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1" r:id="rId1"/>
    <p:sldMasterId id="2147483674" r:id="rId2"/>
  </p:sldMasterIdLst>
  <p:notesMasterIdLst>
    <p:notesMasterId r:id="rId16"/>
  </p:notesMasterIdLst>
  <p:handoutMasterIdLst>
    <p:handoutMasterId r:id="rId17"/>
  </p:handoutMasterIdLst>
  <p:sldIdLst>
    <p:sldId id="538" r:id="rId3"/>
    <p:sldId id="655" r:id="rId4"/>
    <p:sldId id="656" r:id="rId5"/>
    <p:sldId id="585" r:id="rId6"/>
    <p:sldId id="654" r:id="rId7"/>
    <p:sldId id="657" r:id="rId8"/>
    <p:sldId id="629" r:id="rId9"/>
    <p:sldId id="634" r:id="rId10"/>
    <p:sldId id="658" r:id="rId11"/>
    <p:sldId id="660" r:id="rId12"/>
    <p:sldId id="659" r:id="rId13"/>
    <p:sldId id="642" r:id="rId14"/>
    <p:sldId id="661" r:id="rId15"/>
  </p:sldIdLst>
  <p:sldSz cx="9144000" cy="6858000" type="screen4x3"/>
  <p:notesSz cx="6950075" cy="9167813"/>
  <p:embeddedFontLst>
    <p:embeddedFont>
      <p:font typeface="Arial Black" panose="020B0A04020102020204" pitchFamily="34" charset="0"/>
      <p:bold r:id="rId18"/>
    </p:embeddedFon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8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E1CA1F"/>
    <a:srgbClr val="FF00FF"/>
    <a:srgbClr val="74F8B3"/>
    <a:srgbClr val="CCFFCC"/>
    <a:srgbClr val="FF99FF"/>
    <a:srgbClr val="FFFF99"/>
    <a:srgbClr val="FFCCFF"/>
    <a:srgbClr val="ECFEFC"/>
    <a:srgbClr val="EB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4" autoAdjust="0"/>
    <p:restoredTop sz="67196" autoAdjust="0"/>
  </p:normalViewPr>
  <p:slideViewPr>
    <p:cSldViewPr>
      <p:cViewPr>
        <p:scale>
          <a:sx n="50" d="100"/>
          <a:sy n="50" d="100"/>
        </p:scale>
        <p:origin x="73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362" y="-84"/>
      </p:cViewPr>
      <p:guideLst>
        <p:guide orient="horz" pos="2888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9" y="2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7831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9" y="8707831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30B3EAE-C24F-4912-98E7-E096D1B0A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515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9" y="2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87388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54711"/>
            <a:ext cx="5560060" cy="412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7831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9" y="8707831"/>
            <a:ext cx="3011699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5" tIns="46042" rIns="92085" bIns="46042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64FC63B-6D86-4E2E-8604-4BE66CDCB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536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193" indent="-2877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067" indent="-2302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1493" indent="-2302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1921" indent="-2302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2347" indent="-2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2774" indent="-2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3201" indent="-2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3628" indent="-2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85690E-5C23-49AA-97E5-D94CAC2DB10D}" type="slidenum">
              <a:rPr lang="en-US" altLang="en-US">
                <a:latin typeface="Times New Roman" pitchFamily="18" charset="0"/>
              </a:rPr>
              <a:pPr eaLnBrk="1" hangingPunct="1"/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21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(Ed.). (2018).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Why religion and spirituality matter for public health: Evidence, implications, and resources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Cham, Switzerland: Springer International. https://doi.org/10.1007/978-3-319-73966-3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52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71">
              <a:defRPr/>
            </a:pPr>
            <a:r>
              <a:rPr lang="en-US" dirty="0"/>
              <a:t>*Koenig, H. G., McCullough, M. E., &amp; Larson, D. B. (2001). </a:t>
            </a:r>
            <a:r>
              <a:rPr lang="en-US" i="1" dirty="0"/>
              <a:t>Handbook of Religion and Health</a:t>
            </a:r>
            <a:r>
              <a:rPr lang="en-US" dirty="0"/>
              <a:t>. New York: Oxford University Press.</a:t>
            </a:r>
          </a:p>
          <a:p>
            <a:r>
              <a:rPr lang="en-US" dirty="0"/>
              <a:t>***Oman, D., &amp; </a:t>
            </a:r>
            <a:r>
              <a:rPr lang="en-US" dirty="0" err="1"/>
              <a:t>Thoresen</a:t>
            </a:r>
            <a:r>
              <a:rPr lang="en-US" dirty="0"/>
              <a:t>, C. E. (2002). "Does Religion Cause Health?": Differing Interpretations and Diverse Meanings. </a:t>
            </a:r>
            <a:r>
              <a:rPr lang="en-US" i="1" dirty="0"/>
              <a:t>Journal of Health Psychology, 7</a:t>
            </a:r>
            <a:r>
              <a:rPr lang="en-US" dirty="0"/>
              <a:t>(4), 365-380. doi:10.1177/1359105302007004326</a:t>
            </a:r>
          </a:p>
          <a:p>
            <a:r>
              <a:rPr lang="en-US" dirty="0"/>
              <a:t>***[a simplified form of the 2002 publication by the same authors:] Oman, D., &amp; </a:t>
            </a:r>
            <a:r>
              <a:rPr lang="en-US" dirty="0" err="1"/>
              <a:t>Thoresen</a:t>
            </a:r>
            <a:r>
              <a:rPr lang="en-US" dirty="0"/>
              <a:t>, C. E. (2007). Does Religion Cause Health? In A. </a:t>
            </a:r>
            <a:r>
              <a:rPr lang="en-US" dirty="0" err="1"/>
              <a:t>Eisen</a:t>
            </a:r>
            <a:r>
              <a:rPr lang="en-US" dirty="0"/>
              <a:t> &amp; G. </a:t>
            </a:r>
            <a:r>
              <a:rPr lang="en-US" dirty="0" err="1"/>
              <a:t>Laderman</a:t>
            </a:r>
            <a:r>
              <a:rPr lang="en-US" dirty="0"/>
              <a:t> (Eds.), </a:t>
            </a:r>
            <a:r>
              <a:rPr lang="en-US" i="1" dirty="0"/>
              <a:t>Science, religion, and society: An encyclopedia of history, culture, and controversy</a:t>
            </a:r>
            <a:r>
              <a:rPr lang="en-US" dirty="0"/>
              <a:t> (Vol. 2, pp. 685-695). Armonk, NY: ME Sharpe.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491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Grant, L., &amp; Oman, D. (2018). International and global perspectives on spirituality, religion, and public health. In D. Oman (Ed.),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Why religion and spirituality matter for public health: Evidence, implications, and resources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(pp. 447-462). Cham, Switzerland: Springer International. https://doi.org/10.1007/978-3-319-73966-3_27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19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Srinivasan, M., Kaplan, E., &amp; Dahl, A. (2019). Reasoning about the scope of religious norms: Evidence from Hindu and Muslim children in India.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Child Development, 90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(6), e783-e802. https://doi.org/10.1111/cdev.13102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81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Maharaj, A. (2018).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Infinite paths to infinite reality: Sri Ramakrishna and cross-cultural philosophy of religion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New York, NY: Oxford University Press. https://doi.org/10.1093/oso/9780190868239.001.0001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563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8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*DeLuca, S. M., </a:t>
            </a:r>
            <a:r>
              <a:rPr lang="en-US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Kelman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A. R., &amp; </a:t>
            </a:r>
            <a:r>
              <a:rPr lang="en-US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Waelde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L. C. (2018). A systematic review of </a:t>
            </a:r>
            <a:r>
              <a:rPr lang="en-US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ethnoracial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representation and cultural adaptation of mindfulness- and meditation-based interventions.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Psychological Studies, 63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(2), 117-129. http://doi.org/10.1007/s12646-018-0452-z </a:t>
            </a:r>
            <a:endParaRPr lang="en-US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*Oman, D., &amp; Paranjpe, A. C. (2018). Indian spirituality: How relevant is Pargament's framework?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Psychological Studies, 63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(2), 140-152. https://doi.org/10.1007/s12646-017-0412-z </a:t>
            </a:r>
          </a:p>
          <a:p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D., &amp; Singh, N. N. (2018). Combining Indian and western spiritual psychology: Applications to health and social renewal.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Psychological Studies, 63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(2), 172-180. https://doi.org/10.1007/s12646-016-0362-x (Viewable: http://rdcu.be/ldTE)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663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Cornelissen, M., </a:t>
            </a:r>
            <a:r>
              <a:rPr lang="en-US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Misra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G., &amp; Varma, S. (Eds.). (2014).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Foundations and applications of Indian psychology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(2nd ed.). Delhi: Pearson. </a:t>
            </a:r>
            <a:endParaRPr lang="en-US" dirty="0"/>
          </a:p>
          <a:p>
            <a:r>
              <a:rPr lang="en-US" dirty="0"/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Rao, K. R., &amp; Paranjpe, A. C. (2016).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Psychology in the Indian tradition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New Delhi; Heidelberg: Springer. https://doi.org/10.1007/978-81-322-2440-2 </a:t>
            </a:r>
            <a:endParaRPr lang="en-US" dirty="0"/>
          </a:p>
          <a:p>
            <a:r>
              <a:rPr lang="en-US" dirty="0"/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Rao, K. R., Paranjpe, A. C., &amp; </a:t>
            </a:r>
            <a:r>
              <a:rPr lang="en-US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Dalal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A. K. (Eds.). (2008).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Handbook of Indian psychology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New Delhi: Cambridge University Press India. https://doi.org/10.1017/UPO9788175968448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Bhawuk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D. P. S. (2011).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Spirituality and Indian psychology: Lessons from the Bhagavad Gita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New York, NY: Springer. </a:t>
            </a:r>
            <a:r>
              <a:rPr lang="en-US" dirty="0"/>
              <a:t>https://doi.org/10.1007/978-1-4419-8110-3 </a:t>
            </a:r>
            <a:endParaRPr lang="en-US" sz="1200" i="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*Rao, K. R. (2017).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Foundations of yoga psychology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Singapore: Springer Nature. https://doi.org/10.1007/978-981-10-5409-9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53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1ABB-44C9-4F4B-8DBA-F9F16C061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8337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0525-82C5-41FD-8827-8224FC916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6445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C5308-E033-4326-BDE9-B0AD201D9A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0146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FA12-48DA-409F-9283-FFFACD6A6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2548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CD85AF-DBC5-47E1-A17C-5A0DC2EA2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119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C448C1-CD28-42B9-90D2-4DA4242B9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5784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8B32CB-F5D6-4C85-A8C3-6417C47E6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03391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250DE8-B0DE-4F10-8EF1-DF0D5E237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39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5B7F26-9C43-4602-9916-75E07027F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3729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ACAC61-0340-43AA-958B-4A26223DE8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7313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B911CD-0B7B-43C0-B2B8-45419FC5A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8481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156A-9564-4DAC-8093-548D72B23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30214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07EDD3-C40F-4C3C-952A-0464A88F2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5852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48C29-3BA7-4B4E-AA5A-3E3B09135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6142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9C56CD-01E8-45DA-9B4C-58EC69AC3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9824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0764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74638"/>
            <a:ext cx="60769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3E7429-C34C-4589-B469-4DA8E4A14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66796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B39918-C45C-4D90-ACD9-C813ED9AA8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5351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FC29C-6C23-4182-8DB4-F00DFDA1B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3382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B5707-91AC-43B3-A70B-2B936E892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4126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DAAE-977B-4613-AEA6-A755C96A03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1461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5155-3FCC-48B9-9E79-C44264703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6014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C2E3-4C32-4649-B984-A4B997BBA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728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2EB6F-F58D-4A86-9257-8B7416B9D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0525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0534D-AE4C-4B06-9F87-540B65B2B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6307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2C4FB27-5552-4239-AD22-FA7B593F9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9"/>
          <a:stretch>
            <a:fillRect/>
          </a:stretch>
        </p:blipFill>
        <p:spPr bwMode="auto">
          <a:xfrm>
            <a:off x="1588" y="1022350"/>
            <a:ext cx="568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3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11" descr="http://upload.wikimedia.org/wikipedia/commons/thumb/4/43/The_Earth_seen_from_Apollo_17_with_transparent_background.png/241px-The_Earth_seen_from_Apollo_17_with_transparent_backgroun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762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FF5D2D2-6543-4890-A5EA-DC73AABC6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3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9"/>
          <a:stretch>
            <a:fillRect/>
          </a:stretch>
        </p:blipFill>
        <p:spPr bwMode="auto">
          <a:xfrm>
            <a:off x="1588" y="1022350"/>
            <a:ext cx="568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11" descr="http://upload.wikimedia.org/wikipedia/commons/thumb/4/43/The_Earth_seen_from_Apollo_17_with_transparent_background.png/241px-The_Earth_seen_from_Apollo_17_with_transparent_backgroun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762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ugoman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ugoman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ligion.princeton.edu/news/video-infinite-paths-to-infinite-reality-sri-ramakrishnas-vijnana-based-doctrine-of-the-harmony-of-all-religions/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8001000" cy="1219200"/>
          </a:xfrm>
          <a:solidFill>
            <a:srgbClr val="FFCC00">
              <a:alpha val="79999"/>
            </a:srgbClr>
          </a:solidFill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Spirituality, Health and Well-Being</a:t>
            </a:r>
            <a:endParaRPr lang="en-US" sz="3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447800"/>
            <a:ext cx="8001000" cy="5181600"/>
          </a:xfrm>
          <a:solidFill>
            <a:srgbClr val="99CCFF">
              <a:alpha val="50195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</a:pPr>
            <a:endParaRPr lang="en-US" altLang="en-US" b="1" dirty="0"/>
          </a:p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>
              <a:lnSpc>
                <a:spcPct val="80000"/>
              </a:lnSpc>
            </a:pPr>
            <a:r>
              <a:rPr lang="en-US" altLang="en-US" sz="1600" dirty="0"/>
              <a:t>A Virtual Address for Inauguration of the </a:t>
            </a:r>
            <a:br>
              <a:rPr lang="en-US" altLang="en-US" sz="1600" dirty="0"/>
            </a:br>
            <a:br>
              <a:rPr lang="en-US" altLang="en-US" sz="1800" b="1" dirty="0"/>
            </a:br>
            <a:r>
              <a:rPr lang="en-US" sz="2800" b="1" dirty="0"/>
              <a:t>World Congress of Psychologists 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 err="1"/>
              <a:t>Tamilnadu</a:t>
            </a:r>
            <a:r>
              <a:rPr lang="en-US" sz="2000" b="1" dirty="0"/>
              <a:t> Chapter</a:t>
            </a:r>
            <a:endParaRPr lang="en-US" sz="1800" b="1" dirty="0"/>
          </a:p>
          <a:p>
            <a:pPr>
              <a:lnSpc>
                <a:spcPct val="80000"/>
              </a:lnSpc>
            </a:pPr>
            <a:endParaRPr lang="en-US" altLang="en-US" sz="1000" b="1" dirty="0"/>
          </a:p>
          <a:p>
            <a:pPr>
              <a:lnSpc>
                <a:spcPct val="80000"/>
              </a:lnSpc>
            </a:pPr>
            <a:endParaRPr lang="en-US" altLang="en-US" sz="1800" b="1" dirty="0"/>
          </a:p>
          <a:p>
            <a:pPr>
              <a:lnSpc>
                <a:spcPct val="80000"/>
              </a:lnSpc>
            </a:pPr>
            <a:endParaRPr lang="en-US" altLang="en-US" sz="1800" b="1" dirty="0"/>
          </a:p>
          <a:p>
            <a:pPr>
              <a:lnSpc>
                <a:spcPct val="80000"/>
              </a:lnSpc>
            </a:pPr>
            <a:r>
              <a:rPr lang="en-US" altLang="en-US" sz="1800" dirty="0"/>
              <a:t>Tamil Nadu, India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5617" y="2052753"/>
            <a:ext cx="3819635" cy="1403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b="1" dirty="0"/>
              <a:t>Doug Oman, Ph.D.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1200" b="1" dirty="0"/>
          </a:p>
          <a:p>
            <a:pPr algn="ctr" eaLnBrk="1" hangingPunct="1">
              <a:lnSpc>
                <a:spcPct val="80000"/>
              </a:lnSpc>
            </a:pPr>
            <a:r>
              <a:rPr lang="en-US" altLang="en-US" b="1" dirty="0"/>
              <a:t>School of Public Health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b="1" dirty="0"/>
              <a:t>University of California, Berkeley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600" dirty="0"/>
              <a:t>dougoman@berkeley.edu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9261" y="6436518"/>
            <a:ext cx="61094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Slides to be posted on “Talks” tab at: </a:t>
            </a:r>
            <a:r>
              <a:rPr lang="en-US" dirty="0">
                <a:hlinkClick r:id="rId3"/>
              </a:rPr>
              <a:t>http://dougoman.org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2675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40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17CBC7-E7EC-425A-A702-C28935A88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92"/>
          <a:stretch/>
        </p:blipFill>
        <p:spPr>
          <a:xfrm>
            <a:off x="1603668" y="76301"/>
            <a:ext cx="6858000" cy="6781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0" y="154693"/>
            <a:ext cx="3238500" cy="715962"/>
          </a:xfrm>
          <a:solidFill>
            <a:srgbClr val="FFFF00"/>
          </a:solidFill>
        </p:spPr>
        <p:txBody>
          <a:bodyPr/>
          <a:lstStyle/>
          <a:p>
            <a:r>
              <a:rPr lang="en-US" sz="3600" dirty="0"/>
              <a:t>Special Issue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F7AD8-10BE-49E3-9296-DD6B44BC7F4E}"/>
              </a:ext>
            </a:extLst>
          </p:cNvPr>
          <p:cNvSpPr txBox="1"/>
          <p:nvPr/>
        </p:nvSpPr>
        <p:spPr>
          <a:xfrm>
            <a:off x="4955945" y="5575927"/>
            <a:ext cx="339067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48A7BE-8D64-4118-9D61-59814D41C085}"/>
              </a:ext>
            </a:extLst>
          </p:cNvPr>
          <p:cNvSpPr txBox="1"/>
          <p:nvPr/>
        </p:nvSpPr>
        <p:spPr>
          <a:xfrm>
            <a:off x="7620000" y="2513224"/>
            <a:ext cx="144142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ym typeface="Wingdings" panose="05000000000000000000" pitchFamily="2" charset="2"/>
              </a:rPr>
              <a:t></a:t>
            </a:r>
            <a:r>
              <a:rPr lang="en-US" dirty="0"/>
              <a:t>Research </a:t>
            </a:r>
          </a:p>
          <a:p>
            <a:pPr algn="ctr"/>
            <a:r>
              <a:rPr lang="en-US" dirty="0"/>
              <a:t>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666E4-A235-49DB-B2E9-48BFF46C9A17}"/>
              </a:ext>
            </a:extLst>
          </p:cNvPr>
          <p:cNvSpPr txBox="1"/>
          <p:nvPr/>
        </p:nvSpPr>
        <p:spPr>
          <a:xfrm>
            <a:off x="414168" y="4431167"/>
            <a:ext cx="114646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Review</a:t>
            </a:r>
            <a:r>
              <a:rPr lang="en-US" dirty="0">
                <a:sym typeface="Wingdings" panose="05000000000000000000" pitchFamily="2" charset="2"/>
              </a:rPr>
              <a:t>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286AB-F02D-40D3-8A8B-E504C3CDFC31}"/>
              </a:ext>
            </a:extLst>
          </p:cNvPr>
          <p:cNvSpPr txBox="1"/>
          <p:nvPr/>
        </p:nvSpPr>
        <p:spPr>
          <a:xfrm>
            <a:off x="104194" y="5546271"/>
            <a:ext cx="15440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Framework</a:t>
            </a:r>
            <a:r>
              <a:rPr lang="en-US" dirty="0">
                <a:sym typeface="Wingdings" panose="05000000000000000000" pitchFamily="2" charset="2"/>
              </a:rPr>
              <a:t>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7F036A-C855-4833-8CA9-64DDAC83CAB4}"/>
              </a:ext>
            </a:extLst>
          </p:cNvPr>
          <p:cNvSpPr txBox="1"/>
          <p:nvPr/>
        </p:nvSpPr>
        <p:spPr>
          <a:xfrm>
            <a:off x="5448300" y="5396059"/>
            <a:ext cx="1826141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</a:t>
            </a:r>
          </a:p>
          <a:p>
            <a:pPr algn="r"/>
            <a:r>
              <a:rPr lang="en-US" dirty="0">
                <a:sym typeface="Wingdings" panose="05000000000000000000" pitchFamily="2" charset="2"/>
              </a:rPr>
              <a:t></a:t>
            </a:r>
            <a:r>
              <a:rPr lang="en-US" dirty="0"/>
              <a:t>Empirical /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 </a:t>
            </a:r>
            <a:r>
              <a:rPr lang="en-US" dirty="0"/>
              <a:t>Case Studies</a:t>
            </a:r>
            <a:br>
              <a:rPr lang="en-US" dirty="0"/>
            </a:br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6314092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40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46530"/>
            <a:ext cx="4114800" cy="715962"/>
          </a:xfrm>
          <a:solidFill>
            <a:srgbClr val="FFFF00"/>
          </a:solidFill>
        </p:spPr>
        <p:txBody>
          <a:bodyPr/>
          <a:lstStyle/>
          <a:p>
            <a:r>
              <a:rPr lang="en-US" sz="3600" dirty="0"/>
              <a:t>Indian Psychology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F7AD8-10BE-49E3-9296-DD6B44BC7F4E}"/>
              </a:ext>
            </a:extLst>
          </p:cNvPr>
          <p:cNvSpPr txBox="1"/>
          <p:nvPr/>
        </p:nvSpPr>
        <p:spPr>
          <a:xfrm>
            <a:off x="4955945" y="5575927"/>
            <a:ext cx="339067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48A7BE-8D64-4118-9D61-59814D41C085}"/>
              </a:ext>
            </a:extLst>
          </p:cNvPr>
          <p:cNvSpPr txBox="1"/>
          <p:nvPr/>
        </p:nvSpPr>
        <p:spPr>
          <a:xfrm>
            <a:off x="5531228" y="1189926"/>
            <a:ext cx="305597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“a system/school of psychology derived from classical Indian thought”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88B275-887E-4AAE-B1E3-16DE1E0B8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8" y="3954987"/>
            <a:ext cx="2187426" cy="27972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0087AD-3980-49EB-AE35-93B75BD53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22" y="571845"/>
            <a:ext cx="2226654" cy="33472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C49144-F09A-4257-BD8E-4B95A140C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89" y="4024564"/>
            <a:ext cx="1677939" cy="26580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F2C584-9148-4CBB-893A-8AD87675AA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3" y="457200"/>
            <a:ext cx="2428292" cy="3338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4E92E3-0FCD-462C-9112-B37BE1D98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976" y="3429000"/>
            <a:ext cx="2220031" cy="33472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F4972AA-982D-49E2-B13A-B73290F05B6E}"/>
              </a:ext>
            </a:extLst>
          </p:cNvPr>
          <p:cNvSpPr txBox="1"/>
          <p:nvPr/>
        </p:nvSpPr>
        <p:spPr>
          <a:xfrm>
            <a:off x="8454447" y="5298742"/>
            <a:ext cx="41549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ym typeface="Wingdings" panose="05000000000000000000" pitchFamily="2" charset="2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880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772400" cy="3971076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Spirituality + health = key frontier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Spiritual factors </a:t>
            </a:r>
            <a:r>
              <a:rPr lang="en-US" sz="2600" dirty="0">
                <a:sym typeface="Wingdings" panose="05000000000000000000" pitchFamily="2" charset="2"/>
              </a:rPr>
              <a:t> can be highly consequential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 dirty="0">
                <a:sym typeface="Wingdings" panose="05000000000000000000" pitchFamily="2" charset="2"/>
              </a:rPr>
              <a:t>World (and India) needs India’s spiritual heritage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 dirty="0">
                <a:sym typeface="Wingdings" panose="05000000000000000000" pitchFamily="2" charset="2"/>
              </a:rPr>
              <a:t>Indian psychologists well-positioned</a:t>
            </a:r>
            <a:br>
              <a:rPr lang="en-US" sz="2200" dirty="0"/>
            </a:br>
            <a:endParaRPr lang="en-US" sz="1100" dirty="0"/>
          </a:p>
          <a:p>
            <a:endParaRPr lang="en-US" sz="2600" dirty="0"/>
          </a:p>
          <a:p>
            <a:pPr>
              <a:spcBef>
                <a:spcPts val="0"/>
              </a:spcBef>
            </a:pPr>
            <a:endParaRPr lang="en-US" sz="800" dirty="0"/>
          </a:p>
          <a:p>
            <a:pPr marL="171450" lvl="1" indent="0">
              <a:spcBef>
                <a:spcPts val="600"/>
              </a:spcBef>
              <a:buNone/>
            </a:pPr>
            <a:endParaRPr lang="en-US" sz="700" dirty="0"/>
          </a:p>
          <a:p>
            <a:pPr marL="171450" lvl="1" indent="0">
              <a:spcBef>
                <a:spcPts val="600"/>
              </a:spcBef>
              <a:buNone/>
            </a:pPr>
            <a:endParaRPr lang="en-US" sz="2400" dirty="0"/>
          </a:p>
          <a:p>
            <a:pPr marL="171450" lvl="1" indent="0">
              <a:spcBef>
                <a:spcPts val="600"/>
              </a:spcBef>
              <a:buNone/>
            </a:pPr>
            <a:endParaRPr lang="en-US" sz="2400" dirty="0"/>
          </a:p>
          <a:p>
            <a:pPr marL="171450" lvl="1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solidFill>
            <a:srgbClr val="FFC000">
              <a:alpha val="60000"/>
            </a:srgbClr>
          </a:solidFill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5486400"/>
            <a:ext cx="3164969" cy="707886"/>
          </a:xfrm>
          <a:prstGeom prst="rect">
            <a:avLst/>
          </a:prstGeom>
          <a:solidFill>
            <a:srgbClr val="FFC000">
              <a:alpha val="6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THANK 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0786" y="6351765"/>
            <a:ext cx="624408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Slides posted on “Talks” tab at: </a:t>
            </a:r>
            <a:r>
              <a:rPr lang="en-US" sz="2400" dirty="0">
                <a:hlinkClick r:id="rId3"/>
              </a:rPr>
              <a:t>http://dougoman.org</a:t>
            </a:r>
            <a:r>
              <a:rPr lang="en-US" sz="24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034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E913-CD15-423C-8E09-1616DF2B1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6250"/>
          </a:xfrm>
        </p:spPr>
        <p:txBody>
          <a:bodyPr/>
          <a:lstStyle/>
          <a:p>
            <a:r>
              <a:rPr lang="en-US" sz="3200" dirty="0"/>
              <a:t>(webinar information)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8CD9A7-C684-4500-BE0F-7C79D1EB4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5037"/>
            <a:ext cx="3698875" cy="55483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B6476-4975-4F78-BBBE-DC030CF2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FD8C0F-35FC-48DE-AF37-CB49ABA4F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935037"/>
            <a:ext cx="3698875" cy="55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711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81FA-3B93-4BAF-A861-E11513D2E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5D95F-3767-4FCC-9BFD-C08E04670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Why and how has the </a:t>
            </a:r>
            <a:r>
              <a:rPr lang="en-US" b="1" u="sng" dirty="0"/>
              <a:t>health world </a:t>
            </a:r>
            <a:r>
              <a:rPr lang="en-US" dirty="0"/>
              <a:t>become </a:t>
            </a:r>
            <a:r>
              <a:rPr lang="en-US" b="1" u="sng" dirty="0"/>
              <a:t>interested</a:t>
            </a:r>
            <a:r>
              <a:rPr lang="en-US" dirty="0"/>
              <a:t> in spirituality, health, and well-being?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In this regard, what might be the </a:t>
            </a:r>
            <a:r>
              <a:rPr lang="en-US" b="1" u="sng" dirty="0"/>
              <a:t>special heritage</a:t>
            </a:r>
            <a:r>
              <a:rPr lang="en-US" dirty="0"/>
              <a:t> of India?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For India and the world, what are some </a:t>
            </a:r>
            <a:r>
              <a:rPr lang="en-US" b="1" u="sng" dirty="0"/>
              <a:t>pressing/needed tasks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2B132-24F4-4D18-8F38-81BC2373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0262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0F37-42D4-4289-AC69-C4F9DA9154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Health Outcomes linked to Spirituality/Religion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ADEF1-43F5-4CE1-BA3F-0860D61FA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Mortality: ~20% reduced risk</a:t>
            </a:r>
          </a:p>
          <a:p>
            <a:pPr lvl="1"/>
            <a:r>
              <a:rPr lang="en-US" dirty="0"/>
              <a:t>(HR=0.82, meta-analysis Chida et al, 2009)</a:t>
            </a:r>
          </a:p>
          <a:p>
            <a:pPr>
              <a:spcBef>
                <a:spcPts val="1800"/>
              </a:spcBef>
            </a:pPr>
            <a:r>
              <a:rPr lang="en-US" dirty="0"/>
              <a:t>Salutary Effects:</a:t>
            </a:r>
          </a:p>
          <a:p>
            <a:pPr lvl="1"/>
            <a:r>
              <a:rPr lang="en-US" dirty="0"/>
              <a:t>Heart Disease and related processes (cardio reactivity, cholesterol, hypertension, stroke…)</a:t>
            </a:r>
          </a:p>
          <a:p>
            <a:pPr lvl="1"/>
            <a:r>
              <a:rPr lang="en-US" dirty="0"/>
              <a:t>Cancer, Diabetes, Dementia, Disability, Self-Rated Health</a:t>
            </a:r>
          </a:p>
          <a:p>
            <a:pPr lvl="1"/>
            <a:r>
              <a:rPr lang="en-US" dirty="0"/>
              <a:t>Depression, Anxiety, Suicide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09C87-279C-48EB-885B-40EC49EC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71E075-96C5-4FE9-8667-C9BB98A4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94" y="4819650"/>
            <a:ext cx="1280211" cy="193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447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EE046B-41E9-4814-890D-802289B002A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8"/>
          <a:stretch>
            <a:fillRect/>
          </a:stretch>
        </p:blipFill>
        <p:spPr bwMode="auto">
          <a:xfrm>
            <a:off x="2574985" y="1075426"/>
            <a:ext cx="4325938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685800" y="260350"/>
            <a:ext cx="8237537" cy="92333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latin typeface="Verdana" pitchFamily="34" charset="0"/>
              </a:rPr>
              <a:t>Pathways: How might R/S affect health?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Verdana" pitchFamily="34" charset="0"/>
              </a:rPr>
              <a:t>(what “mechanisms”?)</a:t>
            </a:r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381000" y="2209800"/>
            <a:ext cx="2133600" cy="18288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Verdan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Arial Black" pitchFamily="34" charset="0"/>
              </a:rPr>
              <a:t>Spirituality &amp; Religion</a:t>
            </a:r>
            <a:r>
              <a:rPr lang="en-US" altLang="en-US" sz="1800" b="1" dirty="0">
                <a:latin typeface="Verdana" pitchFamily="34" charset="0"/>
              </a:rPr>
              <a:t>	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6705600" y="1143000"/>
            <a:ext cx="682625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latin typeface="Verdana" pitchFamily="34" charset="0"/>
                <a:sym typeface="Wingdings" pitchFamily="2" charset="2"/>
              </a:rPr>
              <a:t>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latin typeface="Verdana" pitchFamily="34" charset="0"/>
                <a:sym typeface="Wingdings" pitchFamily="2" charset="2"/>
              </a:rPr>
              <a:t>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latin typeface="Verdana" pitchFamily="34" charset="0"/>
                <a:sym typeface="Wingdings" pitchFamily="2" charset="2"/>
              </a:rPr>
              <a:t>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7543800" y="1676400"/>
            <a:ext cx="1331913" cy="3254375"/>
          </a:xfrm>
          <a:prstGeom prst="rect">
            <a:avLst/>
          </a:prstGeom>
          <a:noFill/>
          <a:ln w="254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Verdana" pitchFamily="34" charset="0"/>
              </a:rPr>
              <a:t>Physical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Verdana" pitchFamily="34" charset="0"/>
              </a:rPr>
              <a:t>Health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000000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4191000" y="6073775"/>
            <a:ext cx="4732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FF"/>
                </a:solidFill>
                <a:latin typeface="Verdana" pitchFamily="34" charset="0"/>
              </a:rPr>
              <a:t>(Koenig, Larson &amp; McCullough, 2001)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FF"/>
                </a:solidFill>
                <a:latin typeface="Verdana" pitchFamily="34" charset="0"/>
              </a:rPr>
              <a:t>(Oman &amp; </a:t>
            </a:r>
            <a:r>
              <a:rPr lang="en-US" altLang="en-US" sz="1600" dirty="0" err="1">
                <a:solidFill>
                  <a:srgbClr val="FF00FF"/>
                </a:solidFill>
                <a:latin typeface="Verdana" pitchFamily="34" charset="0"/>
              </a:rPr>
              <a:t>Thoresen</a:t>
            </a:r>
            <a:r>
              <a:rPr lang="en-US" altLang="en-US" sz="1600" dirty="0">
                <a:solidFill>
                  <a:srgbClr val="FF00FF"/>
                </a:solidFill>
                <a:latin typeface="Verdana" pitchFamily="34" charset="0"/>
              </a:rPr>
              <a:t>, 2002, 2007)</a:t>
            </a:r>
          </a:p>
        </p:txBody>
      </p:sp>
      <p:sp>
        <p:nvSpPr>
          <p:cNvPr id="421896" name="Text Box 8"/>
          <p:cNvSpPr txBox="1">
            <a:spLocks noChangeArrowheads="1"/>
          </p:cNvSpPr>
          <p:nvPr/>
        </p:nvSpPr>
        <p:spPr bwMode="auto">
          <a:xfrm>
            <a:off x="4419600" y="4953000"/>
            <a:ext cx="23066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 Narrow" pitchFamily="34" charset="0"/>
                <a:sym typeface="Wingdings 3" pitchFamily="18" charset="2"/>
              </a:rPr>
              <a:t></a:t>
            </a:r>
            <a:r>
              <a:rPr lang="en-US" altLang="en-US" sz="2400" b="1" dirty="0">
                <a:latin typeface="Arial Narrow" pitchFamily="34" charset="0"/>
              </a:rPr>
              <a:t> reduced stress</a:t>
            </a:r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6553200" y="4876800"/>
            <a:ext cx="398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 Narrow" pitchFamily="34" charset="0"/>
                <a:sym typeface="Wingdings 3" pitchFamily="18" charset="2"/>
              </a:rPr>
              <a:t></a:t>
            </a:r>
          </a:p>
        </p:txBody>
      </p:sp>
      <p:sp>
        <p:nvSpPr>
          <p:cNvPr id="421898" name="AutoShape 10"/>
          <p:cNvSpPr>
            <a:spLocks noChangeArrowheads="1"/>
          </p:cNvSpPr>
          <p:nvPr/>
        </p:nvSpPr>
        <p:spPr bwMode="auto">
          <a:xfrm>
            <a:off x="1012885" y="3479650"/>
            <a:ext cx="1676399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R/S Meditation </a:t>
            </a:r>
          </a:p>
        </p:txBody>
      </p:sp>
      <p:sp>
        <p:nvSpPr>
          <p:cNvPr id="2" name="Flowchart: Off-page Connector 1"/>
          <p:cNvSpPr/>
          <p:nvPr/>
        </p:nvSpPr>
        <p:spPr bwMode="auto">
          <a:xfrm>
            <a:off x="381000" y="5791201"/>
            <a:ext cx="1524000" cy="967074"/>
          </a:xfrm>
          <a:prstGeom prst="flowChartOffpageConnector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Moderated by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Sociocultural 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CONTEXT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143000" y="5145087"/>
            <a:ext cx="457200" cy="68480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817590" y="5246132"/>
            <a:ext cx="17395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 Narrow" pitchFamily="34" charset="0"/>
              </a:rPr>
              <a:t>(“allostatic load”)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1058605" y="2324100"/>
            <a:ext cx="1447800" cy="519906"/>
          </a:xfrm>
          <a:prstGeom prst="roundRect">
            <a:avLst>
              <a:gd name="adj" fmla="val 16667"/>
            </a:avLst>
          </a:prstGeom>
          <a:solidFill>
            <a:srgbClr val="C4E5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R/S Coping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9721" y="4307765"/>
            <a:ext cx="152400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Mental Health  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/ Character Strengths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067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8" grpId="0" animBg="1"/>
      <p:bldP spid="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999" y="152400"/>
            <a:ext cx="7391401" cy="411162"/>
          </a:xfrm>
        </p:spPr>
        <p:txBody>
          <a:bodyPr/>
          <a:lstStyle/>
          <a:p>
            <a:r>
              <a:rPr lang="en-US" sz="3200" dirty="0"/>
              <a:t>Cross-Cultural Corroboration: Sites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103348"/>
              </p:ext>
            </p:extLst>
          </p:nvPr>
        </p:nvGraphicFramePr>
        <p:xfrm>
          <a:off x="252549" y="726440"/>
          <a:ext cx="8686800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smoking*?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Poland, Central America, Mexico, Iran, Israel, Lebanon, South Africa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alcohol*?</a:t>
                      </a:r>
                      <a:endParaRPr lang="en-US" dirty="0"/>
                    </a:p>
                  </a:txBody>
                  <a:tcPr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Australia, Finland, Hungary, Poland, Spain, United Kingdom, Brazil, the Caribbean, Central America, Mexico, Israel, Lebanon, Thailand, Turkey, South Africa</a:t>
                      </a:r>
                      <a:endParaRPr lang="en-US" dirty="0"/>
                    </a:p>
                  </a:txBody>
                  <a:tcPr anchor="ctr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risky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sexual activity*?</a:t>
                      </a:r>
                      <a:endParaRPr lang="en-US" dirty="0"/>
                    </a:p>
                  </a:txBody>
                  <a:tcPr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Australia, Slovakia, the Caribbean, Iran, Israel, Kenya, Malawi, Nigeria</a:t>
                      </a:r>
                      <a:endParaRPr lang="en-US" dirty="0"/>
                    </a:p>
                  </a:txBody>
                  <a:tcPr anchor="ctr">
                    <a:solidFill>
                      <a:srgbClr val="FFC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depression*?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Netherlands, Yugoslavia, Mexico, Iran, Israel, Palestine, Afghanistan, Taiwan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anxiety*?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Germany, Israel, Afghanistan, Japan, Sri Lanka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 well-being?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Uruguay, Kuwait, </a:t>
                      </a: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Malaysia, Pakistan, 140+ worldwide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youth well-being?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Australia, Ukraine, United Kingdom, </a:t>
                      </a: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Thailand, Cameroon</a:t>
                      </a:r>
                      <a:endParaRPr lang="en-US" dirty="0"/>
                    </a:p>
                  </a:txBody>
                  <a:tcPr anchor="ctr">
                    <a:solidFill>
                      <a:srgbClr val="74F8B3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hypertension*?</a:t>
                      </a:r>
                      <a:endParaRPr lang="en-US" dirty="0"/>
                    </a:p>
                  </a:txBody>
                  <a:tcPr anchor="ctr"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Greece, Italy, Netherlands, United Kingdom, West Indies, Egypt, Israel, Kuwait, Turkey, </a:t>
                      </a:r>
                      <a:r>
                        <a:rPr lang="en-US" sz="1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Japan, Taiwan, Thailand, South Africa</a:t>
                      </a:r>
                      <a:endParaRPr lang="en-US" dirty="0"/>
                    </a:p>
                  </a:txBody>
                  <a:tcPr anchor="ctr">
                    <a:solidFill>
                      <a:srgbClr val="FFFF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R/S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self-rated health?</a:t>
                      </a:r>
                      <a:endParaRPr lang="en-US" dirty="0"/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Bosnia, Denmark, Finland, Italy, Poland, Scotland, Caribbean, Latin America, Mexico, Israel, Taiwan</a:t>
                      </a:r>
                      <a:endParaRPr lang="en-US" dirty="0"/>
                    </a:p>
                  </a:txBody>
                  <a:tcPr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1" y="5562600"/>
            <a:ext cx="603068" cy="476250"/>
          </a:xfrm>
        </p:spPr>
        <p:txBody>
          <a:bodyPr/>
          <a:lstStyle/>
          <a:p>
            <a:pPr>
              <a:defRPr/>
            </a:pPr>
            <a:fld id="{76D5C2E3-4C32-4649-B984-A4B997BBAC25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63840" y="6485096"/>
            <a:ext cx="1005403" cy="338554"/>
          </a:xfrm>
          <a:prstGeom prst="rect">
            <a:avLst/>
          </a:prstGeom>
          <a:solidFill>
            <a:srgbClr val="74F8B3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*reduced</a:t>
            </a:r>
          </a:p>
        </p:txBody>
      </p:sp>
    </p:spTree>
    <p:extLst>
      <p:ext uri="{BB962C8B-B14F-4D97-AF65-F5344CB8AC3E}">
        <p14:creationId xmlns:p14="http://schemas.microsoft.com/office/powerpoint/2010/main" val="7292973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FE54BA-1AC9-4F6C-9C3E-075AC22ED5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1CA1F">
              <a:alpha val="70000"/>
            </a:srgbClr>
          </a:solidFill>
        </p:spPr>
        <p:txBody>
          <a:bodyPr/>
          <a:lstStyle/>
          <a:p>
            <a:r>
              <a:rPr lang="en-US" dirty="0"/>
              <a:t>Inter-Religious Respect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F53D07-3BBF-4BF7-9A27-C86C7CF96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600201"/>
            <a:ext cx="4191000" cy="762000"/>
          </a:xfrm>
        </p:spPr>
        <p:txBody>
          <a:bodyPr/>
          <a:lstStyle/>
          <a:p>
            <a:r>
              <a:rPr lang="en-US" i="1" dirty="0"/>
              <a:t>Bhagavad Gītā </a:t>
            </a:r>
            <a:r>
              <a:rPr lang="en-US" dirty="0"/>
              <a:t>4:11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1A5E5-A102-4F52-B0B4-164177AA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5C2E3-4C32-4649-B984-A4B997BBAC2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35324-B2AC-4FF8-95CF-D07A15A0C224}"/>
              </a:ext>
            </a:extLst>
          </p:cNvPr>
          <p:cNvSpPr txBox="1"/>
          <p:nvPr/>
        </p:nvSpPr>
        <p:spPr>
          <a:xfrm>
            <a:off x="1295400" y="3446396"/>
            <a:ext cx="68403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err="1"/>
              <a:t>ये</a:t>
            </a:r>
            <a:r>
              <a:rPr lang="en-US" sz="3200" dirty="0"/>
              <a:t> </a:t>
            </a:r>
            <a:r>
              <a:rPr lang="en-US" sz="3200" dirty="0" err="1"/>
              <a:t>यथा</a:t>
            </a:r>
            <a:r>
              <a:rPr lang="en-US" sz="3200" dirty="0"/>
              <a:t> </a:t>
            </a:r>
            <a:r>
              <a:rPr lang="en-US" sz="3200" dirty="0" err="1"/>
              <a:t>मां</a:t>
            </a:r>
            <a:r>
              <a:rPr lang="en-US" sz="3200" dirty="0"/>
              <a:t> </a:t>
            </a:r>
            <a:r>
              <a:rPr lang="en-US" sz="3200" dirty="0" err="1"/>
              <a:t>प्रपद्यन्ते</a:t>
            </a:r>
            <a:r>
              <a:rPr lang="en-US" sz="3200" dirty="0"/>
              <a:t> </a:t>
            </a:r>
            <a:r>
              <a:rPr lang="en-US" sz="3200" dirty="0" err="1"/>
              <a:t>तांस्तथैव</a:t>
            </a:r>
            <a:r>
              <a:rPr lang="en-US" sz="3200" dirty="0"/>
              <a:t> </a:t>
            </a:r>
            <a:r>
              <a:rPr lang="en-US" sz="3200" dirty="0" err="1"/>
              <a:t>भजाम्यहम्</a:t>
            </a:r>
            <a:r>
              <a:rPr lang="en-US" sz="3200" dirty="0"/>
              <a:t> |</a:t>
            </a:r>
            <a:br>
              <a:rPr lang="en-US" sz="3200" dirty="0"/>
            </a:br>
            <a:r>
              <a:rPr lang="en-US" sz="1400" dirty="0"/>
              <a:t>  </a:t>
            </a:r>
            <a:br>
              <a:rPr lang="en-US" sz="3200" dirty="0"/>
            </a:br>
            <a:r>
              <a:rPr lang="en-US" sz="3200" dirty="0" err="1"/>
              <a:t>मम</a:t>
            </a:r>
            <a:r>
              <a:rPr lang="en-US" sz="3200" dirty="0"/>
              <a:t> </a:t>
            </a:r>
            <a:r>
              <a:rPr lang="en-US" sz="3200" dirty="0" err="1"/>
              <a:t>वर्त्मानुवर्तन्ते</a:t>
            </a:r>
            <a:r>
              <a:rPr lang="en-US" sz="3200" dirty="0"/>
              <a:t> </a:t>
            </a:r>
            <a:r>
              <a:rPr lang="en-US" sz="3200" dirty="0" err="1"/>
              <a:t>मनुष्या</a:t>
            </a:r>
            <a:r>
              <a:rPr lang="en-US" sz="3200" dirty="0"/>
              <a:t>: </a:t>
            </a:r>
            <a:r>
              <a:rPr lang="en-US" sz="3200" dirty="0" err="1"/>
              <a:t>पार्थ</a:t>
            </a:r>
            <a:r>
              <a:rPr lang="en-US" sz="3200" dirty="0"/>
              <a:t> </a:t>
            </a:r>
            <a:r>
              <a:rPr lang="en-US" sz="3200" dirty="0" err="1"/>
              <a:t>सर्वश</a:t>
            </a:r>
            <a:r>
              <a:rPr lang="en-US" sz="3200" dirty="0"/>
              <a:t>: || 11||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2DA9C-3505-4D0F-ABD6-04E774CE71DB}"/>
              </a:ext>
            </a:extLst>
          </p:cNvPr>
          <p:cNvSpPr txBox="1"/>
          <p:nvPr/>
        </p:nvSpPr>
        <p:spPr>
          <a:xfrm>
            <a:off x="1295400" y="5146459"/>
            <a:ext cx="72236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ye </a:t>
            </a:r>
            <a:r>
              <a:rPr lang="en-US" sz="2000" i="1" dirty="0" err="1"/>
              <a:t>yathā</a:t>
            </a:r>
            <a:r>
              <a:rPr lang="en-US" sz="2000" i="1" dirty="0"/>
              <a:t> </a:t>
            </a:r>
            <a:r>
              <a:rPr lang="en-US" sz="2000" i="1" dirty="0" err="1"/>
              <a:t>māṁ</a:t>
            </a:r>
            <a:r>
              <a:rPr lang="en-US" sz="2000" i="1" dirty="0"/>
              <a:t> </a:t>
            </a:r>
            <a:r>
              <a:rPr lang="en-US" sz="2000" i="1" dirty="0" err="1"/>
              <a:t>prapadyante</a:t>
            </a:r>
            <a:r>
              <a:rPr lang="en-US" sz="2000" i="1" dirty="0"/>
              <a:t> </a:t>
            </a:r>
            <a:r>
              <a:rPr lang="en-US" sz="2000" i="1" dirty="0" err="1"/>
              <a:t>tāns</a:t>
            </a:r>
            <a:r>
              <a:rPr lang="en-US" sz="2000" i="1" dirty="0"/>
              <a:t> </a:t>
            </a:r>
            <a:r>
              <a:rPr lang="en-US" sz="2000" i="1" dirty="0" err="1"/>
              <a:t>tathaiva</a:t>
            </a:r>
            <a:r>
              <a:rPr lang="en-US" sz="2000" i="1" dirty="0"/>
              <a:t> </a:t>
            </a:r>
            <a:r>
              <a:rPr lang="en-US" sz="2000" i="1" dirty="0" err="1"/>
              <a:t>bhajāmyaham</a:t>
            </a:r>
            <a:r>
              <a:rPr lang="en-US" sz="2000" i="1" dirty="0"/>
              <a:t> </a:t>
            </a:r>
            <a:br>
              <a:rPr lang="en-US" sz="2000" i="1" dirty="0"/>
            </a:br>
            <a:br>
              <a:rPr lang="en-US" sz="2000" i="1" dirty="0"/>
            </a:br>
            <a:r>
              <a:rPr lang="en-US" sz="2000" i="1" dirty="0"/>
              <a:t>mama </a:t>
            </a:r>
            <a:r>
              <a:rPr lang="en-US" sz="2000" i="1" dirty="0" err="1"/>
              <a:t>vartmānuvartante</a:t>
            </a:r>
            <a:r>
              <a:rPr lang="en-US" sz="2000" i="1" dirty="0"/>
              <a:t> </a:t>
            </a:r>
            <a:r>
              <a:rPr lang="en-US" sz="2000" i="1" dirty="0" err="1"/>
              <a:t>manuṣhyāḥ</a:t>
            </a:r>
            <a:r>
              <a:rPr lang="en-US" sz="2000" i="1" dirty="0"/>
              <a:t> </a:t>
            </a:r>
            <a:r>
              <a:rPr lang="en-US" sz="2000" i="1" dirty="0" err="1"/>
              <a:t>pārtha</a:t>
            </a:r>
            <a:r>
              <a:rPr lang="en-US" sz="2000" i="1" dirty="0"/>
              <a:t> </a:t>
            </a:r>
            <a:r>
              <a:rPr lang="en-US" sz="2000" i="1" dirty="0" err="1"/>
              <a:t>sarvaśhaḥ</a:t>
            </a:r>
            <a:r>
              <a:rPr lang="en-US" sz="2000" dirty="0"/>
              <a:t>  || 11||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7C3FC2-1AA4-4A18-9793-9B6BE6F98087}"/>
              </a:ext>
            </a:extLst>
          </p:cNvPr>
          <p:cNvSpPr txBox="1"/>
          <p:nvPr/>
        </p:nvSpPr>
        <p:spPr>
          <a:xfrm>
            <a:off x="1490868" y="2446986"/>
            <a:ext cx="6162264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Whatever path men or women travel… it leads to me</a:t>
            </a:r>
          </a:p>
        </p:txBody>
      </p:sp>
    </p:spTree>
    <p:extLst>
      <p:ext uri="{BB962C8B-B14F-4D97-AF65-F5344CB8AC3E}">
        <p14:creationId xmlns:p14="http://schemas.microsoft.com/office/powerpoint/2010/main" val="9349695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Inter-Religious competence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40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8EC91-DE1B-46DA-852E-98CB2AC45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490917"/>
            <a:ext cx="7391400" cy="469477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404635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66" y="444787"/>
            <a:ext cx="8229600" cy="888187"/>
          </a:xfrm>
          <a:solidFill>
            <a:srgbClr val="FFCC66">
              <a:alpha val="80000"/>
            </a:srgbClr>
          </a:solidFill>
        </p:spPr>
        <p:txBody>
          <a:bodyPr/>
          <a:lstStyle/>
          <a:p>
            <a:r>
              <a:rPr lang="en-US" sz="3200" dirty="0"/>
              <a:t>Inter-Religious Worldview: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866" y="1587788"/>
            <a:ext cx="8229600" cy="469077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Ayon</a:t>
            </a:r>
            <a:r>
              <a:rPr lang="en-US" sz="1800" dirty="0"/>
              <a:t> Maharaj (2018). </a:t>
            </a:r>
            <a:r>
              <a:rPr lang="en-US" sz="1800" i="1" dirty="0"/>
              <a:t>Infinite paths to infinite reality: Sri Ramakrishna and cross-cultural philosophy of religion</a:t>
            </a:r>
            <a:r>
              <a:rPr lang="en-US" sz="1800" dirty="0"/>
              <a:t>. Oxford University Press.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4151E-94B7-4DFD-AB21-A347B1F48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7" y="2470036"/>
            <a:ext cx="2800349" cy="4251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96313-C26B-45F4-A95E-D71207880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3" y="2819400"/>
            <a:ext cx="2647949" cy="16672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9EE4D2-B5C4-4DBA-9E13-EB9260496351}"/>
              </a:ext>
            </a:extLst>
          </p:cNvPr>
          <p:cNvSpPr txBox="1"/>
          <p:nvPr/>
        </p:nvSpPr>
        <p:spPr>
          <a:xfrm>
            <a:off x="487980" y="4826718"/>
            <a:ext cx="37487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Photo: Princeton University, 2019</a:t>
            </a:r>
          </a:p>
          <a:p>
            <a:endParaRPr lang="en-US" sz="1100" dirty="0"/>
          </a:p>
          <a:p>
            <a:r>
              <a:rPr lang="en-US" sz="1100" dirty="0">
                <a:hlinkClick r:id="rId5"/>
              </a:rPr>
              <a:t>https://religion.princeton.edu/news/video-infinite-paths-to-infinite-reality-sri-ramakrishnas-vijnana-based-doctrine-of-the-harmony-of-all-religions/</a:t>
            </a:r>
            <a:r>
              <a:rPr lang="en-US" sz="11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744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057" y="1447800"/>
            <a:ext cx="7772400" cy="4461324"/>
          </a:xfrm>
        </p:spPr>
        <p:txBody>
          <a:bodyPr/>
          <a:lstStyle/>
          <a:p>
            <a:r>
              <a:rPr lang="en-US" sz="2600" dirty="0"/>
              <a:t>Study Spirituality-Health relations in India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Access Indian heritage resources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sz="2200" dirty="0"/>
              <a:t>Indian Psychology Movement</a:t>
            </a:r>
            <a:endParaRPr lang="en-US" sz="1100" dirty="0"/>
          </a:p>
          <a:p>
            <a:pPr>
              <a:spcBef>
                <a:spcPts val="1200"/>
              </a:spcBef>
            </a:pPr>
            <a:r>
              <a:rPr lang="en-US" sz="2600" dirty="0"/>
              <a:t>Pressing Practical Tasks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sz="2200" dirty="0"/>
              <a:t>Mental Health in Rural Populations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sz="2200" dirty="0"/>
              <a:t>Integrate Spirituality into Education</a:t>
            </a:r>
          </a:p>
          <a:p>
            <a:r>
              <a:rPr lang="en-US" sz="2600" dirty="0"/>
              <a:t>Tools to Jump-Start</a:t>
            </a:r>
          </a:p>
          <a:p>
            <a:pPr lvl="1">
              <a:buFont typeface="Wingdings" panose="05000000000000000000" pitchFamily="2" charset="2"/>
              <a:buChar char="ð"/>
            </a:pPr>
            <a:r>
              <a:rPr lang="en-US" sz="2200" dirty="0"/>
              <a:t>Special Issue (2018)</a:t>
            </a:r>
            <a:br>
              <a:rPr lang="en-US" sz="2200" dirty="0"/>
            </a:br>
            <a:r>
              <a:rPr lang="en-US" sz="2200" i="1" dirty="0"/>
              <a:t>Psychological Studies</a:t>
            </a:r>
            <a:r>
              <a:rPr lang="en-US" sz="2200" dirty="0"/>
              <a:t> </a:t>
            </a:r>
            <a:endParaRPr lang="en-US" sz="2600" dirty="0"/>
          </a:p>
          <a:p>
            <a:pPr>
              <a:spcBef>
                <a:spcPts val="0"/>
              </a:spcBef>
            </a:pPr>
            <a:endParaRPr lang="en-US" sz="800" dirty="0"/>
          </a:p>
          <a:p>
            <a:pPr marL="171450" lvl="1" indent="0">
              <a:spcBef>
                <a:spcPts val="600"/>
              </a:spcBef>
              <a:buNone/>
            </a:pPr>
            <a:endParaRPr lang="en-US" sz="700" dirty="0"/>
          </a:p>
          <a:p>
            <a:pPr marL="171450" lvl="1" indent="0">
              <a:spcBef>
                <a:spcPts val="600"/>
              </a:spcBef>
              <a:buNone/>
            </a:pPr>
            <a:endParaRPr lang="en-US" sz="2400" dirty="0"/>
          </a:p>
          <a:p>
            <a:pPr marL="171450" lvl="1" indent="0">
              <a:spcBef>
                <a:spcPts val="600"/>
              </a:spcBef>
              <a:buNone/>
            </a:pPr>
            <a:endParaRPr lang="en-US" sz="2400" dirty="0"/>
          </a:p>
          <a:p>
            <a:pPr marL="171450" lvl="1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  <a:solidFill>
            <a:srgbClr val="FFC000">
              <a:alpha val="60000"/>
            </a:srgbClr>
          </a:solidFill>
        </p:spPr>
        <p:txBody>
          <a:bodyPr/>
          <a:lstStyle/>
          <a:p>
            <a:r>
              <a:rPr lang="en-US" dirty="0"/>
              <a:t>Tasks / Resources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include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88188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13.5"/>
</p:tagLst>
</file>

<file path=ppt/theme/theme1.xml><?xml version="1.0" encoding="utf-8"?>
<a:theme xmlns:a="http://schemas.openxmlformats.org/drawingml/2006/main" name="Transdisciplinary2007">
  <a:themeElements>
    <a:clrScheme name="Transdisciplinary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nsdisciplinary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>
            <a:alpha val="60000"/>
          </a:srgbClr>
        </a:solidFill>
        <a:ln w="2857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285750" marR="0" indent="-28575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anose="05000000000000000000" pitchFamily="2" charset="2"/>
          <a:buChar char="ü"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miter lim="800000"/>
          <a:headEnd type="none" w="lg" len="med"/>
          <a:tailEnd type="arrow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Transdisciplinary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ansdisciplinary2007">
  <a:themeElements>
    <a:clrScheme name="Transdisciplinary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nsdisciplinary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ransdisciplinary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Transdisciplinary2007</Template>
  <TotalTime>63197</TotalTime>
  <Words>1406</Words>
  <Application>Microsoft Office PowerPoint</Application>
  <PresentationFormat>On-screen Show (4:3)</PresentationFormat>
  <Paragraphs>166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Verdana</vt:lpstr>
      <vt:lpstr>Times New Roman</vt:lpstr>
      <vt:lpstr>Arial</vt:lpstr>
      <vt:lpstr>Calibri</vt:lpstr>
      <vt:lpstr>Wingdings 3</vt:lpstr>
      <vt:lpstr>Wingdings</vt:lpstr>
      <vt:lpstr>Arial Narrow</vt:lpstr>
      <vt:lpstr>Symbol</vt:lpstr>
      <vt:lpstr>Arial Black</vt:lpstr>
      <vt:lpstr>Transdisciplinary2007</vt:lpstr>
      <vt:lpstr>1_Transdisciplinary2007</vt:lpstr>
      <vt:lpstr>Spirituality, Health and Well-Being</vt:lpstr>
      <vt:lpstr>Questions</vt:lpstr>
      <vt:lpstr>Health Outcomes linked to Spirituality/Religion</vt:lpstr>
      <vt:lpstr>PowerPoint Presentation</vt:lpstr>
      <vt:lpstr>Cross-Cultural Corroboration: Sites</vt:lpstr>
      <vt:lpstr>Inter-Religious Respect</vt:lpstr>
      <vt:lpstr>Inter-Religious competence</vt:lpstr>
      <vt:lpstr>Inter-Religious Worldview: Philosophy</vt:lpstr>
      <vt:lpstr>Tasks / Resources  include</vt:lpstr>
      <vt:lpstr>Special Issue</vt:lpstr>
      <vt:lpstr>Indian Psychology</vt:lpstr>
      <vt:lpstr>Summary</vt:lpstr>
      <vt:lpstr>(webinar information)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Centenary Conference Presentation: Collaboration</dc:title>
  <dc:creator>Doug Oman</dc:creator>
  <dc:description>For April 16 2011 Presentation at Division 36 Mid-Year Conference</dc:description>
  <cp:lastModifiedBy>Douglas Oman</cp:lastModifiedBy>
  <cp:revision>3550</cp:revision>
  <cp:lastPrinted>2017-04-17T20:54:30Z</cp:lastPrinted>
  <dcterms:created xsi:type="dcterms:W3CDTF">2004-03-11T22:00:48Z</dcterms:created>
  <dcterms:modified xsi:type="dcterms:W3CDTF">2022-02-07T06:13:33Z</dcterms:modified>
</cp:coreProperties>
</file>