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1" r:id="rId1"/>
    <p:sldMasterId id="2147483674" r:id="rId2"/>
  </p:sldMasterIdLst>
  <p:notesMasterIdLst>
    <p:notesMasterId r:id="rId21"/>
  </p:notesMasterIdLst>
  <p:handoutMasterIdLst>
    <p:handoutMasterId r:id="rId22"/>
  </p:handoutMasterIdLst>
  <p:sldIdLst>
    <p:sldId id="538" r:id="rId3"/>
    <p:sldId id="605" r:id="rId4"/>
    <p:sldId id="629" r:id="rId5"/>
    <p:sldId id="630" r:id="rId6"/>
    <p:sldId id="583" r:id="rId7"/>
    <p:sldId id="631" r:id="rId8"/>
    <p:sldId id="585" r:id="rId9"/>
    <p:sldId id="584" r:id="rId10"/>
    <p:sldId id="634" r:id="rId11"/>
    <p:sldId id="654" r:id="rId12"/>
    <p:sldId id="648" r:id="rId13"/>
    <p:sldId id="649" r:id="rId14"/>
    <p:sldId id="632" r:id="rId15"/>
    <p:sldId id="622" r:id="rId16"/>
    <p:sldId id="635" r:id="rId17"/>
    <p:sldId id="650" r:id="rId18"/>
    <p:sldId id="626" r:id="rId19"/>
    <p:sldId id="642" r:id="rId20"/>
  </p:sldIdLst>
  <p:sldSz cx="9144000" cy="6858000" type="screen4x3"/>
  <p:notesSz cx="6950075" cy="9167813"/>
  <p:embeddedFontLst>
    <p:embeddedFont>
      <p:font typeface="Wingdings 3" panose="05040102010807070707" pitchFamily="18" charset="2"/>
      <p:regular r:id="rId23"/>
    </p:embeddedFont>
    <p:embeddedFont>
      <p:font typeface="Arial Narrow" panose="020B0606020202030204" pitchFamily="34" charset="0"/>
      <p:regular r:id="rId24"/>
      <p:bold r:id="rId25"/>
      <p:italic r:id="rId26"/>
      <p:boldItalic r:id="rId27"/>
    </p:embeddedFont>
    <p:embeddedFont>
      <p:font typeface="Algerian" panose="04020705040A02060702" pitchFamily="82" charset="0"/>
      <p:regular r:id="rId28"/>
    </p:embeddedFont>
    <p:embeddedFont>
      <p:font typeface="Wingdings 2" panose="05020102010507070707" pitchFamily="18" charset="2"/>
      <p:regular r:id="rId29"/>
    </p:embeddedFont>
    <p:embeddedFont>
      <p:font typeface="Arial Black" panose="020B0A04020102020204" pitchFamily="34" charset="0"/>
      <p:bold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74F8B3"/>
    <a:srgbClr val="E1CA1F"/>
    <a:srgbClr val="FFCC66"/>
    <a:srgbClr val="CCFFCC"/>
    <a:srgbClr val="FF99FF"/>
    <a:srgbClr val="FFFF99"/>
    <a:srgbClr val="FFCCFF"/>
    <a:srgbClr val="ECFEFC"/>
    <a:srgbClr val="EB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4" autoAdjust="0"/>
    <p:restoredTop sz="58243" autoAdjust="0"/>
  </p:normalViewPr>
  <p:slideViewPr>
    <p:cSldViewPr>
      <p:cViewPr varScale="1">
        <p:scale>
          <a:sx n="40" d="100"/>
          <a:sy n="40" d="100"/>
        </p:scale>
        <p:origin x="-2098" y="-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0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4255"/>
    </p:cViewPr>
  </p:sorterViewPr>
  <p:notesViewPr>
    <p:cSldViewPr>
      <p:cViewPr varScale="1">
        <p:scale>
          <a:sx n="54" d="100"/>
          <a:sy n="54" d="100"/>
        </p:scale>
        <p:origin x="-1362" y="-84"/>
      </p:cViewPr>
      <p:guideLst>
        <p:guide orient="horz" pos="2888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11699" cy="45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5" tIns="46042" rIns="92085" bIns="46042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769" y="2"/>
            <a:ext cx="3011699" cy="45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5" tIns="46042" rIns="92085" bIns="46042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7831"/>
            <a:ext cx="3011699" cy="45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5" tIns="46042" rIns="92085" bIns="46042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769" y="8707831"/>
            <a:ext cx="3011699" cy="45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5" tIns="46042" rIns="92085" bIns="46042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30B3EAE-C24F-4912-98E7-E096D1B0A2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515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11699" cy="45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5" tIns="46042" rIns="92085" bIns="46042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769" y="2"/>
            <a:ext cx="3011699" cy="45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5" tIns="46042" rIns="92085" bIns="46042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87388"/>
            <a:ext cx="4584700" cy="3438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008" y="4354711"/>
            <a:ext cx="5560060" cy="412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5" tIns="46042" rIns="92085" bIns="460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7831"/>
            <a:ext cx="3011699" cy="45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5" tIns="46042" rIns="92085" bIns="46042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769" y="8707831"/>
            <a:ext cx="3011699" cy="45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5" tIns="46042" rIns="92085" bIns="46042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64FC63B-6D86-4E2E-8604-4BE66CDCB3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5368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8193" indent="-28776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1067" indent="-2302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1493" indent="-2302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1921" indent="-2302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2347" indent="-230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2774" indent="-230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3201" indent="-230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3628" indent="-230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85690E-5C23-49AA-97E5-D94CAC2DB10D}" type="slidenum">
              <a:rPr lang="en-US" altLang="en-US">
                <a:latin typeface="Times New Roman" pitchFamily="18" charset="0"/>
              </a:rPr>
              <a:pPr eaLnBrk="1" hangingPunct="1"/>
              <a:t>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PODCAST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Beginning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1:29:55 at</a:t>
            </a:r>
            <a:endParaRPr lang="en-US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http://webtv.un.org/search/promoting-well-being-in-the-twenty-first-century-psychological-contributions-for-social-economic-and-environmental-challenges/5406248224001?term=spiritual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PROGRAM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https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://www.unpsychologyday.com/program-2017/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655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***Cox, M.,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Villamayor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-Tomas, S., &amp;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Hartberg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Y. (2014). The role of religion in community-based natural resource management. </a:t>
            </a:r>
            <a:r>
              <a:rPr lang="en-US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World Development, 54</a:t>
            </a:r>
            <a:r>
              <a:rPr lang="en-US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46-55, doi:10.1016/j.worlddev.2013.07.010.</a:t>
            </a:r>
            <a:endParaRPr lang="en-US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***Campbell, M.K., Hudson, M.A.,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Resnicow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K.,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Blakeney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N., Paxton, A., &amp; Baskin, M. (2007). Church-based health promotion interventions: Evidence and lessons learned. </a:t>
            </a:r>
            <a:r>
              <a:rPr lang="en-US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Annual Review of Public Health, 28</a:t>
            </a:r>
            <a:r>
              <a:rPr lang="en-US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213-234, doi:10.1146/annurev.publhealth.28.021406.144016.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*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Cochrane, J.R.,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Schmid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B., &amp;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Cutts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T. (Eds.). (2011). </a:t>
            </a:r>
            <a:r>
              <a:rPr lang="en-US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When religion and health align: Mobilizing religious health assets for transformation</a:t>
            </a:r>
            <a:r>
              <a:rPr lang="en-US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Pietermaritzburg, South Africa: Cluster Publications.</a:t>
            </a:r>
          </a:p>
          <a:p>
            <a:endParaRPr lang="en-US" sz="120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en-US" sz="120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848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213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71">
              <a:defRPr/>
            </a:pPr>
            <a:r>
              <a:rPr lang="en-US" b="1" dirty="0" smtClean="0"/>
              <a:t>in each slide's NOTES section (including this slide), the following preface to each reference indicates its availability:</a:t>
            </a:r>
            <a:br>
              <a:rPr lang="en-US" b="1" dirty="0" smtClean="0"/>
            </a:br>
            <a:r>
              <a:rPr lang="en-US" b="1" dirty="0" smtClean="0"/>
              <a:t>  *** = an electronic document IS AVAILABLE</a:t>
            </a:r>
            <a:endParaRPr lang="en-US" b="1" dirty="0"/>
          </a:p>
          <a:p>
            <a:r>
              <a:rPr lang="en-US" b="1" dirty="0" smtClean="0"/>
              <a:t>  ** = reference is also mentioned in a different slide, under which number the electronic document is listed</a:t>
            </a:r>
            <a:br>
              <a:rPr lang="en-US" b="1" dirty="0" smtClean="0"/>
            </a:br>
            <a:r>
              <a:rPr lang="en-US" b="1" dirty="0" smtClean="0"/>
              <a:t>  * = reference only, no accompanying electronic document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*James, W. (1902/1961). </a:t>
            </a:r>
            <a:r>
              <a:rPr lang="en-US" i="1" dirty="0" smtClean="0"/>
              <a:t>The Varieties of Religious Experience: A Study in Human Nature</a:t>
            </a:r>
            <a:r>
              <a:rPr lang="en-US" dirty="0" smtClean="0"/>
              <a:t>. New York: Collier.</a:t>
            </a:r>
          </a:p>
          <a:p>
            <a:r>
              <a:rPr lang="en-US" dirty="0" smtClean="0"/>
              <a:t>*</a:t>
            </a:r>
            <a:r>
              <a:rPr lang="en-US" dirty="0"/>
              <a:t>Freud quote from: Freud, S. (1989). Obsessive Actions and Religious Practices (originally published 1907). In P. Gay (Ed.), </a:t>
            </a:r>
            <a:r>
              <a:rPr lang="en-US" i="1" dirty="0"/>
              <a:t>The Freud reader</a:t>
            </a:r>
            <a:r>
              <a:rPr lang="en-US" dirty="0"/>
              <a:t> (pp. 429-436). New York: </a:t>
            </a:r>
            <a:endParaRPr lang="en-US" dirty="0" smtClean="0"/>
          </a:p>
          <a:p>
            <a:r>
              <a:rPr lang="en-US" dirty="0" smtClean="0"/>
              <a:t>*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Pargament, K.I. (2013). </a:t>
            </a:r>
            <a:r>
              <a:rPr lang="en-US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APA handbook of psychology, religion, and spirituality (2 vol.) (vol. 1: Context, theory, and research; vol. 2: An applied psychology of religion and spirituality)</a:t>
            </a:r>
            <a:r>
              <a:rPr lang="en-US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Washington, DC: American Psychological Association.</a:t>
            </a:r>
          </a:p>
          <a:p>
            <a:r>
              <a:rPr lang="en-US" dirty="0" smtClean="0"/>
              <a:t>W.W</a:t>
            </a:r>
            <a:r>
              <a:rPr lang="en-US" dirty="0"/>
              <a:t>. Norton</a:t>
            </a:r>
            <a:r>
              <a:rPr lang="en-US" dirty="0" smtClean="0"/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 Vol 1: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KI Pargament, JJ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Exline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&amp; JW Jones (Eds.), </a:t>
            </a:r>
            <a:r>
              <a:rPr lang="en-US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APA handbook of psychology, religion, and spirituality: Vol. 1: Context, theory, and research</a:t>
            </a:r>
            <a:r>
              <a:rPr lang="en-US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Washington, DC: American Psychological Association.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  Vol 2: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KI Pargament, A Mahoney, &amp; EP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Shafranske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(Eds.), </a:t>
            </a:r>
            <a:r>
              <a:rPr lang="en-US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APA handbook of psychology, religion, and spirituality: Vol. 2: An applied psychology of religion and spirituality</a:t>
            </a:r>
            <a:r>
              <a:rPr lang="en-US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Washington, DC: American Psychological Association.</a:t>
            </a:r>
          </a:p>
          <a:p>
            <a:endParaRPr lang="en-US" dirty="0" smtClean="0"/>
          </a:p>
          <a:p>
            <a:r>
              <a:rPr lang="en-US" dirty="0" smtClean="0"/>
              <a:t>*Psychology of Religion and Spirituality (journal </a:t>
            </a:r>
            <a:r>
              <a:rPr lang="en-US" dirty="0" smtClean="0"/>
              <a:t>2009-present; editor: Ralph Piedmont)</a:t>
            </a:r>
            <a:endParaRPr lang="en-US" dirty="0" smtClean="0"/>
          </a:p>
          <a:p>
            <a:r>
              <a:rPr lang="en-US" dirty="0" smtClean="0"/>
              <a:t>*Spirituality</a:t>
            </a:r>
            <a:r>
              <a:rPr lang="en-US" baseline="0" dirty="0" smtClean="0"/>
              <a:t> in Clinical Practice (journal </a:t>
            </a:r>
            <a:r>
              <a:rPr lang="en-US" baseline="0" dirty="0" smtClean="0"/>
              <a:t>2014-present; editors: Lisa Miller, Len Sperry)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972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***Figure from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Masters, K.S. (2007). Religiosity/spirituality and behavioral medicine: Investigations concerning the integration of spirit with body. </a:t>
            </a:r>
            <a:r>
              <a:rPr lang="en-US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Journal of Behavioral Medicine, 30</a:t>
            </a:r>
            <a:r>
              <a:rPr lang="en-US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(4), 287-289, doi:10.1007/s10865-007-9116-5.</a:t>
            </a:r>
            <a:endParaRPr lang="en-US" dirty="0" smtClean="0"/>
          </a:p>
          <a:p>
            <a:r>
              <a:rPr lang="en-US" dirty="0" smtClean="0"/>
              <a:t>*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Koenig, H.G., McCullough, M.E., &amp; Larson, D.B. (2001). </a:t>
            </a:r>
            <a:r>
              <a:rPr lang="en-US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Handbook of religion and health</a:t>
            </a:r>
            <a:r>
              <a:rPr lang="en-US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New York: Oxford University Press.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*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Koenig, H.G., King, D.E., &amp; Carson, V.B. (2012). </a:t>
            </a:r>
            <a:r>
              <a:rPr lang="en-US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Handbook of religion and health</a:t>
            </a:r>
            <a:r>
              <a:rPr lang="en-US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(2nd ed.). Oxford ; New York: Oxford University Press.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*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Oman, D. (Ed.). (2017,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forthcoming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}). </a:t>
            </a:r>
            <a:r>
              <a:rPr lang="en-US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Why religion and spirituality matter for public health: Evidence, implications, and resources</a:t>
            </a:r>
            <a:r>
              <a:rPr lang="en-US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Springer.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331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71">
              <a:defRPr/>
            </a:pPr>
            <a:r>
              <a:rPr lang="en-US" dirty="0"/>
              <a:t>***</a:t>
            </a:r>
            <a:r>
              <a:rPr lang="en-US" dirty="0" err="1"/>
              <a:t>Chida</a:t>
            </a:r>
            <a:r>
              <a:rPr lang="en-US" dirty="0"/>
              <a:t>, Y., Steptoe, A., &amp; Powell, L.H. (2009). Religiosity/spirituality and mortality. </a:t>
            </a:r>
            <a:r>
              <a:rPr lang="en-US" i="1" dirty="0"/>
              <a:t>Psychotherapy and Psychosomatics, 78</a:t>
            </a:r>
            <a:r>
              <a:rPr lang="en-US" dirty="0"/>
              <a:t>(2), 81-90, doi:10.1159/000190791.</a:t>
            </a:r>
          </a:p>
          <a:p>
            <a:r>
              <a:rPr lang="en-US" dirty="0"/>
              <a:t>***Hummer, R.A., Rogers, R.G., Nam, C.B., &amp; Ellison, C.G. (1999). Religious involvement and U.S. Adult mortality. </a:t>
            </a:r>
            <a:r>
              <a:rPr lang="en-US" i="1" dirty="0"/>
              <a:t>Demography, 36</a:t>
            </a:r>
            <a:r>
              <a:rPr lang="en-US" dirty="0"/>
              <a:t>(2), 273-285, doi:10.2307/2648114.</a:t>
            </a:r>
          </a:p>
          <a:p>
            <a:r>
              <a:rPr lang="en-US" dirty="0" smtClean="0"/>
              <a:t>**Koenig et</a:t>
            </a:r>
            <a:r>
              <a:rPr lang="en-US" baseline="0" dirty="0" smtClean="0"/>
              <a:t> al (2012)</a:t>
            </a:r>
            <a:endParaRPr lang="en-US" dirty="0" smtClean="0"/>
          </a:p>
          <a:p>
            <a:r>
              <a:rPr lang="en-US" dirty="0" smtClean="0"/>
              <a:t>***</a:t>
            </a:r>
            <a:r>
              <a:rPr lang="en-US" dirty="0"/>
              <a:t>Smith, T.B., McCullough, M.E., &amp; Poll, J. (2003). Religiousness and depression: Evidence for a main effect and the moderating influence of stressful life events. </a:t>
            </a:r>
            <a:r>
              <a:rPr lang="en-US" i="1" dirty="0"/>
              <a:t>Psychological Bulletin, 129</a:t>
            </a:r>
            <a:r>
              <a:rPr lang="en-US" dirty="0"/>
              <a:t>(4), 614-636, doi:10.1037/0033-2909.129.4.614.</a:t>
            </a:r>
            <a:endParaRPr lang="en-US" dirty="0" smtClean="0"/>
          </a:p>
          <a:p>
            <a:r>
              <a:rPr lang="en-US" dirty="0" smtClean="0"/>
              <a:t>***</a:t>
            </a:r>
            <a:r>
              <a:rPr lang="en-US" dirty="0"/>
              <a:t>Hackney, C. H., &amp; Sanders, G. S. (2003). Religiosity and mental health: A meta-analysis of recent studies. </a:t>
            </a:r>
            <a:r>
              <a:rPr lang="en-US" i="1" dirty="0"/>
              <a:t>Journal for the Scientific Study of Religion, 42</a:t>
            </a:r>
            <a:r>
              <a:rPr lang="en-US" dirty="0"/>
              <a:t>(1), 43-55. </a:t>
            </a:r>
          </a:p>
          <a:p>
            <a:r>
              <a:rPr lang="en-US" dirty="0"/>
              <a:t>***Worthington, E.L., Hook, J.N., Davis, D.E., &amp; McDaniel, M.A. (2011). Religion and spirituality. </a:t>
            </a:r>
            <a:r>
              <a:rPr lang="en-US" i="1" dirty="0"/>
              <a:t>Journal of Clinical Psychology, 67</a:t>
            </a:r>
            <a:r>
              <a:rPr lang="en-US" dirty="0"/>
              <a:t>(2), 204-214, doi:10.1002/jclp.20760</a:t>
            </a:r>
          </a:p>
          <a:p>
            <a:r>
              <a:rPr lang="en-US" sz="2000" b="1" u="sng" dirty="0"/>
              <a:t>R/S-accommodative therapies </a:t>
            </a:r>
          </a:p>
          <a:p>
            <a:r>
              <a:rPr lang="en-US" sz="2000" dirty="0"/>
              <a:t>outperformed both </a:t>
            </a:r>
          </a:p>
          <a:p>
            <a:pPr lvl="1"/>
            <a:r>
              <a:rPr lang="en-US" dirty="0" smtClean="0"/>
              <a:t>no-treatment controls </a:t>
            </a:r>
            <a:br>
              <a:rPr lang="en-US" dirty="0" smtClean="0"/>
            </a:br>
            <a:r>
              <a:rPr lang="en-US" dirty="0" smtClean="0"/>
              <a:t>           (</a:t>
            </a:r>
            <a:r>
              <a:rPr lang="en-US" i="1" dirty="0" smtClean="0"/>
              <a:t>d</a:t>
            </a:r>
            <a:r>
              <a:rPr lang="en-US" dirty="0" smtClean="0"/>
              <a:t>=.45 in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MA</a:t>
            </a:r>
            <a:r>
              <a:rPr lang="en-US" dirty="0" smtClean="0"/>
              <a:t> = 22 studies) &amp; </a:t>
            </a:r>
            <a:br>
              <a:rPr lang="en-US" dirty="0" smtClean="0"/>
            </a:br>
            <a:r>
              <a:rPr lang="en-US" dirty="0" smtClean="0"/>
              <a:t>alternate secular psychotherapies </a:t>
            </a:r>
            <a:br>
              <a:rPr lang="en-US" dirty="0" smtClean="0"/>
            </a:br>
            <a:r>
              <a:rPr lang="en-US" dirty="0" smtClean="0"/>
              <a:t>           (</a:t>
            </a:r>
            <a:r>
              <a:rPr lang="en-US" i="1" dirty="0" smtClean="0"/>
              <a:t>d</a:t>
            </a:r>
            <a:r>
              <a:rPr lang="en-US" dirty="0" smtClean="0"/>
              <a:t>=.26 in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MA</a:t>
            </a:r>
            <a:r>
              <a:rPr lang="en-US" dirty="0" smtClean="0"/>
              <a:t> = 29),</a:t>
            </a:r>
            <a:br>
              <a:rPr lang="en-US" dirty="0" smtClean="0"/>
            </a:br>
            <a:r>
              <a:rPr lang="en-US" dirty="0" smtClean="0"/>
              <a:t>but not dismantling designs </a:t>
            </a:r>
            <a:br>
              <a:rPr lang="en-US" dirty="0" smtClean="0"/>
            </a:br>
            <a:r>
              <a:rPr lang="en-US" dirty="0" smtClean="0"/>
              <a:t>           (</a:t>
            </a:r>
            <a:r>
              <a:rPr lang="en-US" i="1" dirty="0" smtClean="0"/>
              <a:t>d</a:t>
            </a:r>
            <a:r>
              <a:rPr lang="en-US" dirty="0" smtClean="0"/>
              <a:t>=.13, </a:t>
            </a:r>
            <a:r>
              <a:rPr lang="en-US" i="1" dirty="0" smtClean="0"/>
              <a:t>ns</a:t>
            </a:r>
            <a:r>
              <a:rPr lang="en-US" dirty="0" smtClean="0"/>
              <a:t>, in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MA</a:t>
            </a:r>
            <a:r>
              <a:rPr lang="en-US" dirty="0" smtClean="0"/>
              <a:t> = 11).</a:t>
            </a:r>
            <a:endParaRPr lang="en-US" sz="1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702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71">
              <a:defRPr/>
            </a:pPr>
            <a:r>
              <a:rPr lang="en-US" dirty="0" smtClean="0"/>
              <a:t>*</a:t>
            </a:r>
            <a:r>
              <a:rPr lang="en-US" dirty="0"/>
              <a:t>Koenig, H. G., McCullough, M. E., &amp; Larson, D. B. (2001). </a:t>
            </a:r>
            <a:r>
              <a:rPr lang="en-US" i="1" dirty="0"/>
              <a:t>Handbook of Religion and Health</a:t>
            </a:r>
            <a:r>
              <a:rPr lang="en-US" dirty="0"/>
              <a:t>. New York: Oxford University Press.</a:t>
            </a:r>
          </a:p>
          <a:p>
            <a:r>
              <a:rPr lang="en-US" dirty="0" smtClean="0"/>
              <a:t>***</a:t>
            </a:r>
            <a:r>
              <a:rPr lang="en-US" dirty="0"/>
              <a:t>Oman, D., &amp; </a:t>
            </a:r>
            <a:r>
              <a:rPr lang="en-US" dirty="0" err="1"/>
              <a:t>Thoresen</a:t>
            </a:r>
            <a:r>
              <a:rPr lang="en-US" dirty="0"/>
              <a:t>, C. E. (2002). "Does Religion Cause Health?": Differing Interpretations and Diverse Meanings. </a:t>
            </a:r>
            <a:r>
              <a:rPr lang="en-US" i="1" dirty="0"/>
              <a:t>Journal of Health Psychology, 7</a:t>
            </a:r>
            <a:r>
              <a:rPr lang="en-US" dirty="0"/>
              <a:t>(4), 365-380. doi:10.1177/1359105302007004326</a:t>
            </a:r>
          </a:p>
          <a:p>
            <a:r>
              <a:rPr lang="en-US" dirty="0"/>
              <a:t>***[a simplified form of the 2002 publication by the same authors:] Oman, D., &amp; </a:t>
            </a:r>
            <a:r>
              <a:rPr lang="en-US" dirty="0" err="1"/>
              <a:t>Thoresen</a:t>
            </a:r>
            <a:r>
              <a:rPr lang="en-US" dirty="0"/>
              <a:t>, C. E. (2007). Does Religion Cause Health? In A. </a:t>
            </a:r>
            <a:r>
              <a:rPr lang="en-US" dirty="0" err="1"/>
              <a:t>Eisen</a:t>
            </a:r>
            <a:r>
              <a:rPr lang="en-US" dirty="0"/>
              <a:t> &amp; G. </a:t>
            </a:r>
            <a:r>
              <a:rPr lang="en-US" dirty="0" err="1"/>
              <a:t>Laderman</a:t>
            </a:r>
            <a:r>
              <a:rPr lang="en-US" dirty="0"/>
              <a:t> (Eds.), </a:t>
            </a:r>
            <a:r>
              <a:rPr lang="en-US" i="1" dirty="0"/>
              <a:t>Science, religion, and society: An encyclopedia of history, culture, and controversy</a:t>
            </a:r>
            <a:r>
              <a:rPr lang="en-US" dirty="0"/>
              <a:t> (Vol. 2, pp. 685-695). Armonk, NY: ME Sharpe.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491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***</a:t>
            </a:r>
            <a:r>
              <a:rPr lang="en-US" dirty="0" err="1"/>
              <a:t>Yonker</a:t>
            </a:r>
            <a:r>
              <a:rPr lang="en-US" dirty="0"/>
              <a:t>, J. E., </a:t>
            </a:r>
            <a:r>
              <a:rPr lang="en-US" dirty="0" err="1"/>
              <a:t>Schnabelrauch</a:t>
            </a:r>
            <a:r>
              <a:rPr lang="en-US" dirty="0"/>
              <a:t>, C. A., &amp; </a:t>
            </a:r>
            <a:r>
              <a:rPr lang="en-US" dirty="0" err="1"/>
              <a:t>DeHaan</a:t>
            </a:r>
            <a:r>
              <a:rPr lang="en-US" dirty="0"/>
              <a:t>, L. G. (2012). The relationship between spirituality and religiosity on psychological outcomes in adolescents and emerging adults: A meta-analytic review. </a:t>
            </a:r>
            <a:r>
              <a:rPr lang="en-US" i="1" dirty="0"/>
              <a:t>Journal of Adolescence, 35</a:t>
            </a:r>
            <a:r>
              <a:rPr lang="en-US" dirty="0"/>
              <a:t>(2), 299-314. doi:10.1016/j.adolescence.2011.08.010</a:t>
            </a:r>
          </a:p>
          <a:p>
            <a:r>
              <a:rPr lang="en-US" dirty="0"/>
              <a:t>***Yeung, J.W.K., Chan, Y.-C., &amp; Lee, B.L.K. (2009). Youth religiosity and substance use: A meta-analysis from 1995 to 2007. </a:t>
            </a:r>
            <a:r>
              <a:rPr lang="en-US" i="1" dirty="0"/>
              <a:t>Psychological Reports, 105</a:t>
            </a:r>
            <a:r>
              <a:rPr lang="en-US" dirty="0"/>
              <a:t>(1), 255-266, doi:10.2466/PR0.105.1.255-266.</a:t>
            </a:r>
          </a:p>
          <a:p>
            <a:r>
              <a:rPr lang="en-US" dirty="0"/>
              <a:t>***Mahoney, A., Pargament, K. I., </a:t>
            </a:r>
            <a:r>
              <a:rPr lang="en-US" dirty="0" err="1"/>
              <a:t>Tarakeshwar</a:t>
            </a:r>
            <a:r>
              <a:rPr lang="en-US" dirty="0"/>
              <a:t>, N., &amp; Swank, A. B. (2001). Religion in the home in the 1980s and 1990s: A meta-analytic review and conceptual analysis of links between religion, marriage, and parenting. </a:t>
            </a:r>
            <a:r>
              <a:rPr lang="en-US" i="1" dirty="0"/>
              <a:t>Journal of Family Psychology, 15</a:t>
            </a:r>
            <a:r>
              <a:rPr lang="en-US" dirty="0"/>
              <a:t>(4), 559-596. </a:t>
            </a:r>
          </a:p>
          <a:p>
            <a:pPr defTabSz="914271">
              <a:defRPr/>
            </a:pPr>
            <a:r>
              <a:rPr lang="en-US" dirty="0"/>
              <a:t>***</a:t>
            </a:r>
            <a:r>
              <a:rPr lang="en-US" dirty="0" err="1"/>
              <a:t>Ano</a:t>
            </a:r>
            <a:r>
              <a:rPr lang="en-US" dirty="0"/>
              <a:t>, G.G., &amp; </a:t>
            </a:r>
            <a:r>
              <a:rPr lang="en-US" dirty="0" err="1"/>
              <a:t>Vasconcelles</a:t>
            </a:r>
            <a:r>
              <a:rPr lang="en-US" dirty="0"/>
              <a:t>, E.B. (2005). Religious coping and psychological adjustment to stress: A meta-analysis. </a:t>
            </a:r>
            <a:r>
              <a:rPr lang="en-US" i="1" dirty="0"/>
              <a:t>Journal of Clinical Psychology, 61</a:t>
            </a:r>
            <a:r>
              <a:rPr lang="en-US" dirty="0"/>
              <a:t>(4), 461-480, doi:10.1002/jclp.20049.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702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Oman, D. (Ed.). (2017). </a:t>
            </a:r>
            <a:r>
              <a:rPr lang="en-US" i="1" dirty="0"/>
              <a:t>Why religion and spirituality matter for public health: Evidence, implications, and resources</a:t>
            </a:r>
            <a:r>
              <a:rPr lang="en-US" dirty="0"/>
              <a:t> (forthcoming): Springer.</a:t>
            </a:r>
          </a:p>
          <a:p>
            <a:r>
              <a:rPr lang="en-US" dirty="0"/>
              <a:t>DERIVED FROM</a:t>
            </a:r>
          </a:p>
          <a:p>
            <a:r>
              <a:rPr lang="en-US" dirty="0"/>
              <a:t>*Koenig, H.G., McCullough, M.E., &amp; Larson, D.B. (2001). </a:t>
            </a:r>
            <a:r>
              <a:rPr lang="en-US" i="1" dirty="0"/>
              <a:t>Handbook of religion and health</a:t>
            </a:r>
            <a:r>
              <a:rPr lang="en-US" dirty="0"/>
              <a:t>. New York: Oxford University Press.</a:t>
            </a:r>
          </a:p>
          <a:p>
            <a:r>
              <a:rPr lang="en-US" dirty="0" smtClean="0"/>
              <a:t>*</a:t>
            </a:r>
            <a:r>
              <a:rPr lang="en-US" dirty="0"/>
              <a:t>Koenig, H.G., King, D.E., &amp; Carson, V.B. (2012). </a:t>
            </a:r>
            <a:r>
              <a:rPr lang="en-US" i="1" dirty="0"/>
              <a:t>Handbook of religion and health</a:t>
            </a:r>
            <a:r>
              <a:rPr lang="en-US" dirty="0"/>
              <a:t> (2nd ed.). Oxford ; New York: Oxford University Press.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19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7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***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Vieten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C., Scammell, S., Pierce, A., Pilato, R.,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Ammondson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I., Pargament, K.I., et al. (2016). Competencies for psychologists in the domains of religion and spirituality. </a:t>
            </a:r>
            <a:r>
              <a:rPr lang="en-US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Spirituality in Clinical Practice, 3</a:t>
            </a:r>
            <a:r>
              <a:rPr lang="en-US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(2), 92-114, doi:10.1037/scp0000078.</a:t>
            </a:r>
            <a:endParaRPr lang="en-US" dirty="0" smtClean="0"/>
          </a:p>
          <a:p>
            <a:pPr defTabSz="914271">
              <a:defRPr/>
            </a:pPr>
            <a:r>
              <a:rPr lang="en-US" dirty="0" smtClean="0"/>
              <a:t>***</a:t>
            </a:r>
            <a:r>
              <a:rPr lang="en-US" dirty="0" err="1"/>
              <a:t>Kristeller</a:t>
            </a:r>
            <a:r>
              <a:rPr lang="en-US" dirty="0"/>
              <a:t>, J.L., Rhodes, M., </a:t>
            </a:r>
            <a:r>
              <a:rPr lang="en-US" dirty="0" err="1"/>
              <a:t>Cripe</a:t>
            </a:r>
            <a:r>
              <a:rPr lang="en-US" dirty="0"/>
              <a:t>, L.D., &amp; Sheets, V. (2005). Oncologist assisted spiritual intervention study (OASIS):  Patient acceptability and initial evidence of effects. </a:t>
            </a:r>
            <a:r>
              <a:rPr lang="en-US" i="1" dirty="0"/>
              <a:t>International Journal of Psychiatry in Medicine, 35</a:t>
            </a:r>
            <a:r>
              <a:rPr lang="en-US" dirty="0"/>
              <a:t>(4), 329-347</a:t>
            </a:r>
            <a:r>
              <a:rPr lang="en-US" dirty="0" smtClean="0"/>
              <a:t>.</a:t>
            </a:r>
          </a:p>
          <a:p>
            <a:pPr defTabSz="914271">
              <a:defRPr/>
            </a:pPr>
            <a:r>
              <a:rPr lang="en-US" dirty="0" smtClean="0"/>
              <a:t>*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Cobb, M.,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Puchalski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C.M., &amp;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Rumbold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B. (Eds.). (2012). </a:t>
            </a:r>
            <a:r>
              <a:rPr lang="en-US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Oxford textbook of spirituality in healthcare</a:t>
            </a:r>
            <a:r>
              <a:rPr lang="en-US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New York, NY: Oxford University Press.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848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***Oman, D. (2010). Similarity in diversity? Four shared functions of integrative contemplative practice systems. In TG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Plante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(Ed.), </a:t>
            </a:r>
            <a:r>
              <a:rPr lang="en-US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Contemplative practices in action: Spirituality, meditation, and health [{foreword}]</a:t>
            </a:r>
            <a:r>
              <a:rPr lang="en-US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(pp. 7-16). Santa Barbara, CA: </a:t>
            </a:r>
            <a:r>
              <a:rPr lang="en-US" sz="120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Praeger</a:t>
            </a:r>
            <a:r>
              <a:rPr lang="en-US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  <a:endParaRPr lang="en-US" dirty="0" smtClean="0"/>
          </a:p>
          <a:p>
            <a:r>
              <a:rPr lang="en-US" dirty="0" smtClean="0"/>
              <a:t>***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Sedlmeier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P., Eberth, J., Schwarz, M., Zimmermann, D.,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Haarig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F., Jaeger, S., et al. (2012). The psychological effects of meditation: A meta-analysis. </a:t>
            </a:r>
            <a:r>
              <a:rPr lang="en-US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Psychological Bulletin, 138</a:t>
            </a:r>
            <a:r>
              <a:rPr lang="en-US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(6), 1139-1171, doi:10.1037/a0028168</a:t>
            </a:r>
            <a:endParaRPr lang="en-US" dirty="0" smtClean="0"/>
          </a:p>
          <a:p>
            <a:r>
              <a:rPr lang="en-US" dirty="0" smtClean="0"/>
              <a:t>***</a:t>
            </a:r>
            <a:r>
              <a:rPr lang="en-US" dirty="0" err="1"/>
              <a:t>Wachholtz</a:t>
            </a:r>
            <a:r>
              <a:rPr lang="en-US" dirty="0"/>
              <a:t>, A.B., &amp; Pargament, K.I. (2008). Migraines and meditation: Does spirituality matter? </a:t>
            </a:r>
            <a:r>
              <a:rPr lang="en-US" i="1" dirty="0"/>
              <a:t>Journal of Behavioral Medicine, 31</a:t>
            </a:r>
            <a:r>
              <a:rPr lang="en-US" dirty="0"/>
              <a:t>(4), 351-366, doi:10.1007/s10865-008-9159-2</a:t>
            </a:r>
            <a:r>
              <a:rPr lang="en-US" dirty="0" smtClean="0"/>
              <a:t>.</a:t>
            </a:r>
          </a:p>
          <a:p>
            <a:r>
              <a:rPr lang="en-US" dirty="0" smtClean="0"/>
              <a:t>***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Bormann, J.E., &amp; Oman, D. (2007). Mantram or holy name repetition: Health benefits from a portable spiritual practice. In TG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Plante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&amp; CE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Thoresen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(Eds.), </a:t>
            </a:r>
            <a:r>
              <a:rPr lang="en-US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Spirit, science and health: How the spiritual mind fuels physical wellness</a:t>
            </a:r>
            <a:r>
              <a:rPr lang="en-US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(pp. 94-112). Westport, CT: </a:t>
            </a:r>
            <a:r>
              <a:rPr lang="en-US" sz="120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Praeger</a:t>
            </a:r>
            <a:r>
              <a:rPr lang="en-US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  <a:endParaRPr lang="en-US" dirty="0"/>
          </a:p>
          <a:p>
            <a:r>
              <a:rPr lang="en-US" dirty="0"/>
              <a:t>***Bormann, J.E., Thorp, S.R., </a:t>
            </a:r>
            <a:r>
              <a:rPr lang="en-US" dirty="0" err="1"/>
              <a:t>Wetherell</a:t>
            </a:r>
            <a:r>
              <a:rPr lang="en-US" dirty="0"/>
              <a:t>, J.L., </a:t>
            </a:r>
            <a:r>
              <a:rPr lang="en-US" dirty="0" err="1"/>
              <a:t>Golshan</a:t>
            </a:r>
            <a:r>
              <a:rPr lang="en-US" dirty="0"/>
              <a:t>, S., &amp; Lang, A.J. (2013). Meditation-based mantram intervention for veterans with posttraumatic stress disorder: A randomized trial. </a:t>
            </a:r>
            <a:r>
              <a:rPr lang="en-US" i="1" dirty="0"/>
              <a:t>Psychological Trauma: Theory, Research, Practice, and Policy, 5</a:t>
            </a:r>
            <a:r>
              <a:rPr lang="en-US" dirty="0"/>
              <a:t>(3), 259-267, doi:10.1037/a0027522.</a:t>
            </a:r>
          </a:p>
          <a:p>
            <a:r>
              <a:rPr lang="en-US" dirty="0" smtClean="0"/>
              <a:t>***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Gandhi, M.K. (1949). </a:t>
            </a:r>
            <a:r>
              <a:rPr lang="en-US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Ramanama</a:t>
            </a:r>
            <a:r>
              <a:rPr lang="en-US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(2nd ed.). Ahmedabad, India: </a:t>
            </a:r>
            <a:r>
              <a:rPr lang="en-US" sz="120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Navajivan</a:t>
            </a:r>
            <a:r>
              <a:rPr lang="en-US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[see also online]</a:t>
            </a:r>
            <a:endParaRPr lang="en-US" dirty="0" smtClean="0"/>
          </a:p>
          <a:p>
            <a:r>
              <a:rPr lang="en-US" dirty="0" smtClean="0"/>
              <a:t>*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Goleman, D. (1988). </a:t>
            </a:r>
            <a:r>
              <a:rPr lang="en-US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meditative mind: The varieties of meditative experience</a:t>
            </a:r>
            <a:r>
              <a:rPr lang="en-US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New York: </a:t>
            </a:r>
            <a:r>
              <a:rPr lang="en-US" sz="120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Tarcher</a:t>
            </a:r>
            <a:r>
              <a:rPr lang="en-US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***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Plante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T.G. (Ed.). (2010). </a:t>
            </a:r>
            <a:r>
              <a:rPr lang="en-US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Contemplative practices in action: Spirituality, meditation, and health [{foreword}]</a:t>
            </a:r>
            <a:r>
              <a:rPr lang="en-US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Santa Barbara, CA: </a:t>
            </a:r>
            <a:r>
              <a:rPr lang="en-US" sz="120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Praeger</a:t>
            </a:r>
            <a:r>
              <a:rPr lang="en-US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SEE ALSO FORTHCOMING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Farias et al (Eds.)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(2018, forthcoming). Oxford Handbook of Meditation.</a:t>
            </a:r>
            <a:endParaRPr lang="en-US" sz="120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848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01ABB-44C9-4F4B-8DBA-F9F16C061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83371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10525-82C5-41FD-8827-8224FC9165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64453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C5308-E033-4326-BDE9-B0AD201D9A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01464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7FA12-48DA-409F-9283-FFFACD6A68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25481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CD85AF-DBC5-47E1-A17C-5A0DC2EA29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1194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C448C1-CD28-42B9-90D2-4DA4242B9F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57845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8B32CB-F5D6-4C85-A8C3-6417C47E64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03391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250DE8-B0DE-4F10-8EF1-DF0D5E237D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8394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5B7F26-9C43-4602-9916-75E07027FA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37292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ACAC61-0340-43AA-958B-4A26223DE8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73132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B911CD-0B7B-43C0-B2B8-45419FC5AE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8481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2156A-9564-4DAC-8093-548D72B233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30214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07EDD3-C40F-4C3C-952A-0464A88F23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58520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E48C29-3BA7-4B4E-AA5A-3E3B09135B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61429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9C56CD-01E8-45DA-9B4C-58EC69AC39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98243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74638"/>
            <a:ext cx="20764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74638"/>
            <a:ext cx="60769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3E7429-C34C-4589-B469-4DA8E4A140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66796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600200"/>
            <a:ext cx="792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B39918-C45C-4D90-ACD9-C813ED9AA8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53515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FC29C-6C23-4182-8DB4-F00DFDA1B2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3382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B5707-91AC-43B3-A70B-2B936E892F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41265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0DAAE-977B-4613-AEA6-A755C96A03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14616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A5155-3FCC-48B9-9E79-C442647037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6014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5C2E3-4C32-4649-B984-A4B997BBAC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77283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2EB6F-F58D-4A86-9257-8B7416B9DF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05255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0534D-AE4C-4B06-9F87-540B65B2B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63078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2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2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2C4FB27-5552-4239-AD22-FA7B593F9B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9"/>
          <a:stretch>
            <a:fillRect/>
          </a:stretch>
        </p:blipFill>
        <p:spPr bwMode="auto">
          <a:xfrm>
            <a:off x="1588" y="1022350"/>
            <a:ext cx="5683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7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33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11" descr="http://upload.wikimedia.org/wikipedia/commons/thumb/4/43/The_Earth_seen_from_Apollo_17_with_transparent_background.png/241px-The_Earth_seen_from_Apollo_17_with_transparent_background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762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74638"/>
            <a:ext cx="8305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60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1FF5D2D2-6543-4890-A5EA-DC73AABC6C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33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1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9"/>
          <a:stretch>
            <a:fillRect/>
          </a:stretch>
        </p:blipFill>
        <p:spPr bwMode="auto">
          <a:xfrm>
            <a:off x="1588" y="1022350"/>
            <a:ext cx="5683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11" descr="http://upload.wikimedia.org/wikipedia/commons/thumb/4/43/The_Earth_seen_from_Apollo_17_with_transparent_background.png/241px-The_Earth_seen_from_Apollo_17_with_transparent_background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762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ougoman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ougoman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8001000" cy="2286000"/>
          </a:xfrm>
          <a:solidFill>
            <a:srgbClr val="FFCC00">
              <a:alpha val="79999"/>
            </a:srgbClr>
          </a:solidFill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Times New Roman"/>
                <a:ea typeface="Calibri"/>
                <a:cs typeface="Times New Roman"/>
              </a:rPr>
              <a:t>Spirituality and Religion:</a:t>
            </a:r>
            <a:br>
              <a:rPr lang="en-US" sz="3200" dirty="0" smtClean="0">
                <a:latin typeface="Times New Roman"/>
                <a:ea typeface="Calibri"/>
                <a:cs typeface="Times New Roman"/>
              </a:rPr>
            </a:br>
            <a:r>
              <a:rPr lang="en-US" sz="3200" dirty="0" smtClean="0">
                <a:latin typeface="Times New Roman"/>
                <a:ea typeface="Calibri"/>
                <a:cs typeface="Times New Roman"/>
              </a:rPr>
              <a:t> Contributions and Implications</a:t>
            </a:r>
            <a:br>
              <a:rPr lang="en-US" sz="3200" dirty="0" smtClean="0">
                <a:latin typeface="Times New Roman"/>
                <a:ea typeface="Calibri"/>
                <a:cs typeface="Times New Roman"/>
              </a:rPr>
            </a:br>
            <a:r>
              <a:rPr lang="en-US" sz="3200" dirty="0" smtClean="0">
                <a:latin typeface="Times New Roman"/>
                <a:ea typeface="Calibri"/>
                <a:cs typeface="Times New Roman"/>
              </a:rPr>
              <a:t>for Well-Being and </a:t>
            </a:r>
            <a:br>
              <a:rPr lang="en-US" sz="3200" dirty="0" smtClean="0">
                <a:latin typeface="Times New Roman"/>
                <a:ea typeface="Calibri"/>
                <a:cs typeface="Times New Roman"/>
              </a:rPr>
            </a:br>
            <a:r>
              <a:rPr lang="en-US" sz="3200" dirty="0" smtClean="0">
                <a:latin typeface="Times New Roman"/>
                <a:ea typeface="Calibri"/>
                <a:cs typeface="Times New Roman"/>
              </a:rPr>
              <a:t>Sustainable Development Goals  </a:t>
            </a:r>
            <a:endParaRPr lang="en-US" sz="32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438400"/>
            <a:ext cx="8001000" cy="4191000"/>
          </a:xfrm>
          <a:solidFill>
            <a:srgbClr val="99CCFF">
              <a:alpha val="50195"/>
            </a:srgbClr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400" b="1" dirty="0"/>
          </a:p>
          <a:p>
            <a:pPr eaLnBrk="1" hangingPunct="1">
              <a:lnSpc>
                <a:spcPct val="80000"/>
              </a:lnSpc>
            </a:pPr>
            <a:endParaRPr lang="en-US" altLang="en-US" b="1" dirty="0" smtClean="0"/>
          </a:p>
          <a:p>
            <a:pPr eaLnBrk="1" hangingPunct="1">
              <a:lnSpc>
                <a:spcPct val="80000"/>
              </a:lnSpc>
            </a:pPr>
            <a:endParaRPr lang="en-US" altLang="en-US" sz="1400" b="1" dirty="0"/>
          </a:p>
          <a:p>
            <a:pPr eaLnBrk="1" hangingPunct="1">
              <a:lnSpc>
                <a:spcPct val="80000"/>
              </a:lnSpc>
            </a:pPr>
            <a:endParaRPr lang="en-US" altLang="en-US" sz="1400" b="1" dirty="0" smtClean="0"/>
          </a:p>
          <a:p>
            <a:pPr eaLnBrk="1" hangingPunct="1">
              <a:lnSpc>
                <a:spcPct val="80000"/>
              </a:lnSpc>
            </a:pPr>
            <a:endParaRPr lang="en-US" altLang="en-US" sz="1400" b="1" dirty="0"/>
          </a:p>
          <a:p>
            <a:pPr eaLnBrk="1" hangingPunct="1">
              <a:lnSpc>
                <a:spcPct val="80000"/>
              </a:lnSpc>
            </a:pPr>
            <a:endParaRPr lang="en-US" altLang="en-US" sz="1400" b="1" dirty="0" smtClean="0"/>
          </a:p>
          <a:p>
            <a:pPr eaLnBrk="1" hangingPunct="1">
              <a:lnSpc>
                <a:spcPct val="80000"/>
              </a:lnSpc>
            </a:pPr>
            <a:endParaRPr lang="en-US" altLang="en-US" sz="1400" b="1" dirty="0"/>
          </a:p>
          <a:p>
            <a:pPr eaLnBrk="1" hangingPunct="1">
              <a:lnSpc>
                <a:spcPct val="80000"/>
              </a:lnSpc>
            </a:pPr>
            <a:endParaRPr lang="en-US" altLang="en-US" sz="1400" b="1" dirty="0" smtClean="0"/>
          </a:p>
          <a:p>
            <a:pPr>
              <a:lnSpc>
                <a:spcPct val="80000"/>
              </a:lnSpc>
            </a:pPr>
            <a:r>
              <a:rPr lang="en-US" altLang="en-US" sz="1600" dirty="0" smtClean="0"/>
              <a:t>An Address at the Tenth Annual</a:t>
            </a:r>
            <a:br>
              <a:rPr lang="en-US" altLang="en-US" sz="1600" dirty="0" smtClean="0"/>
            </a:br>
            <a:r>
              <a:rPr lang="en-US" altLang="en-US" sz="1800" b="1" dirty="0"/>
              <a:t/>
            </a:r>
            <a:br>
              <a:rPr lang="en-US" altLang="en-US" sz="1800" b="1" dirty="0"/>
            </a:br>
            <a:r>
              <a:rPr lang="en-US" sz="2000" b="1" dirty="0" smtClean="0"/>
              <a:t>United Nations Psychology Day (2017) </a:t>
            </a:r>
            <a:br>
              <a:rPr lang="en-US" sz="2000" b="1" dirty="0" smtClean="0"/>
            </a:br>
            <a:r>
              <a:rPr lang="en-US" sz="2000" b="1" dirty="0" smtClean="0"/>
              <a:t>:</a:t>
            </a:r>
            <a:endParaRPr lang="en-US" sz="1800" b="1" dirty="0" smtClean="0"/>
          </a:p>
          <a:p>
            <a:pPr>
              <a:lnSpc>
                <a:spcPct val="80000"/>
              </a:lnSpc>
            </a:pPr>
            <a:endParaRPr lang="en-US" altLang="en-US" sz="1000" b="1" dirty="0" smtClean="0"/>
          </a:p>
          <a:p>
            <a:pPr>
              <a:lnSpc>
                <a:spcPct val="80000"/>
              </a:lnSpc>
            </a:pPr>
            <a:r>
              <a:rPr lang="en-US" altLang="en-US" sz="1400" b="1" dirty="0" smtClean="0"/>
              <a:t>Headquarters of the United Nations, New York, USA</a:t>
            </a:r>
            <a:br>
              <a:rPr lang="en-US" altLang="en-US" sz="1400" b="1" dirty="0" smtClean="0"/>
            </a:br>
            <a:r>
              <a:rPr lang="en-US" altLang="en-US" sz="1400" b="1" dirty="0" smtClean="0"/>
              <a:t>(Conference Room 4)</a:t>
            </a:r>
            <a:endParaRPr lang="en-US" altLang="en-US" sz="1400" b="1" dirty="0"/>
          </a:p>
          <a:p>
            <a:pPr>
              <a:lnSpc>
                <a:spcPct val="80000"/>
              </a:lnSpc>
            </a:pPr>
            <a:endParaRPr lang="en-US" altLang="en-US" sz="300" b="1" dirty="0"/>
          </a:p>
          <a:p>
            <a:pPr>
              <a:lnSpc>
                <a:spcPct val="80000"/>
              </a:lnSpc>
            </a:pPr>
            <a:r>
              <a:rPr lang="en-US" altLang="en-US" sz="1800" b="1" dirty="0" smtClean="0"/>
              <a:t>April 20, 2017</a:t>
            </a:r>
            <a:endParaRPr lang="en-US" altLang="en-US" sz="1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86135" y="2615467"/>
            <a:ext cx="4038600" cy="163121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Presenter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1200" dirty="0" smtClean="0"/>
          </a:p>
          <a:p>
            <a:endParaRPr lang="en-US" dirty="0"/>
          </a:p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67000" y="2824538"/>
            <a:ext cx="3819635" cy="1403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b="1" dirty="0"/>
              <a:t>Doug Oman, Ph.D.</a:t>
            </a:r>
          </a:p>
          <a:p>
            <a:pPr algn="ctr" eaLnBrk="1" hangingPunct="1">
              <a:lnSpc>
                <a:spcPct val="80000"/>
              </a:lnSpc>
            </a:pPr>
            <a:endParaRPr lang="en-US" altLang="en-US" sz="1200" b="1" dirty="0"/>
          </a:p>
          <a:p>
            <a:pPr algn="ctr" eaLnBrk="1" hangingPunct="1">
              <a:lnSpc>
                <a:spcPct val="80000"/>
              </a:lnSpc>
            </a:pPr>
            <a:r>
              <a:rPr lang="en-US" altLang="en-US" b="1" dirty="0"/>
              <a:t>School of Public Health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b="1" dirty="0"/>
              <a:t>University of California, </a:t>
            </a:r>
            <a:r>
              <a:rPr lang="en-US" altLang="en-US" b="1" dirty="0" smtClean="0"/>
              <a:t>Berkeley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1600" dirty="0" smtClean="0"/>
              <a:t>dougoman@berkeley.edu</a:t>
            </a:r>
            <a:endParaRPr lang="en-US" altLang="en-US" sz="16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39261" y="6436518"/>
            <a:ext cx="553234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Slides posted on “Talks” tab at: </a:t>
            </a:r>
            <a:r>
              <a:rPr lang="en-US" dirty="0" smtClean="0">
                <a:hlinkClick r:id="rId3"/>
              </a:rPr>
              <a:t>http://dougoman.org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75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2999" y="152400"/>
            <a:ext cx="7391401" cy="411162"/>
          </a:xfrm>
        </p:spPr>
        <p:txBody>
          <a:bodyPr/>
          <a:lstStyle/>
          <a:p>
            <a:r>
              <a:rPr lang="en-US" sz="3200" dirty="0" smtClean="0"/>
              <a:t>Cross-Cultural Corroboration: Sites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473710"/>
              </p:ext>
            </p:extLst>
          </p:nvPr>
        </p:nvGraphicFramePr>
        <p:xfrm>
          <a:off x="252549" y="726440"/>
          <a:ext cx="8686800" cy="604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640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R/S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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smoking*?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Poland, Central America, Mexico, Iran, Israel, Lebanon, South Africa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>
                        <a:alpha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R/S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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alcohol*?</a:t>
                      </a:r>
                      <a:endParaRPr lang="en-US" dirty="0"/>
                    </a:p>
                  </a:txBody>
                  <a:tcPr anchor="ctr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Australia, Finland, Hungary, Poland, Spain, United Kingdom, Brazil, the Caribbean, Central America, Mexico, Israel, Lebanon, Thailand, Turkey, South Africa</a:t>
                      </a:r>
                      <a:endParaRPr lang="en-US" dirty="0"/>
                    </a:p>
                  </a:txBody>
                  <a:tcPr anchor="ctr">
                    <a:solidFill>
                      <a:srgbClr val="FFC000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R/S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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risky </a:t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sexual activity*?</a:t>
                      </a:r>
                      <a:endParaRPr lang="en-US" dirty="0"/>
                    </a:p>
                  </a:txBody>
                  <a:tcPr anchor="ctr"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Australia, Slovakia, the Caribbean, Iran, Israel, Kenya, Malawi, Nigeria</a:t>
                      </a:r>
                      <a:endParaRPr lang="en-US" dirty="0"/>
                    </a:p>
                  </a:txBody>
                  <a:tcPr anchor="ctr">
                    <a:solidFill>
                      <a:srgbClr val="FFC000">
                        <a:alpha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R/S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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depression*?</a:t>
                      </a:r>
                      <a:endParaRPr lang="en-US" dirty="0"/>
                    </a:p>
                  </a:txBody>
                  <a:tcPr anchor="ctr">
                    <a:solidFill>
                      <a:srgbClr val="74F8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Netherlands, Yugoslavia, Mexico, Iran, Israel, Palestine, Afghanistan, Taiwan</a:t>
                      </a:r>
                      <a:endParaRPr lang="en-US" dirty="0"/>
                    </a:p>
                  </a:txBody>
                  <a:tcPr anchor="ctr">
                    <a:solidFill>
                      <a:srgbClr val="74F8B3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R/S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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anxiety*?</a:t>
                      </a:r>
                      <a:endParaRPr lang="en-US" dirty="0"/>
                    </a:p>
                  </a:txBody>
                  <a:tcPr anchor="ctr">
                    <a:solidFill>
                      <a:srgbClr val="74F8B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Germany, Israel, Afghanistan, Japan, Sri Lanka</a:t>
                      </a:r>
                      <a:endParaRPr lang="en-US" dirty="0"/>
                    </a:p>
                  </a:txBody>
                  <a:tcPr anchor="ctr">
                    <a:solidFill>
                      <a:srgbClr val="74F8B3">
                        <a:alpha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R/S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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adult well-being?</a:t>
                      </a:r>
                      <a:endParaRPr lang="en-US" dirty="0"/>
                    </a:p>
                  </a:txBody>
                  <a:tcPr anchor="ctr">
                    <a:solidFill>
                      <a:srgbClr val="74F8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Uruguay, Kuwait, India, Malaysia, Pakistan, 140+ worldwide</a:t>
                      </a:r>
                      <a:endParaRPr lang="en-US" dirty="0"/>
                    </a:p>
                  </a:txBody>
                  <a:tcPr anchor="ctr">
                    <a:solidFill>
                      <a:srgbClr val="74F8B3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R/S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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youth well-being?</a:t>
                      </a:r>
                      <a:endParaRPr lang="en-US" dirty="0"/>
                    </a:p>
                  </a:txBody>
                  <a:tcPr anchor="ctr">
                    <a:solidFill>
                      <a:srgbClr val="74F8B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Australia, Ukraine, United Kingdom, India, Thailand, Cameroon</a:t>
                      </a:r>
                      <a:endParaRPr lang="en-US" dirty="0"/>
                    </a:p>
                  </a:txBody>
                  <a:tcPr anchor="ctr">
                    <a:solidFill>
                      <a:srgbClr val="74F8B3">
                        <a:alpha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R/S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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hypertension*?</a:t>
                      </a:r>
                      <a:endParaRPr lang="en-US" dirty="0"/>
                    </a:p>
                  </a:txBody>
                  <a:tcPr anchor="ctr"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Greece, Italy, Netherlands, United Kingdom, West Indies, Egypt, Israel, Kuwait, Turkey, India, Japan, Taiwan, Thailand, South Africa</a:t>
                      </a:r>
                      <a:endParaRPr lang="en-US" dirty="0"/>
                    </a:p>
                  </a:txBody>
                  <a:tcPr anchor="ctr">
                    <a:solidFill>
                      <a:srgbClr val="FFFF00">
                        <a:alpha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R/S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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self-rated health?</a:t>
                      </a:r>
                      <a:endParaRPr lang="en-US" dirty="0"/>
                    </a:p>
                  </a:txBody>
                  <a:tcPr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Bosnia, Denmark, Finland, Italy, Poland, Scotland, Caribbean, Latin America, Mexico, Israel, Taiwan</a:t>
                      </a:r>
                      <a:endParaRPr lang="en-US" dirty="0"/>
                    </a:p>
                  </a:txBody>
                  <a:tcPr anchor="ctr"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1" y="5562600"/>
            <a:ext cx="603068" cy="476250"/>
          </a:xfrm>
        </p:spPr>
        <p:txBody>
          <a:bodyPr/>
          <a:lstStyle/>
          <a:p>
            <a:pPr>
              <a:defRPr/>
            </a:pPr>
            <a:fld id="{76D5C2E3-4C32-4649-B984-A4B997BBAC25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52400"/>
            <a:ext cx="540533" cy="584775"/>
          </a:xfrm>
          <a:prstGeom prst="rect">
            <a:avLst/>
          </a:prstGeom>
          <a:solidFill>
            <a:srgbClr val="00B0F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lgerian" panose="04020705040A02060702" pitchFamily="82" charset="0"/>
              </a:rPr>
              <a:t>2.</a:t>
            </a:r>
            <a:endParaRPr lang="en-US" sz="3200" dirty="0"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63840" y="6485096"/>
            <a:ext cx="1005403" cy="338554"/>
          </a:xfrm>
          <a:prstGeom prst="rect">
            <a:avLst/>
          </a:prstGeom>
          <a:solidFill>
            <a:srgbClr val="74F8B3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*reduced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29297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5664846" cy="838200"/>
          </a:xfrm>
          <a:solidFill>
            <a:srgbClr val="FFC000">
              <a:alpha val="65000"/>
            </a:srgbClr>
          </a:solidFill>
        </p:spPr>
        <p:txBody>
          <a:bodyPr/>
          <a:lstStyle/>
          <a:p>
            <a:r>
              <a:rPr lang="en-US" sz="3600" dirty="0" smtClean="0"/>
              <a:t>Implications for Practice</a:t>
            </a:r>
            <a:br>
              <a:rPr lang="en-US" sz="3600" dirty="0" smtClean="0"/>
            </a:br>
            <a:r>
              <a:rPr lang="en-US" sz="1800" dirty="0" smtClean="0"/>
              <a:t>(Generic)</a:t>
            </a:r>
            <a:endParaRPr lang="en-US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54631"/>
            <a:ext cx="8770392" cy="3898542"/>
          </a:xfrm>
          <a:solidFill>
            <a:srgbClr val="74F8B3">
              <a:alpha val="15000"/>
            </a:srgbClr>
          </a:solidFill>
        </p:spPr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US" sz="2400" b="1" u="sng" dirty="0" smtClean="0"/>
              <a:t>Clinicians can proactively support and acknowledge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R/S </a:t>
            </a:r>
            <a:r>
              <a:rPr lang="en-US" sz="2400" dirty="0"/>
              <a:t>as coping </a:t>
            </a:r>
            <a:r>
              <a:rPr lang="en-US" sz="2400" dirty="0" smtClean="0"/>
              <a:t>resource</a:t>
            </a:r>
          </a:p>
          <a:p>
            <a:pPr marL="857250" lvl="1" indent="-457200">
              <a:buFont typeface="+mj-lt"/>
              <a:buAutoNum type="arabicPeriod"/>
            </a:pPr>
            <a:endParaRPr lang="en-US" sz="1800" dirty="0" smtClean="0"/>
          </a:p>
          <a:p>
            <a:pPr marL="857250" lvl="2" indent="-457200">
              <a:buFont typeface="+mj-lt"/>
              <a:buAutoNum type="alphaLcPeriod"/>
            </a:pPr>
            <a:r>
              <a:rPr lang="en-US" dirty="0" smtClean="0"/>
              <a:t>Mental healthcare</a:t>
            </a:r>
          </a:p>
          <a:p>
            <a:pPr marL="857250" lvl="2" indent="-457200">
              <a:buFont typeface="+mj-lt"/>
              <a:buAutoNum type="alphaLcPeriod"/>
            </a:pPr>
            <a:endParaRPr lang="en-US" sz="1800" dirty="0" smtClean="0"/>
          </a:p>
          <a:p>
            <a:pPr marL="857250" lvl="2" indent="-457200">
              <a:buFont typeface="+mj-lt"/>
              <a:buAutoNum type="alphaLcPeriod"/>
            </a:pPr>
            <a:r>
              <a:rPr lang="en-US" dirty="0" smtClean="0"/>
              <a:t>Medical care</a:t>
            </a:r>
          </a:p>
          <a:p>
            <a:pPr marL="857250" lvl="2" indent="-457200">
              <a:buFont typeface="+mj-lt"/>
              <a:buAutoNum type="alphaLcPeriod"/>
            </a:pPr>
            <a:endParaRPr lang="en-US" dirty="0" smtClean="0"/>
          </a:p>
          <a:p>
            <a:pPr marL="857250" lvl="2" indent="-457200">
              <a:buFont typeface="+mj-lt"/>
              <a:buAutoNum type="alphaLcPeriod"/>
            </a:pPr>
            <a:endParaRPr lang="en-US" sz="1800" dirty="0" smtClean="0"/>
          </a:p>
          <a:p>
            <a:pPr marL="857250" lvl="2" indent="-457200">
              <a:buFont typeface="+mj-lt"/>
              <a:buAutoNum type="alphaLcPeriod"/>
            </a:pPr>
            <a:r>
              <a:rPr lang="en-US" dirty="0" smtClean="0"/>
              <a:t>Accrediting Organizations</a:t>
            </a:r>
            <a:br>
              <a:rPr lang="en-US" dirty="0" smtClean="0"/>
            </a:br>
            <a:r>
              <a:rPr lang="en-US" sz="1800" dirty="0" smtClean="0"/>
              <a:t>      (The Joint Commission </a:t>
            </a:r>
            <a:r>
              <a:rPr lang="en-US" sz="1800" dirty="0">
                <a:sym typeface="Symbol"/>
              </a:rPr>
              <a:t></a:t>
            </a:r>
            <a:r>
              <a:rPr lang="en-US" sz="1800" dirty="0" smtClean="0"/>
              <a:t> JCAHO)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96044" y="6331006"/>
            <a:ext cx="381000" cy="476250"/>
          </a:xfrm>
        </p:spPr>
        <p:txBody>
          <a:bodyPr/>
          <a:lstStyle/>
          <a:p>
            <a:pPr>
              <a:defRPr/>
            </a:pPr>
            <a:fld id="{1562156A-9564-4DAC-8093-548D72B23337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52400"/>
            <a:ext cx="540533" cy="584775"/>
          </a:xfrm>
          <a:prstGeom prst="rect">
            <a:avLst/>
          </a:prstGeom>
          <a:solidFill>
            <a:srgbClr val="00B0F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lgerian" panose="04020705040A02060702" pitchFamily="82" charset="0"/>
              </a:rPr>
              <a:t>3.</a:t>
            </a:r>
            <a:endParaRPr lang="en-US" sz="3200" dirty="0"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887586"/>
            <a:ext cx="1846980" cy="461665"/>
          </a:xfrm>
          <a:prstGeom prst="rect">
            <a:avLst/>
          </a:prstGeom>
          <a:solidFill>
            <a:srgbClr val="74F8B3">
              <a:alpha val="1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___</a:t>
            </a:r>
            <a:r>
              <a:rPr lang="en-US" sz="2400" u="sng" dirty="0" smtClean="0"/>
              <a:t>USA</a:t>
            </a:r>
            <a:r>
              <a:rPr lang="en-US" sz="2400" dirty="0" smtClean="0"/>
              <a:t>___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394526" y="2133600"/>
            <a:ext cx="4292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Competencies    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Vieten</a:t>
            </a:r>
            <a:r>
              <a:rPr lang="en-US" dirty="0" smtClean="0">
                <a:solidFill>
                  <a:srgbClr val="FF0000"/>
                </a:solidFill>
              </a:rPr>
              <a:t> &amp;c, 2016)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APA books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R/S accommodative </a:t>
            </a:r>
            <a:r>
              <a:rPr lang="en-US" dirty="0" err="1" smtClean="0"/>
              <a:t>Txs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99693" y="3276600"/>
            <a:ext cx="3448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Spiritual histories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Structured protocols to talk</a:t>
            </a:r>
            <a:br>
              <a:rPr lang="en-US" dirty="0" smtClean="0"/>
            </a:br>
            <a:r>
              <a:rPr lang="en-US" dirty="0" smtClean="0">
                <a:solidFill>
                  <a:srgbClr val="FF00FF"/>
                </a:solidFill>
              </a:rPr>
              <a:t>    (</a:t>
            </a:r>
            <a:r>
              <a:rPr lang="en-US" dirty="0" err="1" smtClean="0">
                <a:solidFill>
                  <a:srgbClr val="FF00FF"/>
                </a:solidFill>
              </a:rPr>
              <a:t>Kristeller</a:t>
            </a:r>
            <a:r>
              <a:rPr lang="en-US" dirty="0" smtClean="0">
                <a:solidFill>
                  <a:srgbClr val="FF00FF"/>
                </a:solidFill>
              </a:rPr>
              <a:t> &amp;c, 2005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5970" y="4449008"/>
            <a:ext cx="3679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Require capacity to assess R/S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Require assessments on intake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1167" y="5391150"/>
            <a:ext cx="7502184" cy="1384995"/>
          </a:xfrm>
          <a:prstGeom prst="rect">
            <a:avLst/>
          </a:prstGeom>
          <a:solidFill>
            <a:srgbClr val="FFFF00">
              <a:alpha val="1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u="sng" dirty="0" smtClean="0"/>
              <a:t>INTERNATIONAL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Apply similar principles</a:t>
            </a:r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</p:txBody>
      </p:sp>
      <p:pic>
        <p:nvPicPr>
          <p:cNvPr id="13" name="Picture 2" descr="http://ecx.images-amazon.com/images/I/51iT8%2B7mzVL._SX258_BO1,204,203,200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483193"/>
            <a:ext cx="1000261" cy="126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663338" y="5344678"/>
            <a:ext cx="2871061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ym typeface="Wingdings"/>
              </a:rPr>
              <a:t>Focus + editors:</a:t>
            </a:r>
          </a:p>
          <a:p>
            <a:r>
              <a:rPr lang="en-US" dirty="0" smtClean="0">
                <a:sym typeface="Wingdings"/>
              </a:rPr>
              <a:t>UK</a:t>
            </a:r>
            <a:r>
              <a:rPr lang="en-US" dirty="0">
                <a:sym typeface="Wingdings"/>
              </a:rPr>
              <a:t>, Australia, </a:t>
            </a:r>
            <a:r>
              <a:rPr lang="en-US" dirty="0" smtClean="0">
                <a:sym typeface="Wingdings"/>
              </a:rPr>
              <a:t>USA</a:t>
            </a:r>
            <a:endParaRPr lang="en-US" sz="1100" i="1" dirty="0" smtClean="0">
              <a:sym typeface="Wingdings"/>
            </a:endParaRPr>
          </a:p>
          <a:p>
            <a:endParaRPr lang="en-US" sz="1100" i="1" dirty="0" smtClean="0">
              <a:sym typeface="Wingdings"/>
            </a:endParaRPr>
          </a:p>
          <a:p>
            <a:r>
              <a:rPr lang="en-US" i="1" dirty="0" smtClean="0">
                <a:sym typeface="Wingdings"/>
              </a:rPr>
              <a:t>Oxford Textbook of Spirituality in Healthcare </a:t>
            </a:r>
            <a:r>
              <a:rPr lang="en-US" sz="1400" i="1" dirty="0" smtClean="0">
                <a:sym typeface="Wingdings"/>
              </a:rPr>
              <a:t/>
            </a:r>
            <a:br>
              <a:rPr lang="en-US" sz="1400" i="1" dirty="0" smtClean="0">
                <a:sym typeface="Wingdings"/>
              </a:rPr>
            </a:br>
            <a:r>
              <a:rPr lang="en-US" sz="1400" dirty="0" smtClean="0">
                <a:solidFill>
                  <a:srgbClr val="FF00FF"/>
                </a:solidFill>
                <a:sym typeface="Wingdings"/>
              </a:rPr>
              <a:t>(Cobb &amp;c, 2012)</a:t>
            </a:r>
          </a:p>
        </p:txBody>
      </p:sp>
    </p:spTree>
    <p:extLst>
      <p:ext uri="{BB962C8B-B14F-4D97-AF65-F5344CB8AC3E}">
        <p14:creationId xmlns:p14="http://schemas.microsoft.com/office/powerpoint/2010/main" val="846022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8815" y="129807"/>
            <a:ext cx="5638800" cy="838200"/>
          </a:xfrm>
          <a:solidFill>
            <a:srgbClr val="FFC000">
              <a:alpha val="65000"/>
            </a:srgbClr>
          </a:solidFill>
        </p:spPr>
        <p:txBody>
          <a:bodyPr/>
          <a:lstStyle/>
          <a:p>
            <a:r>
              <a:rPr lang="en-US" sz="3600" dirty="0" smtClean="0"/>
              <a:t>Implications for Practice</a:t>
            </a:r>
            <a:br>
              <a:rPr lang="en-US" sz="3600" dirty="0" smtClean="0"/>
            </a:br>
            <a:r>
              <a:rPr lang="en-US" sz="2000" dirty="0" smtClean="0"/>
              <a:t>(Generic)</a:t>
            </a:r>
            <a:endParaRPr lang="en-US" sz="10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976" y="1143001"/>
            <a:ext cx="8782015" cy="3630477"/>
          </a:xfrm>
          <a:solidFill>
            <a:srgbClr val="74F8B3">
              <a:alpha val="15000"/>
            </a:srgbClr>
          </a:solidFill>
        </p:spPr>
        <p:txBody>
          <a:bodyPr/>
          <a:lstStyle/>
          <a:p>
            <a:pPr marL="457200" lvl="1" indent="-457200">
              <a:buFont typeface="+mj-lt"/>
              <a:buAutoNum type="arabicPeriod" startAt="2"/>
            </a:pPr>
            <a:r>
              <a:rPr lang="en-US" sz="2400" b="1" u="sng" dirty="0" smtClean="0"/>
              <a:t>Encourage or Teach Evidence-Supported R/S Practices</a:t>
            </a:r>
            <a:br>
              <a:rPr lang="en-US" sz="2400" b="1" u="sng" dirty="0" smtClean="0"/>
            </a:br>
            <a:r>
              <a:rPr lang="en-US" sz="2400" dirty="0" smtClean="0"/>
              <a:t>(w/o endorsing R/S beliefs)</a:t>
            </a:r>
            <a:br>
              <a:rPr lang="en-US" sz="2400" dirty="0" smtClean="0"/>
            </a:br>
            <a:endParaRPr lang="en-US" sz="1400" dirty="0" smtClean="0"/>
          </a:p>
          <a:p>
            <a:pPr marL="857250" lvl="2" indent="-457200">
              <a:buFont typeface="+mj-lt"/>
              <a:buAutoNum type="alphaLcPeriod"/>
            </a:pPr>
            <a:r>
              <a:rPr lang="en-US" dirty="0" smtClean="0"/>
              <a:t>Meditation (sitting)</a:t>
            </a:r>
            <a:br>
              <a:rPr lang="en-US" dirty="0" smtClean="0"/>
            </a:br>
            <a:r>
              <a:rPr lang="en-US" dirty="0" smtClean="0"/>
              <a:t>(both spiritual, secular)</a:t>
            </a:r>
          </a:p>
          <a:p>
            <a:pPr marL="857250" lvl="2" indent="-457200">
              <a:buFont typeface="+mj-lt"/>
              <a:buAutoNum type="alphaLcPeriod"/>
            </a:pPr>
            <a:endParaRPr lang="en-US" sz="800" dirty="0" smtClean="0"/>
          </a:p>
          <a:p>
            <a:pPr marL="857250" lvl="2" indent="-457200">
              <a:buFont typeface="+mj-lt"/>
              <a:buAutoNum type="alphaLcPeriod"/>
            </a:pPr>
            <a:endParaRPr lang="en-US" sz="1800" dirty="0" smtClean="0"/>
          </a:p>
          <a:p>
            <a:pPr marL="857250" lvl="2" indent="-457200">
              <a:buFont typeface="+mj-lt"/>
              <a:buAutoNum type="alphaLcPeriod"/>
            </a:pPr>
            <a:endParaRPr lang="en-US" sz="1200" dirty="0" smtClean="0"/>
          </a:p>
          <a:p>
            <a:pPr marL="857250" lvl="2" indent="-457200">
              <a:buFont typeface="+mj-lt"/>
              <a:buAutoNum type="alphaLcPeriod"/>
            </a:pPr>
            <a:r>
              <a:rPr lang="en-US" dirty="0" smtClean="0"/>
              <a:t>Mantram or holy name</a:t>
            </a:r>
            <a:br>
              <a:rPr lang="en-US" dirty="0" smtClean="0"/>
            </a:br>
            <a:r>
              <a:rPr lang="en-US" dirty="0" smtClean="0"/>
              <a:t>repetition (“portable”)</a:t>
            </a:r>
            <a:br>
              <a:rPr lang="en-US" dirty="0" smtClean="0"/>
            </a:br>
            <a:r>
              <a:rPr lang="en-US" sz="2000" dirty="0" smtClean="0"/>
              <a:t>  </a:t>
            </a:r>
            <a:r>
              <a:rPr lang="en-US" sz="2000" dirty="0" smtClean="0">
                <a:sym typeface="Wingdings"/>
              </a:rPr>
              <a:t></a:t>
            </a:r>
            <a:r>
              <a:rPr lang="en-US" sz="2000" dirty="0" smtClean="0"/>
              <a:t>at Veterans Administration </a:t>
            </a:r>
          </a:p>
          <a:p>
            <a:pPr marL="857250" lvl="2" indent="-457200">
              <a:buFont typeface="+mj-lt"/>
              <a:buAutoNum type="alphaLcPeriod"/>
            </a:pPr>
            <a:endParaRPr lang="en-US" dirty="0" smtClean="0"/>
          </a:p>
          <a:p>
            <a:pPr marL="857250" lvl="2" indent="-457200">
              <a:buFont typeface="+mj-lt"/>
              <a:buAutoNum type="alphaLcPeriod"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96044" y="6331006"/>
            <a:ext cx="381000" cy="476250"/>
          </a:xfrm>
        </p:spPr>
        <p:txBody>
          <a:bodyPr/>
          <a:lstStyle/>
          <a:p>
            <a:pPr>
              <a:defRPr/>
            </a:pPr>
            <a:fld id="{1562156A-9564-4DAC-8093-548D72B23337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52400"/>
            <a:ext cx="540533" cy="584775"/>
          </a:xfrm>
          <a:prstGeom prst="rect">
            <a:avLst/>
          </a:prstGeom>
          <a:solidFill>
            <a:srgbClr val="00B0F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lgerian" panose="04020705040A02060702" pitchFamily="82" charset="0"/>
              </a:rPr>
              <a:t>3.</a:t>
            </a:r>
            <a:endParaRPr lang="en-US" sz="3200" dirty="0"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737175"/>
            <a:ext cx="1846980" cy="461665"/>
          </a:xfrm>
          <a:prstGeom prst="rect">
            <a:avLst/>
          </a:prstGeom>
          <a:solidFill>
            <a:srgbClr val="74F8B3">
              <a:alpha val="1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___</a:t>
            </a:r>
            <a:r>
              <a:rPr lang="en-US" sz="2400" u="sng" dirty="0" smtClean="0"/>
              <a:t>USA</a:t>
            </a:r>
            <a:r>
              <a:rPr lang="en-US" sz="2400" dirty="0" smtClean="0"/>
              <a:t>___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168101" y="1981200"/>
            <a:ext cx="353814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Diverse methods + benefits</a:t>
            </a:r>
            <a:br>
              <a:rPr lang="en-US" dirty="0" smtClean="0"/>
            </a:br>
            <a:r>
              <a:rPr lang="en-US" sz="1400" dirty="0" smtClean="0">
                <a:solidFill>
                  <a:srgbClr val="FF00FF"/>
                </a:solidFill>
              </a:rPr>
              <a:t>               (Oman, 2010; </a:t>
            </a:r>
            <a:br>
              <a:rPr lang="en-US" sz="1400" dirty="0" smtClean="0">
                <a:solidFill>
                  <a:srgbClr val="FF00FF"/>
                </a:solidFill>
              </a:rPr>
            </a:br>
            <a:r>
              <a:rPr lang="en-US" sz="1400" dirty="0" smtClean="0">
                <a:solidFill>
                  <a:srgbClr val="FF00FF"/>
                </a:solidFill>
              </a:rPr>
              <a:t>                 </a:t>
            </a:r>
            <a:r>
              <a:rPr lang="en-US" sz="1400" dirty="0" err="1" smtClean="0">
                <a:solidFill>
                  <a:srgbClr val="FF00FF"/>
                </a:solidFill>
              </a:rPr>
              <a:t>Sedlmeier</a:t>
            </a:r>
            <a:r>
              <a:rPr lang="en-US" sz="1400" dirty="0" smtClean="0">
                <a:solidFill>
                  <a:srgbClr val="FF00FF"/>
                </a:solidFill>
              </a:rPr>
              <a:t> &amp;c, 2012)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Spiritual added value possible</a:t>
            </a:r>
            <a:br>
              <a:rPr lang="en-US" dirty="0" smtClean="0"/>
            </a:br>
            <a:r>
              <a:rPr lang="en-US" sz="1400" dirty="0" smtClean="0">
                <a:solidFill>
                  <a:srgbClr val="FF00FF"/>
                </a:solidFill>
              </a:rPr>
              <a:t>               (</a:t>
            </a:r>
            <a:r>
              <a:rPr lang="en-US" sz="1400" dirty="0" err="1" smtClean="0">
                <a:solidFill>
                  <a:srgbClr val="FF00FF"/>
                </a:solidFill>
              </a:rPr>
              <a:t>Wachholtz</a:t>
            </a:r>
            <a:r>
              <a:rPr lang="en-US" sz="1400" dirty="0" smtClean="0">
                <a:solidFill>
                  <a:srgbClr val="FF00FF"/>
                </a:solidFill>
              </a:rPr>
              <a:t> &amp;c, 2008)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8188" y="3473231"/>
            <a:ext cx="39624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Supports/activates </a:t>
            </a:r>
            <a:r>
              <a:rPr lang="en-US" dirty="0"/>
              <a:t>R/S coping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Mental health benefits</a:t>
            </a:r>
            <a:br>
              <a:rPr lang="en-US" dirty="0"/>
            </a:br>
            <a:r>
              <a:rPr lang="en-US" sz="1400" dirty="0">
                <a:solidFill>
                  <a:srgbClr val="FF00FF"/>
                </a:solidFill>
              </a:rPr>
              <a:t>                 (Bormann &amp;c, 2007, 2012)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Portable </a:t>
            </a:r>
            <a:r>
              <a:rPr lang="en-US" dirty="0" smtClean="0">
                <a:sym typeface="Wingdings 3"/>
              </a:rPr>
              <a:t></a:t>
            </a:r>
            <a:r>
              <a:rPr lang="en-US" dirty="0">
                <a:sym typeface="Wingdings 3"/>
              </a:rPr>
              <a:t> </a:t>
            </a:r>
            <a:r>
              <a:rPr lang="en-US" dirty="0" smtClean="0">
                <a:sym typeface="Wingdings 3"/>
              </a:rPr>
              <a:t/>
            </a:r>
            <a:br>
              <a:rPr lang="en-US" dirty="0" smtClean="0">
                <a:sym typeface="Wingdings 3"/>
              </a:rPr>
            </a:br>
            <a:r>
              <a:rPr lang="en-US" dirty="0" smtClean="0">
                <a:sym typeface="Wingdings 3"/>
              </a:rPr>
              <a:t>    </a:t>
            </a:r>
            <a:r>
              <a:rPr lang="en-US" dirty="0" smtClean="0"/>
              <a:t>usable with little leisure (poor)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3271" y="4936784"/>
            <a:ext cx="8058167" cy="1815882"/>
          </a:xfrm>
          <a:prstGeom prst="rect">
            <a:avLst/>
          </a:prstGeom>
          <a:solidFill>
            <a:srgbClr val="FFFF00">
              <a:alpha val="1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INTERNATIONAL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Similar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dirty="0" smtClean="0"/>
              <a:t>      </a:t>
            </a:r>
            <a:r>
              <a:rPr lang="en-US" dirty="0" smtClean="0">
                <a:sym typeface="Wingdings 2"/>
              </a:rPr>
              <a:t></a:t>
            </a:r>
            <a:r>
              <a:rPr lang="en-US" dirty="0" smtClean="0"/>
              <a:t>Meditation in all </a:t>
            </a:r>
            <a:br>
              <a:rPr lang="en-US" dirty="0" smtClean="0"/>
            </a:br>
            <a:r>
              <a:rPr lang="en-US" dirty="0" smtClean="0"/>
              <a:t>         major R/S traditions</a:t>
            </a:r>
            <a:br>
              <a:rPr lang="en-US" dirty="0" smtClean="0"/>
            </a:br>
            <a:r>
              <a:rPr lang="en-US" sz="1600" dirty="0" smtClean="0">
                <a:solidFill>
                  <a:srgbClr val="FF00FF"/>
                </a:solidFill>
              </a:rPr>
              <a:t>              (Goleman, 1988; </a:t>
            </a:r>
            <a:r>
              <a:rPr lang="en-US" sz="1600" dirty="0" err="1" smtClean="0">
                <a:solidFill>
                  <a:srgbClr val="FF00FF"/>
                </a:solidFill>
              </a:rPr>
              <a:t>Plante</a:t>
            </a:r>
            <a:r>
              <a:rPr lang="en-US" sz="1600" dirty="0" smtClean="0">
                <a:solidFill>
                  <a:srgbClr val="FF00FF"/>
                </a:solidFill>
              </a:rPr>
              <a:t>, 2010)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90841" y="6290199"/>
            <a:ext cx="2121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dirty="0">
                <a:solidFill>
                  <a:srgbClr val="000000"/>
                </a:solidFill>
                <a:sym typeface="Wingdings"/>
              </a:rPr>
              <a:t>“Ramanama”</a:t>
            </a:r>
            <a:r>
              <a:rPr lang="en-US" sz="1600" dirty="0">
                <a:solidFill>
                  <a:srgbClr val="000000"/>
                </a:solidFill>
                <a:sym typeface="Wingdings"/>
              </a:rPr>
              <a:t/>
            </a:r>
            <a:br>
              <a:rPr lang="en-US" sz="1600" dirty="0">
                <a:solidFill>
                  <a:srgbClr val="000000"/>
                </a:solidFill>
                <a:sym typeface="Wingdings"/>
              </a:rPr>
            </a:br>
            <a:r>
              <a:rPr lang="en-US" sz="1200" dirty="0">
                <a:solidFill>
                  <a:srgbClr val="000000"/>
                </a:solidFill>
                <a:sym typeface="Wingdings"/>
              </a:rPr>
              <a:t>(</a:t>
            </a:r>
            <a:r>
              <a:rPr lang="en-US" sz="1200" dirty="0" smtClean="0">
                <a:solidFill>
                  <a:srgbClr val="000000"/>
                </a:solidFill>
                <a:sym typeface="Wingdings"/>
              </a:rPr>
              <a:t>health program </a:t>
            </a:r>
            <a:r>
              <a:rPr lang="en-US" sz="1200" dirty="0">
                <a:solidFill>
                  <a:srgbClr val="000000"/>
                </a:solidFill>
                <a:sym typeface="Wingdings"/>
              </a:rPr>
              <a:t>for masses</a:t>
            </a:r>
            <a:r>
              <a:rPr lang="en-US" sz="1200" dirty="0" smtClean="0">
                <a:solidFill>
                  <a:srgbClr val="000000"/>
                </a:solidFill>
                <a:sym typeface="Wingdings"/>
              </a:rPr>
              <a:t>)</a:t>
            </a:r>
          </a:p>
        </p:txBody>
      </p:sp>
      <p:pic>
        <p:nvPicPr>
          <p:cNvPr id="16" name="Picture 2" descr="C:\Users\dowork_2\Pictures\My Pictures\Spiritual Figures - Prominent\Gandhi\Gandhi num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2800" y="5022609"/>
            <a:ext cx="777783" cy="139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auto">
          <a:xfrm>
            <a:off x="575309" y="3604392"/>
            <a:ext cx="4267201" cy="1341631"/>
          </a:xfrm>
          <a:prstGeom prst="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Left-Right Arrow 19"/>
          <p:cNvSpPr/>
          <p:nvPr/>
        </p:nvSpPr>
        <p:spPr bwMode="auto">
          <a:xfrm rot="2591412">
            <a:off x="4331056" y="5225603"/>
            <a:ext cx="1135575" cy="312359"/>
          </a:xfrm>
          <a:prstGeom prst="leftRightArrow">
            <a:avLst/>
          </a:prstGeom>
          <a:solidFill>
            <a:srgbClr val="FFC000">
              <a:alpha val="60000"/>
            </a:srgb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5800" y="5767369"/>
            <a:ext cx="1881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sym typeface="Wingdings"/>
              </a:rPr>
              <a:t>Cross-culturally widespread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94728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  <p:bldP spid="14" grpId="0"/>
      <p:bldP spid="19" grpId="0" animBg="1"/>
      <p:bldP spid="20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543800" cy="914400"/>
          </a:xfrm>
          <a:solidFill>
            <a:srgbClr val="FFC000">
              <a:alpha val="65000"/>
            </a:srgbClr>
          </a:solidFill>
        </p:spPr>
        <p:txBody>
          <a:bodyPr/>
          <a:lstStyle/>
          <a:p>
            <a:r>
              <a:rPr lang="en-US" sz="2800" dirty="0" smtClean="0"/>
              <a:t>Implications: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Common Ground Strategy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534400" cy="5029200"/>
          </a:xfrm>
        </p:spPr>
        <p:txBody>
          <a:bodyPr/>
          <a:lstStyle/>
          <a:p>
            <a:pPr marL="400050" lvl="1" indent="0">
              <a:buNone/>
            </a:pPr>
            <a:r>
              <a:rPr lang="en-US" sz="3200" dirty="0" smtClean="0"/>
              <a:t>Proactively support </a:t>
            </a:r>
            <a:br>
              <a:rPr lang="en-US" sz="3200" dirty="0" smtClean="0"/>
            </a:br>
            <a:r>
              <a:rPr lang="en-US" sz="3200" dirty="0" smtClean="0"/>
              <a:t>coping that aligns:</a:t>
            </a:r>
          </a:p>
          <a:p>
            <a:pPr marL="400050" lvl="1" indent="0">
              <a:buNone/>
            </a:pPr>
            <a:r>
              <a:rPr lang="en-US" sz="2800" dirty="0" smtClean="0">
                <a:sym typeface="Wingdings"/>
              </a:rPr>
              <a:t>       insights from </a:t>
            </a:r>
            <a:r>
              <a:rPr lang="en-US" b="1" u="sng" dirty="0" smtClean="0"/>
              <a:t>professional expertise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(</a:t>
            </a:r>
            <a:r>
              <a:rPr lang="en-US" dirty="0" smtClean="0">
                <a:sym typeface="Symbol"/>
              </a:rPr>
              <a:t></a:t>
            </a:r>
            <a:r>
              <a:rPr lang="en-US" dirty="0" smtClean="0"/>
              <a:t> outsider or “e</a:t>
            </a:r>
            <a:r>
              <a:rPr lang="en-US" sz="2800" dirty="0" smtClean="0"/>
              <a:t>tic”) </a:t>
            </a:r>
            <a:br>
              <a:rPr lang="en-US" sz="2800" dirty="0" smtClean="0"/>
            </a:br>
            <a:r>
              <a:rPr lang="en-US" sz="2800" dirty="0" smtClean="0"/>
              <a:t>                </a:t>
            </a:r>
            <a:r>
              <a:rPr lang="en-US" sz="2400" dirty="0" smtClean="0"/>
              <a:t>with</a:t>
            </a:r>
          </a:p>
          <a:p>
            <a:pPr marL="800100" lvl="2" indent="0">
              <a:buNone/>
            </a:pPr>
            <a:r>
              <a:rPr lang="en-US" sz="2800" dirty="0" smtClean="0"/>
              <a:t>   </a:t>
            </a:r>
            <a:r>
              <a:rPr lang="en-US" sz="2800" dirty="0">
                <a:sym typeface="Wingdings"/>
              </a:rPr>
              <a:t></a:t>
            </a:r>
            <a:r>
              <a:rPr lang="en-US" sz="2800" dirty="0" smtClean="0"/>
              <a:t> </a:t>
            </a:r>
            <a:r>
              <a:rPr lang="en-US" sz="2800" b="1" u="sng" dirty="0" smtClean="0"/>
              <a:t>spiritual traditions</a:t>
            </a:r>
            <a:r>
              <a:rPr lang="en-US" sz="2800" dirty="0" smtClean="0"/>
              <a:t> &amp;/or perspectives</a:t>
            </a:r>
            <a:br>
              <a:rPr lang="en-US" sz="2800" dirty="0" smtClean="0"/>
            </a:br>
            <a:r>
              <a:rPr lang="en-US" sz="2800" dirty="0" smtClean="0"/>
              <a:t>                         (</a:t>
            </a:r>
            <a:r>
              <a:rPr lang="en-US" sz="2800" dirty="0" smtClean="0">
                <a:sym typeface="Symbol"/>
              </a:rPr>
              <a:t></a:t>
            </a:r>
            <a:r>
              <a:rPr lang="en-US" sz="2800" dirty="0" smtClean="0"/>
              <a:t> insider or “emic”)</a:t>
            </a:r>
            <a:endParaRPr lang="en-US" sz="3200" dirty="0" smtClean="0"/>
          </a:p>
          <a:p>
            <a:pPr marL="400050" lvl="1" indent="0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156A-9564-4DAC-8093-548D72B23337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52400"/>
            <a:ext cx="540533" cy="584775"/>
          </a:xfrm>
          <a:prstGeom prst="rect">
            <a:avLst/>
          </a:prstGeom>
          <a:solidFill>
            <a:srgbClr val="00B0F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lgerian" panose="04020705040A02060702" pitchFamily="82" charset="0"/>
              </a:rPr>
              <a:t>3.</a:t>
            </a:r>
            <a:endParaRPr lang="en-US" sz="3200" dirty="0">
              <a:latin typeface="Algerian" panose="04020705040A02060702" pitchFamily="82" charset="0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4419600" y="1447800"/>
            <a:ext cx="2590800" cy="838200"/>
          </a:xfrm>
          <a:prstGeom prst="wedgeRectCallout">
            <a:avLst>
              <a:gd name="adj1" fmla="val -61050"/>
              <a:gd name="adj2" fmla="val 28122"/>
            </a:avLst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/>
              <a:t>Support </a:t>
            </a:r>
            <a:br>
              <a:rPr lang="en-US" sz="2400" dirty="0" smtClean="0"/>
            </a:br>
            <a:r>
              <a:rPr lang="en-US" sz="2400" u="sng" dirty="0" smtClean="0"/>
              <a:t>NOT</a:t>
            </a:r>
            <a:r>
              <a:rPr lang="en-US" sz="2400" dirty="0" smtClean="0"/>
              <a:t> require</a:t>
            </a:r>
            <a:endParaRPr lang="en-US" sz="2400" dirty="0"/>
          </a:p>
        </p:txBody>
      </p:sp>
      <p:sp>
        <p:nvSpPr>
          <p:cNvPr id="8" name="32-Point Star 7"/>
          <p:cNvSpPr/>
          <p:nvPr/>
        </p:nvSpPr>
        <p:spPr bwMode="auto">
          <a:xfrm>
            <a:off x="1910812" y="5306878"/>
            <a:ext cx="3429000" cy="1447800"/>
          </a:xfrm>
          <a:prstGeom prst="star32">
            <a:avLst>
              <a:gd name="adj" fmla="val 43910"/>
            </a:avLst>
          </a:prstGeom>
          <a:solidFill>
            <a:srgbClr val="FFFF00">
              <a:alpha val="60000"/>
            </a:srgb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27432" tIns="0" rIns="27432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>
                <a:latin typeface="+mn-lt"/>
              </a:rPr>
              <a:t>E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thical respect for R/S diversity</a:t>
            </a:r>
            <a:b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(+ agnostic, atheist)</a:t>
            </a:r>
          </a:p>
        </p:txBody>
      </p:sp>
      <p:sp>
        <p:nvSpPr>
          <p:cNvPr id="13" name="32-Point Star 12"/>
          <p:cNvSpPr/>
          <p:nvPr/>
        </p:nvSpPr>
        <p:spPr bwMode="auto">
          <a:xfrm>
            <a:off x="5715000" y="5181600"/>
            <a:ext cx="3429000" cy="1600200"/>
          </a:xfrm>
          <a:prstGeom prst="star32">
            <a:avLst>
              <a:gd name="adj" fmla="val 43910"/>
            </a:avLst>
          </a:prstGeom>
          <a:solidFill>
            <a:srgbClr val="FFCC66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27432" tIns="0" rIns="27432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</a:rPr>
              <a:t>Common</a:t>
            </a:r>
            <a:r>
              <a:rPr kumimoji="0" lang="en-US" sz="24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</a:rPr>
              <a:t>Ground Strategy</a:t>
            </a:r>
          </a:p>
        </p:txBody>
      </p:sp>
      <p:pic>
        <p:nvPicPr>
          <p:cNvPr id="1028" name="Picture 4" descr="Image result for link cha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512" y="5791422"/>
            <a:ext cx="1389634" cy="39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712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3474349"/>
            <a:ext cx="3657600" cy="523220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3997569"/>
            <a:ext cx="3581400" cy="523220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60" y="444787"/>
            <a:ext cx="8229600" cy="1003013"/>
          </a:xfrm>
          <a:solidFill>
            <a:srgbClr val="FFC000">
              <a:alpha val="40000"/>
            </a:srgbClr>
          </a:solidFill>
        </p:spPr>
        <p:txBody>
          <a:bodyPr/>
          <a:lstStyle/>
          <a:p>
            <a:r>
              <a:rPr lang="en-US" sz="4000" dirty="0" smtClean="0"/>
              <a:t>Sustainable Development Goals </a:t>
            </a:r>
            <a:r>
              <a:rPr lang="en-US" sz="2400" dirty="0" smtClean="0"/>
              <a:t>(SDGs)?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156A-9564-4DAC-8093-548D72B23337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259022" y="5914443"/>
            <a:ext cx="2133600" cy="369332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u="sng" dirty="0" smtClean="0"/>
              <a:t>culturally</a:t>
            </a:r>
            <a:r>
              <a:rPr lang="en-US" dirty="0" smtClean="0"/>
              <a:t> inclusive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52400"/>
            <a:ext cx="540533" cy="584775"/>
          </a:xfrm>
          <a:prstGeom prst="rect">
            <a:avLst/>
          </a:prstGeom>
          <a:solidFill>
            <a:srgbClr val="00B0F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lgerian" panose="04020705040A02060702" pitchFamily="82" charset="0"/>
              </a:rPr>
              <a:t>4.</a:t>
            </a:r>
            <a:endParaRPr lang="en-US" sz="3200" dirty="0">
              <a:latin typeface="Algerian" panose="04020705040A02060702" pitchFamily="82" charset="0"/>
            </a:endParaRPr>
          </a:p>
        </p:txBody>
      </p:sp>
      <p:sp>
        <p:nvSpPr>
          <p:cNvPr id="10" name="Left-Right Arrow 9"/>
          <p:cNvSpPr/>
          <p:nvPr/>
        </p:nvSpPr>
        <p:spPr bwMode="auto">
          <a:xfrm rot="3678833">
            <a:off x="6930366" y="4648423"/>
            <a:ext cx="746349" cy="313093"/>
          </a:xfrm>
          <a:prstGeom prst="leftRightArrow">
            <a:avLst/>
          </a:prstGeom>
          <a:solidFill>
            <a:srgbClr val="E1CA1F">
              <a:alpha val="60000"/>
            </a:srgb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0977" y="61700"/>
            <a:ext cx="177484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How relate to…</a:t>
            </a:r>
            <a:endParaRPr lang="en-US" dirty="0"/>
          </a:p>
        </p:txBody>
      </p:sp>
      <p:sp>
        <p:nvSpPr>
          <p:cNvPr id="13" name="Left-Right Arrow 12"/>
          <p:cNvSpPr/>
          <p:nvPr/>
        </p:nvSpPr>
        <p:spPr bwMode="auto">
          <a:xfrm rot="6899767">
            <a:off x="3831261" y="4768613"/>
            <a:ext cx="746349" cy="313093"/>
          </a:xfrm>
          <a:prstGeom prst="leftRightArrow">
            <a:avLst/>
          </a:prstGeom>
          <a:solidFill>
            <a:srgbClr val="FFFF00">
              <a:alpha val="60000"/>
            </a:srgb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50978" y="5268112"/>
            <a:ext cx="4174370" cy="646331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 forced to </a:t>
            </a:r>
            <a:br>
              <a:rPr lang="en-US" dirty="0" smtClean="0"/>
            </a:br>
            <a:r>
              <a:rPr lang="en-US" dirty="0" smtClean="0"/>
              <a:t>“check your R/S identity at the door”</a:t>
            </a:r>
            <a:endParaRPr lang="en-US" dirty="0"/>
          </a:p>
        </p:txBody>
      </p:sp>
      <p:sp>
        <p:nvSpPr>
          <p:cNvPr id="16" name="Left-Up Arrow 15"/>
          <p:cNvSpPr/>
          <p:nvPr/>
        </p:nvSpPr>
        <p:spPr bwMode="auto">
          <a:xfrm rot="8178453">
            <a:off x="65153" y="2331907"/>
            <a:ext cx="585330" cy="578183"/>
          </a:xfrm>
          <a:prstGeom prst="leftUpArrow">
            <a:avLst/>
          </a:prstGeom>
          <a:solidFill>
            <a:schemeClr val="accent2">
              <a:lumMod val="20000"/>
              <a:lumOff val="80000"/>
              <a:alpha val="60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32-Point Star 14"/>
          <p:cNvSpPr/>
          <p:nvPr/>
        </p:nvSpPr>
        <p:spPr bwMode="auto">
          <a:xfrm>
            <a:off x="6400800" y="5181600"/>
            <a:ext cx="2743200" cy="1600200"/>
          </a:xfrm>
          <a:prstGeom prst="star32">
            <a:avLst>
              <a:gd name="adj" fmla="val 43910"/>
            </a:avLst>
          </a:prstGeom>
          <a:solidFill>
            <a:srgbClr val="FFCC66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27432" tIns="0" rIns="27432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</a:rPr>
              <a:t>Common</a:t>
            </a:r>
            <a:r>
              <a:rPr kumimoji="0" lang="en-US" sz="20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</a:rPr>
              <a:t>Ground Strategy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2597" y="2072639"/>
            <a:ext cx="1976803" cy="523220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866" y="1587277"/>
            <a:ext cx="8229600" cy="4297363"/>
          </a:xfrm>
        </p:spPr>
        <p:txBody>
          <a:bodyPr/>
          <a:lstStyle/>
          <a:p>
            <a:pPr>
              <a:buFont typeface="Arial" panose="020B0604020202020204" pitchFamily="34" charset="0"/>
              <a:buChar char="#"/>
            </a:pPr>
            <a:r>
              <a:rPr lang="en-US" dirty="0" smtClean="0"/>
              <a:t>3. “Ensure </a:t>
            </a:r>
            <a:r>
              <a:rPr lang="en-US" dirty="0"/>
              <a:t>healthy lives and promote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well-being </a:t>
            </a:r>
            <a:r>
              <a:rPr lang="en-US" dirty="0"/>
              <a:t>for all at all </a:t>
            </a:r>
            <a:r>
              <a:rPr lang="en-US" dirty="0" smtClean="0"/>
              <a:t>ages.” </a:t>
            </a:r>
            <a:br>
              <a:rPr lang="en-US" dirty="0" smtClean="0"/>
            </a:br>
            <a:endParaRPr lang="en-US" sz="1800" dirty="0" smtClean="0"/>
          </a:p>
          <a:p>
            <a:pPr>
              <a:buFont typeface="Arial" panose="020B0604020202020204" pitchFamily="34" charset="0"/>
              <a:buChar char="#"/>
            </a:pPr>
            <a:r>
              <a:rPr lang="en-US" dirty="0" smtClean="0"/>
              <a:t>16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/>
              <a:t>“Promote peaceful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inclusive </a:t>
            </a:r>
            <a:r>
              <a:rPr lang="en-US" dirty="0"/>
              <a:t>societies… and build effective, accountable and inclusive institutions at all levels”</a:t>
            </a:r>
          </a:p>
        </p:txBody>
      </p:sp>
    </p:spTree>
    <p:extLst>
      <p:ext uri="{BB962C8B-B14F-4D97-AF65-F5344CB8AC3E}">
        <p14:creationId xmlns:p14="http://schemas.microsoft.com/office/powerpoint/2010/main" val="1549496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  <p:bldP spid="10" grpId="0" animBg="1"/>
      <p:bldP spid="13" grpId="0" animBg="1"/>
      <p:bldP spid="14" grpId="0" animBg="1"/>
      <p:bldP spid="16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8046"/>
            <a:ext cx="7391400" cy="1020762"/>
          </a:xfrm>
          <a:solidFill>
            <a:srgbClr val="FFC000">
              <a:alpha val="55000"/>
            </a:srgbClr>
          </a:solidFill>
        </p:spPr>
        <p:txBody>
          <a:bodyPr/>
          <a:lstStyle/>
          <a:p>
            <a:r>
              <a:rPr lang="en-US" sz="3600" dirty="0" smtClean="0"/>
              <a:t>More International Applications?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848600" cy="137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Apply </a:t>
            </a:r>
            <a:r>
              <a:rPr lang="en-US" u="sng" dirty="0" smtClean="0"/>
              <a:t>common ground strategy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across </a:t>
            </a:r>
            <a:r>
              <a:rPr lang="en-US" dirty="0"/>
              <a:t> </a:t>
            </a:r>
            <a:r>
              <a:rPr lang="en-US" dirty="0" smtClean="0"/>
              <a:t>diverse sectors in society?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150" y="6019800"/>
            <a:ext cx="567933" cy="476250"/>
          </a:xfrm>
        </p:spPr>
        <p:txBody>
          <a:bodyPr/>
          <a:lstStyle/>
          <a:p>
            <a:pPr>
              <a:defRPr/>
            </a:pPr>
            <a:fld id="{1562156A-9564-4DAC-8093-548D72B23337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52400"/>
            <a:ext cx="540533" cy="584775"/>
          </a:xfrm>
          <a:prstGeom prst="rect">
            <a:avLst/>
          </a:prstGeom>
          <a:solidFill>
            <a:srgbClr val="00B0F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lgerian" panose="04020705040A02060702" pitchFamily="82" charset="0"/>
              </a:rPr>
              <a:t>4.</a:t>
            </a:r>
            <a:endParaRPr lang="en-US" sz="3200" dirty="0"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2963609"/>
            <a:ext cx="28956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 2" panose="05020102010507070707" pitchFamily="18" charset="2"/>
              <a:buChar char="P"/>
            </a:pPr>
            <a:r>
              <a:rPr lang="en-US" sz="2300" dirty="0" smtClean="0"/>
              <a:t>Mental healthcare</a:t>
            </a:r>
          </a:p>
          <a:p>
            <a:pPr marL="342900" indent="-342900">
              <a:buFont typeface="Wingdings 2" panose="05020102010507070707" pitchFamily="18" charset="2"/>
              <a:buChar char="P"/>
            </a:pPr>
            <a:r>
              <a:rPr lang="en-US" sz="2300" dirty="0" smtClean="0"/>
              <a:t>Medical care</a:t>
            </a:r>
          </a:p>
          <a:p>
            <a:pPr marL="342900" indent="-342900">
              <a:buFont typeface="Wingdings" panose="05000000000000000000" pitchFamily="2" charset="2"/>
              <a:buChar char="ð"/>
            </a:pPr>
            <a:r>
              <a:rPr lang="en-US" sz="2300" dirty="0" smtClean="0"/>
              <a:t>Public health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47217" y="2963609"/>
            <a:ext cx="473123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ð"/>
            </a:pPr>
            <a:r>
              <a:rPr lang="en-US" sz="2300" dirty="0"/>
              <a:t>Natural resource management</a:t>
            </a:r>
          </a:p>
          <a:p>
            <a:pPr marL="342900" indent="-342900">
              <a:buFont typeface="Wingdings" panose="05000000000000000000" pitchFamily="2" charset="2"/>
              <a:buChar char="ð"/>
            </a:pPr>
            <a:r>
              <a:rPr lang="en-US" sz="2300" dirty="0" smtClean="0"/>
              <a:t>Education</a:t>
            </a:r>
          </a:p>
          <a:p>
            <a:pPr marL="342900" indent="-342900">
              <a:buFont typeface="Wingdings" panose="05000000000000000000" pitchFamily="2" charset="2"/>
              <a:buChar char="ð"/>
            </a:pPr>
            <a:r>
              <a:rPr lang="en-US" sz="2300" dirty="0" smtClean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508605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09154" y="737175"/>
            <a:ext cx="4999792" cy="523220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3962400"/>
            <a:ext cx="2656650" cy="523220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9954" y="750237"/>
            <a:ext cx="8915400" cy="571332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Natural Resource Management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/>
              <a:t>Task:           Avoid </a:t>
            </a:r>
            <a:r>
              <a:rPr lang="en-US" sz="2400" dirty="0"/>
              <a:t>“tragedy of commons”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/>
              <a:t>R/S </a:t>
            </a:r>
            <a:r>
              <a:rPr lang="en-US" sz="2400" dirty="0" smtClean="0"/>
              <a:t>role:      Local </a:t>
            </a:r>
            <a:r>
              <a:rPr lang="en-US" sz="2400" dirty="0"/>
              <a:t>cultural governance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/>
              <a:t>Research: </a:t>
            </a:r>
            <a:r>
              <a:rPr lang="en-US" sz="2400" dirty="0" smtClean="0"/>
              <a:t>   Meta-analysis (48 studies):</a:t>
            </a:r>
          </a:p>
          <a:p>
            <a:pPr marL="51435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Public health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300" dirty="0" smtClean="0"/>
              <a:t>Task:                Promote </a:t>
            </a:r>
            <a:r>
              <a:rPr lang="en-US" sz="2300" dirty="0"/>
              <a:t>health of populations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300" dirty="0" smtClean="0"/>
              <a:t>R/S functions:  Ignore </a:t>
            </a:r>
            <a:r>
              <a:rPr lang="en-US" sz="2300" dirty="0" smtClean="0">
                <a:sym typeface="Wingdings 3"/>
              </a:rPr>
              <a:t> </a:t>
            </a:r>
            <a:r>
              <a:rPr lang="en-US" sz="2300" dirty="0" smtClean="0"/>
              <a:t>Passive conduit </a:t>
            </a:r>
            <a:r>
              <a:rPr lang="en-US" sz="2300" dirty="0" smtClean="0">
                <a:sym typeface="Wingdings 3"/>
              </a:rPr>
              <a:t></a:t>
            </a:r>
            <a:r>
              <a:rPr lang="en-US" sz="2300" dirty="0" smtClean="0"/>
              <a:t> Active partner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300" dirty="0" smtClean="0"/>
              <a:t>Research:         USA:      </a:t>
            </a:r>
            <a:r>
              <a:rPr lang="en-US" sz="2400" dirty="0">
                <a:sym typeface="Wingdings 2"/>
              </a:rPr>
              <a:t> </a:t>
            </a:r>
            <a:r>
              <a:rPr lang="en-US" sz="2300" dirty="0" smtClean="0"/>
              <a:t>cultural tailoring</a:t>
            </a:r>
            <a:br>
              <a:rPr lang="en-US" sz="2300" dirty="0" smtClean="0"/>
            </a:br>
            <a:r>
              <a:rPr lang="en-US" sz="2300" dirty="0" smtClean="0"/>
              <a:t>             South Africa:      </a:t>
            </a:r>
            <a:r>
              <a:rPr lang="en-US" sz="2400" dirty="0" smtClean="0">
                <a:sym typeface="Wingdings 2"/>
              </a:rPr>
              <a:t> </a:t>
            </a:r>
            <a:r>
              <a:rPr lang="en-US" sz="2300" dirty="0" smtClean="0"/>
              <a:t>religious health assets</a:t>
            </a:r>
            <a:endParaRPr lang="en-US" sz="2300" dirty="0"/>
          </a:p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828800" y="2555157"/>
            <a:ext cx="5562600" cy="1323439"/>
          </a:xfrm>
          <a:prstGeom prst="rect">
            <a:avLst/>
          </a:prstGeom>
          <a:solidFill>
            <a:srgbClr val="FFFF00">
              <a:alpha val="15000"/>
            </a:srgb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2000" dirty="0" smtClean="0"/>
              <a:t>R/S </a:t>
            </a:r>
            <a:r>
              <a:rPr lang="en-US" sz="2000" dirty="0"/>
              <a:t>performs </a:t>
            </a:r>
            <a:r>
              <a:rPr lang="en-US" sz="2000" dirty="0" smtClean="0"/>
              <a:t>diverse governance functions:</a:t>
            </a:r>
            <a:br>
              <a:rPr lang="en-US" sz="2000" dirty="0" smtClean="0"/>
            </a:br>
            <a:r>
              <a:rPr lang="en-US" sz="2000" dirty="0" smtClean="0"/>
              <a:t>  </a:t>
            </a:r>
            <a:r>
              <a:rPr lang="en-US" sz="2000" dirty="0" smtClean="0">
                <a:sym typeface="Wingdings 2"/>
              </a:rPr>
              <a:t> </a:t>
            </a:r>
            <a:r>
              <a:rPr lang="en-US" sz="2000" dirty="0" smtClean="0"/>
              <a:t>regulating </a:t>
            </a:r>
            <a:r>
              <a:rPr lang="en-US" sz="2000" dirty="0"/>
              <a:t>appropriation, </a:t>
            </a:r>
            <a:r>
              <a:rPr lang="en-US" sz="2000" dirty="0" smtClean="0"/>
              <a:t>  </a:t>
            </a:r>
            <a:r>
              <a:rPr lang="en-US" sz="2000" dirty="0" smtClean="0">
                <a:sym typeface="Wingdings 2"/>
              </a:rPr>
              <a:t> </a:t>
            </a:r>
            <a:r>
              <a:rPr lang="en-US" sz="2000" dirty="0" smtClean="0"/>
              <a:t>benefits,</a:t>
            </a:r>
            <a:br>
              <a:rPr lang="en-US" sz="2000" dirty="0" smtClean="0"/>
            </a:br>
            <a:r>
              <a:rPr lang="en-US" sz="2000" dirty="0" smtClean="0"/>
              <a:t>  </a:t>
            </a:r>
            <a:r>
              <a:rPr lang="en-US" sz="2000" dirty="0" smtClean="0">
                <a:sym typeface="Wingdings 2"/>
              </a:rPr>
              <a:t> </a:t>
            </a:r>
            <a:r>
              <a:rPr lang="en-US" sz="2000" dirty="0" smtClean="0"/>
              <a:t>resource </a:t>
            </a:r>
            <a:r>
              <a:rPr lang="en-US" sz="2000" dirty="0"/>
              <a:t>boundaries</a:t>
            </a:r>
            <a:r>
              <a:rPr lang="en-US" sz="2000" dirty="0" smtClean="0"/>
              <a:t>,        </a:t>
            </a:r>
            <a:r>
              <a:rPr lang="en-US" sz="2000" dirty="0" smtClean="0">
                <a:sym typeface="Wingdings 2"/>
              </a:rPr>
              <a:t> </a:t>
            </a:r>
            <a:r>
              <a:rPr lang="en-US" sz="2000" dirty="0"/>
              <a:t>sanctions,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</a:t>
            </a:r>
            <a:r>
              <a:rPr lang="en-US" sz="2000" dirty="0" smtClean="0">
                <a:sym typeface="Wingdings 2"/>
              </a:rPr>
              <a:t></a:t>
            </a:r>
            <a:r>
              <a:rPr lang="en-US" sz="2000" dirty="0" smtClean="0"/>
              <a:t> </a:t>
            </a:r>
            <a:r>
              <a:rPr lang="en-US" sz="2000" dirty="0"/>
              <a:t>social capital, </a:t>
            </a:r>
            <a:r>
              <a:rPr lang="en-US" sz="2000" dirty="0" smtClean="0"/>
              <a:t>                   </a:t>
            </a:r>
            <a:r>
              <a:rPr lang="en-US" sz="2000" dirty="0" smtClean="0">
                <a:sym typeface="Wingdings 2"/>
              </a:rPr>
              <a:t> </a:t>
            </a:r>
            <a:r>
              <a:rPr lang="en-US" sz="2000" dirty="0" smtClean="0"/>
              <a:t>leadership.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786" y="0"/>
            <a:ext cx="6351814" cy="584775"/>
          </a:xfrm>
          <a:solidFill>
            <a:srgbClr val="FFC000">
              <a:alpha val="65000"/>
            </a:srgbClr>
          </a:solidFill>
        </p:spPr>
        <p:txBody>
          <a:bodyPr/>
          <a:lstStyle/>
          <a:p>
            <a:r>
              <a:rPr lang="en-US" sz="3600" dirty="0" smtClean="0"/>
              <a:t>Common Ground Approaches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599" y="6272817"/>
            <a:ext cx="402440" cy="476250"/>
          </a:xfrm>
        </p:spPr>
        <p:txBody>
          <a:bodyPr/>
          <a:lstStyle/>
          <a:p>
            <a:pPr>
              <a:defRPr/>
            </a:pPr>
            <a:fld id="{1562156A-9564-4DAC-8093-548D72B23337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52400"/>
            <a:ext cx="540533" cy="584775"/>
          </a:xfrm>
          <a:prstGeom prst="rect">
            <a:avLst/>
          </a:prstGeom>
          <a:solidFill>
            <a:srgbClr val="00B0F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lgerian" panose="04020705040A02060702" pitchFamily="82" charset="0"/>
              </a:rPr>
              <a:t>4.</a:t>
            </a:r>
            <a:endParaRPr lang="en-US" sz="3200" dirty="0">
              <a:latin typeface="Algerian" panose="04020705040A02060702" pitchFamily="82" charset="0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7010397" y="1828800"/>
            <a:ext cx="1998597" cy="555835"/>
          </a:xfrm>
          <a:prstGeom prst="wedgeRectCallout">
            <a:avLst>
              <a:gd name="adj1" fmla="val -67961"/>
              <a:gd name="adj2" fmla="val 20108"/>
            </a:avLst>
          </a:prstGeom>
          <a:solidFill>
            <a:srgbClr val="CCFFCC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500" dirty="0"/>
              <a:t>Cox et al. (2014</a:t>
            </a:r>
            <a:r>
              <a:rPr lang="en-US" sz="1500" dirty="0" smtClean="0"/>
              <a:t>) in </a:t>
            </a:r>
            <a:r>
              <a:rPr lang="en-US" sz="1500" i="1" dirty="0" smtClean="0"/>
              <a:t>World Development</a:t>
            </a:r>
            <a:endParaRPr lang="en-US" sz="1500" dirty="0"/>
          </a:p>
        </p:txBody>
      </p:sp>
      <p:sp>
        <p:nvSpPr>
          <p:cNvPr id="15" name="Rectangular Callout 14"/>
          <p:cNvSpPr/>
          <p:nvPr/>
        </p:nvSpPr>
        <p:spPr bwMode="auto">
          <a:xfrm>
            <a:off x="7186757" y="5347441"/>
            <a:ext cx="1957244" cy="277918"/>
          </a:xfrm>
          <a:prstGeom prst="wedgeRectCallout">
            <a:avLst>
              <a:gd name="adj1" fmla="val -64694"/>
              <a:gd name="adj2" fmla="val 10706"/>
            </a:avLst>
          </a:prstGeom>
          <a:solidFill>
            <a:srgbClr val="CCFFCC"/>
          </a:solidFill>
          <a:ln w="12700" cap="flat" cmpd="sng" algn="ctr">
            <a:solidFill>
              <a:srgbClr val="FF00FF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500" dirty="0" smtClean="0">
                <a:solidFill>
                  <a:srgbClr val="FF00FF"/>
                </a:solidFill>
              </a:rPr>
              <a:t>Campbell &amp;c (2007)</a:t>
            </a:r>
            <a:endParaRPr lang="en-US" sz="1500" dirty="0">
              <a:solidFill>
                <a:srgbClr val="FF00FF"/>
              </a:solidFill>
            </a:endParaRPr>
          </a:p>
        </p:txBody>
      </p:sp>
      <p:sp>
        <p:nvSpPr>
          <p:cNvPr id="17" name="Rectangular Callout 16"/>
          <p:cNvSpPr/>
          <p:nvPr/>
        </p:nvSpPr>
        <p:spPr bwMode="auto">
          <a:xfrm>
            <a:off x="5308946" y="6172200"/>
            <a:ext cx="3301654" cy="582718"/>
          </a:xfrm>
          <a:prstGeom prst="wedgeRectCallout">
            <a:avLst>
              <a:gd name="adj1" fmla="val -59551"/>
              <a:gd name="adj2" fmla="val -58787"/>
            </a:avLst>
          </a:prstGeom>
          <a:solidFill>
            <a:srgbClr val="CCFFCC"/>
          </a:solidFill>
          <a:ln w="19050" cap="flat" cmpd="sng" algn="ctr">
            <a:solidFill>
              <a:srgbClr val="FF00FF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/>
              <a:t> </a:t>
            </a:r>
            <a:r>
              <a:rPr lang="en-US" sz="1600" dirty="0" smtClean="0">
                <a:solidFill>
                  <a:srgbClr val="FF00FF"/>
                </a:solidFill>
              </a:rPr>
              <a:t>Cochrane </a:t>
            </a:r>
            <a:r>
              <a:rPr lang="en-US" sz="1600" dirty="0" err="1">
                <a:solidFill>
                  <a:srgbClr val="FF00FF"/>
                </a:solidFill>
              </a:rPr>
              <a:t>Schmid</a:t>
            </a:r>
            <a:r>
              <a:rPr lang="en-US" sz="1600" dirty="0">
                <a:solidFill>
                  <a:srgbClr val="FF00FF"/>
                </a:solidFill>
              </a:rPr>
              <a:t>, &amp; </a:t>
            </a:r>
            <a:r>
              <a:rPr lang="en-US" sz="1600" dirty="0" err="1" smtClean="0">
                <a:solidFill>
                  <a:srgbClr val="FF00FF"/>
                </a:solidFill>
              </a:rPr>
              <a:t>Cutts</a:t>
            </a:r>
            <a:r>
              <a:rPr lang="en-US" sz="1600" dirty="0" smtClean="0">
                <a:solidFill>
                  <a:srgbClr val="FF00FF"/>
                </a:solidFill>
              </a:rPr>
              <a:t> (2011) </a:t>
            </a:r>
            <a:r>
              <a:rPr lang="en-US" sz="1600" dirty="0">
                <a:solidFill>
                  <a:srgbClr val="FF00FF"/>
                </a:solidFill>
              </a:rPr>
              <a:t/>
            </a:r>
            <a:br>
              <a:rPr lang="en-US" sz="1600" dirty="0">
                <a:solidFill>
                  <a:srgbClr val="FF00FF"/>
                </a:solidFill>
              </a:rPr>
            </a:br>
            <a:r>
              <a:rPr lang="en-US" sz="1600" i="1" dirty="0" smtClean="0">
                <a:solidFill>
                  <a:srgbClr val="FF00FF"/>
                </a:solidFill>
              </a:rPr>
              <a:t>When </a:t>
            </a:r>
            <a:r>
              <a:rPr lang="en-US" sz="1600" i="1" dirty="0">
                <a:solidFill>
                  <a:srgbClr val="FF00FF"/>
                </a:solidFill>
              </a:rPr>
              <a:t>Religion and Health </a:t>
            </a:r>
            <a:r>
              <a:rPr lang="en-US" sz="1600" i="1" dirty="0" smtClean="0">
                <a:solidFill>
                  <a:srgbClr val="FF00FF"/>
                </a:solidFill>
              </a:rPr>
              <a:t>Align</a:t>
            </a:r>
            <a:r>
              <a:rPr lang="en-US" sz="1600" dirty="0" smtClean="0">
                <a:solidFill>
                  <a:srgbClr val="FF00FF"/>
                </a:solidFill>
              </a:rPr>
              <a:t> </a:t>
            </a:r>
            <a:endParaRPr lang="en-US" sz="1500" dirty="0"/>
          </a:p>
        </p:txBody>
      </p:sp>
      <p:sp>
        <p:nvSpPr>
          <p:cNvPr id="20" name="32-Point Star 19"/>
          <p:cNvSpPr/>
          <p:nvPr/>
        </p:nvSpPr>
        <p:spPr bwMode="auto">
          <a:xfrm>
            <a:off x="7010397" y="2635370"/>
            <a:ext cx="2109643" cy="1371600"/>
          </a:xfrm>
          <a:prstGeom prst="star32">
            <a:avLst>
              <a:gd name="adj" fmla="val 43910"/>
            </a:avLst>
          </a:prstGeom>
          <a:solidFill>
            <a:srgbClr val="FFCC66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27432" tIns="0" rIns="27432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</a:rPr>
              <a:t>Common</a:t>
            </a:r>
            <a:r>
              <a:rPr kumimoji="0" lang="en-US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</a:rPr>
              <a:t>Ground Strategy</a:t>
            </a:r>
          </a:p>
        </p:txBody>
      </p:sp>
    </p:spTree>
    <p:extLst>
      <p:ext uri="{BB962C8B-B14F-4D97-AF65-F5344CB8AC3E}">
        <p14:creationId xmlns:p14="http://schemas.microsoft.com/office/powerpoint/2010/main" val="2902060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0" grpId="0" animBg="1"/>
      <p:bldP spid="7" grpId="0" animBg="1"/>
      <p:bldP spid="15" grpId="0" animBg="1"/>
      <p:bldP spid="17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4038600" cy="1249362"/>
          </a:xfrm>
          <a:solidFill>
            <a:srgbClr val="FFCC66">
              <a:alpha val="40000"/>
            </a:srgbClr>
          </a:solidFill>
        </p:spPr>
        <p:txBody>
          <a:bodyPr/>
          <a:lstStyle/>
          <a:p>
            <a:r>
              <a:rPr lang="en-US" sz="3600" dirty="0" smtClean="0"/>
              <a:t>Role for UN?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9530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ð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ð"/>
            </a:pPr>
            <a:r>
              <a:rPr lang="en-US" dirty="0" smtClean="0"/>
              <a:t>Clearinghouse?</a:t>
            </a:r>
          </a:p>
          <a:p>
            <a:pPr lvl="1">
              <a:buFont typeface="Wingdings" panose="05000000000000000000" pitchFamily="2" charset="2"/>
              <a:buChar char="ð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ð"/>
            </a:pPr>
            <a:r>
              <a:rPr lang="en-US" dirty="0" smtClean="0"/>
              <a:t>Develop + disseminate professional training”</a:t>
            </a:r>
            <a:br>
              <a:rPr lang="en-US" dirty="0" smtClean="0"/>
            </a:br>
            <a:r>
              <a:rPr lang="en-US" dirty="0" smtClean="0"/>
              <a:t>     skills for </a:t>
            </a:r>
          </a:p>
          <a:p>
            <a:pPr lvl="4">
              <a:buFont typeface="Wingdings 2" panose="05020102010507070707" pitchFamily="18" charset="2"/>
              <a:buChar char="P"/>
            </a:pPr>
            <a:r>
              <a:rPr lang="en-US" sz="2800" dirty="0" smtClean="0"/>
              <a:t>common ground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156A-9564-4DAC-8093-548D72B23337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540533" cy="584775"/>
          </a:xfrm>
          <a:prstGeom prst="rect">
            <a:avLst/>
          </a:prstGeom>
          <a:solidFill>
            <a:srgbClr val="00B0F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lgerian" panose="04020705040A02060702" pitchFamily="82" charset="0"/>
              </a:rPr>
              <a:t>4.</a:t>
            </a:r>
            <a:endParaRPr lang="en-US" sz="3200" dirty="0">
              <a:latin typeface="Algerian" panose="04020705040A02060702" pitchFamily="82" charset="0"/>
            </a:endParaRPr>
          </a:p>
        </p:txBody>
      </p:sp>
      <p:pic>
        <p:nvPicPr>
          <p:cNvPr id="1026" name="Picture 2" descr="Image result for United Nations Headquar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9391"/>
            <a:ext cx="2981225" cy="222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19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33752"/>
            <a:ext cx="7772400" cy="4461324"/>
          </a:xfrm>
        </p:spPr>
        <p:txBody>
          <a:bodyPr/>
          <a:lstStyle/>
          <a:p>
            <a:r>
              <a:rPr lang="en-US" sz="2600" dirty="0" smtClean="0"/>
              <a:t>Enormous empirical base on R/S-well-being</a:t>
            </a:r>
          </a:p>
          <a:p>
            <a:pPr lvl="1">
              <a:buFont typeface="Wingdings 2" panose="05020102010507070707" pitchFamily="18" charset="2"/>
              <a:buChar char="P"/>
            </a:pPr>
            <a:r>
              <a:rPr lang="en-US" sz="2200" dirty="0" smtClean="0"/>
              <a:t>cross-cultural corroboration</a:t>
            </a:r>
            <a:br>
              <a:rPr lang="en-US" sz="2200" dirty="0" smtClean="0"/>
            </a:br>
            <a:endParaRPr lang="en-US" sz="1100" dirty="0" smtClean="0"/>
          </a:p>
          <a:p>
            <a:r>
              <a:rPr lang="en-US" sz="2600" dirty="0" smtClean="0"/>
              <a:t>Strategy: Build on </a:t>
            </a:r>
            <a:r>
              <a:rPr lang="en-US" sz="2600" dirty="0"/>
              <a:t>c</a:t>
            </a:r>
            <a:r>
              <a:rPr lang="en-US" sz="2600" dirty="0" smtClean="0"/>
              <a:t>ommon ground</a:t>
            </a:r>
          </a:p>
          <a:p>
            <a:pPr lvl="1">
              <a:buFont typeface="Wingdings 2" panose="05020102010507070707" pitchFamily="18" charset="2"/>
              <a:buChar char="P"/>
            </a:pPr>
            <a:r>
              <a:rPr lang="en-US" sz="2200" dirty="0" smtClean="0"/>
              <a:t>ideally evidence-supported</a:t>
            </a:r>
            <a:br>
              <a:rPr lang="en-US" sz="2200" dirty="0" smtClean="0"/>
            </a:br>
            <a:endParaRPr lang="en-US" sz="700" dirty="0" smtClean="0"/>
          </a:p>
          <a:p>
            <a:r>
              <a:rPr lang="en-US" sz="2600" dirty="0" smtClean="0"/>
              <a:t>…in diverse sectors:</a:t>
            </a:r>
          </a:p>
          <a:p>
            <a:pPr>
              <a:spcBef>
                <a:spcPts val="0"/>
              </a:spcBef>
            </a:pPr>
            <a:endParaRPr lang="en-US" sz="800" dirty="0" smtClean="0"/>
          </a:p>
          <a:p>
            <a:pPr marL="171450" lvl="1" indent="0">
              <a:spcBef>
                <a:spcPts val="600"/>
              </a:spcBef>
              <a:buNone/>
            </a:pPr>
            <a:endParaRPr lang="en-US" sz="700" dirty="0" smtClean="0"/>
          </a:p>
          <a:p>
            <a:pPr marL="171450" lvl="1" indent="0">
              <a:spcBef>
                <a:spcPts val="600"/>
              </a:spcBef>
              <a:buNone/>
            </a:pPr>
            <a:endParaRPr lang="en-US" sz="2400" dirty="0" smtClean="0"/>
          </a:p>
          <a:p>
            <a:pPr marL="171450" lvl="1" indent="0">
              <a:spcBef>
                <a:spcPts val="600"/>
              </a:spcBef>
              <a:buNone/>
            </a:pPr>
            <a:endParaRPr lang="en-US" sz="2400" dirty="0" smtClean="0"/>
          </a:p>
          <a:p>
            <a:pPr marL="171450" lvl="1" indent="0">
              <a:spcBef>
                <a:spcPts val="600"/>
              </a:spcBef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solidFill>
            <a:srgbClr val="FFC000">
              <a:alpha val="60000"/>
            </a:srgbClr>
          </a:solidFill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156A-9564-4DAC-8093-548D72B23337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95600" y="5486400"/>
            <a:ext cx="3164969" cy="707886"/>
          </a:xfrm>
          <a:prstGeom prst="rect">
            <a:avLst/>
          </a:prstGeom>
          <a:solidFill>
            <a:srgbClr val="FFC000">
              <a:alpha val="6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THANK YOU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702526" y="3810000"/>
            <a:ext cx="28956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ð"/>
            </a:pPr>
            <a:r>
              <a:rPr lang="en-US" sz="2300" dirty="0" smtClean="0"/>
              <a:t>Mental healthcare</a:t>
            </a:r>
          </a:p>
          <a:p>
            <a:pPr marL="342900" indent="-342900">
              <a:buFont typeface="Wingdings" panose="05000000000000000000" pitchFamily="2" charset="2"/>
              <a:buChar char="ð"/>
            </a:pPr>
            <a:r>
              <a:rPr lang="en-US" sz="2300" dirty="0" smtClean="0"/>
              <a:t>Medical care</a:t>
            </a:r>
          </a:p>
          <a:p>
            <a:pPr marL="342900" indent="-342900">
              <a:buFont typeface="Wingdings" panose="05000000000000000000" pitchFamily="2" charset="2"/>
              <a:buChar char="ð"/>
            </a:pPr>
            <a:r>
              <a:rPr lang="en-US" sz="2300" dirty="0" smtClean="0"/>
              <a:t>Public health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6170" y="3833247"/>
            <a:ext cx="473123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ð"/>
            </a:pPr>
            <a:r>
              <a:rPr lang="en-US" sz="2300" dirty="0"/>
              <a:t>Natural resource management</a:t>
            </a:r>
          </a:p>
          <a:p>
            <a:pPr marL="342900" indent="-342900">
              <a:buFont typeface="Wingdings" panose="05000000000000000000" pitchFamily="2" charset="2"/>
              <a:buChar char="ð"/>
            </a:pPr>
            <a:r>
              <a:rPr lang="en-US" sz="2300" dirty="0" smtClean="0"/>
              <a:t>Education</a:t>
            </a:r>
          </a:p>
          <a:p>
            <a:pPr marL="342900" indent="-342900">
              <a:buFont typeface="Wingdings" panose="05000000000000000000" pitchFamily="2" charset="2"/>
              <a:buChar char="ð"/>
            </a:pPr>
            <a:r>
              <a:rPr lang="en-US" sz="2300" dirty="0" smtClean="0"/>
              <a:t>Etc.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0786" y="6351765"/>
            <a:ext cx="624408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Slides posted on “Talks” tab at: </a:t>
            </a:r>
            <a:r>
              <a:rPr lang="en-US" sz="2400" dirty="0">
                <a:hlinkClick r:id="rId3"/>
              </a:rPr>
              <a:t>http://dougoman.org</a:t>
            </a:r>
            <a:r>
              <a:rPr lang="en-US" sz="24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903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949" y="123277"/>
            <a:ext cx="8229600" cy="714923"/>
          </a:xfrm>
          <a:solidFill>
            <a:srgbClr val="FFFF00"/>
          </a:solidFill>
        </p:spPr>
        <p:txBody>
          <a:bodyPr/>
          <a:lstStyle/>
          <a:p>
            <a:r>
              <a:rPr lang="en-US" sz="2800" dirty="0" smtClean="0"/>
              <a:t>Rise, Fall, &amp; Rise of R/S in Psychology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50" y="1100911"/>
            <a:ext cx="8077200" cy="5108316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400" dirty="0" smtClean="0"/>
              <a:t>                 1902   William James: </a:t>
            </a:r>
            <a:br>
              <a:rPr lang="en-US" sz="2400" dirty="0" smtClean="0"/>
            </a:br>
            <a:r>
              <a:rPr lang="en-US" sz="2400" dirty="0" smtClean="0"/>
              <a:t>                            </a:t>
            </a:r>
            <a:r>
              <a:rPr lang="en-US" sz="2400" i="1" dirty="0" smtClean="0"/>
              <a:t>Varieties of Religious Experience</a:t>
            </a:r>
          </a:p>
          <a:p>
            <a:pPr marL="1371600" lvl="3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1800" dirty="0" smtClean="0"/>
              <a:t>                     </a:t>
            </a:r>
            <a:r>
              <a:rPr lang="en-US" sz="1800" dirty="0">
                <a:sym typeface="Wingdings 2"/>
              </a:rPr>
              <a:t> </a:t>
            </a:r>
            <a:r>
              <a:rPr lang="en-US" sz="1800" dirty="0" smtClean="0"/>
              <a:t>Universal approach, Healthy + unhealthy</a:t>
            </a:r>
          </a:p>
          <a:p>
            <a:pPr marL="1371600" lvl="3" indent="0">
              <a:lnSpc>
                <a:spcPct val="90000"/>
              </a:lnSpc>
              <a:spcBef>
                <a:spcPts val="1200"/>
              </a:spcBef>
              <a:buNone/>
            </a:pPr>
            <a:endParaRPr lang="en-US" sz="600" dirty="0" smtClean="0"/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400" dirty="0" smtClean="0"/>
              <a:t>1907   Freud denigrated religion as a </a:t>
            </a:r>
            <a:br>
              <a:rPr lang="en-US" sz="2400" dirty="0" smtClean="0"/>
            </a:br>
            <a:r>
              <a:rPr lang="en-US" sz="2400" dirty="0" smtClean="0"/>
              <a:t>           “universal obsessional neurosis”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endParaRPr lang="en-US" sz="100" dirty="0" smtClean="0"/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400" dirty="0" smtClean="0"/>
              <a:t>  1913-       </a:t>
            </a:r>
            <a:r>
              <a:rPr lang="en-US" sz="2200" i="1" dirty="0" smtClean="0"/>
              <a:t>Behaviorism </a:t>
            </a:r>
            <a:r>
              <a:rPr lang="en-US" sz="2200" i="1" dirty="0"/>
              <a:t>&amp; decline of interest in </a:t>
            </a:r>
            <a:r>
              <a:rPr lang="en-US" sz="2200" i="1" dirty="0" smtClean="0"/>
              <a:t>R/S…</a:t>
            </a:r>
            <a:endParaRPr lang="en-US" sz="2200" i="1" dirty="0"/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738" y="5640646"/>
            <a:ext cx="342262" cy="476250"/>
          </a:xfrm>
        </p:spPr>
        <p:txBody>
          <a:bodyPr/>
          <a:lstStyle/>
          <a:p>
            <a:pPr>
              <a:defRPr/>
            </a:pPr>
            <a:fld id="{1562156A-9564-4DAC-8093-548D72B23337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5" name="Picture 2" descr="File:William James b1842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6" t="7296" r="15657" b="24629"/>
          <a:stretch/>
        </p:blipFill>
        <p:spPr bwMode="auto">
          <a:xfrm flipH="1">
            <a:off x="1150179" y="1090012"/>
            <a:ext cx="824133" cy="112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02033" y="4252262"/>
            <a:ext cx="5126724" cy="1846659"/>
          </a:xfrm>
          <a:prstGeom prst="rect">
            <a:avLst/>
          </a:prstGeom>
          <a:solidFill>
            <a:srgbClr val="FFCC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Wingdings 2"/>
              </a:rPr>
              <a:t> </a:t>
            </a:r>
            <a:r>
              <a:rPr lang="en-US" sz="2400" dirty="0"/>
              <a:t>20+ APA-published books on </a:t>
            </a:r>
            <a:r>
              <a:rPr lang="en-US" sz="2400" dirty="0" smtClean="0"/>
              <a:t>R/S</a:t>
            </a:r>
            <a:endParaRPr lang="en-US" sz="2400" dirty="0" smtClean="0">
              <a:sym typeface="Wingdings 2"/>
            </a:endParaRPr>
          </a:p>
          <a:p>
            <a:r>
              <a:rPr lang="en-US" sz="2400" dirty="0" smtClean="0">
                <a:sym typeface="Wingdings 2"/>
              </a:rPr>
              <a:t> </a:t>
            </a:r>
            <a:r>
              <a:rPr lang="en-US" sz="2400" dirty="0" smtClean="0"/>
              <a:t>2-volume APA </a:t>
            </a:r>
            <a:r>
              <a:rPr lang="en-US" sz="2400" i="1" dirty="0" smtClean="0"/>
              <a:t>Handbook</a:t>
            </a:r>
            <a:r>
              <a:rPr lang="en-US" sz="2400" dirty="0" smtClean="0"/>
              <a:t> on R/S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vol. </a:t>
            </a:r>
            <a:r>
              <a:rPr lang="en-US" sz="2400" dirty="0"/>
              <a:t>2</a:t>
            </a:r>
            <a:r>
              <a:rPr lang="en-US" sz="2400" dirty="0" smtClean="0"/>
              <a:t> is “Applied Science”</a:t>
            </a:r>
          </a:p>
          <a:p>
            <a:endParaRPr lang="en-US" dirty="0" smtClean="0">
              <a:sym typeface="Wingdings 2"/>
            </a:endParaRPr>
          </a:p>
          <a:p>
            <a:r>
              <a:rPr lang="en-US" sz="2400" dirty="0" smtClean="0">
                <a:sym typeface="Wingdings 2"/>
              </a:rPr>
              <a:t> </a:t>
            </a:r>
            <a:r>
              <a:rPr lang="en-US" sz="2400" dirty="0"/>
              <a:t>2 APA-published journals on </a:t>
            </a:r>
            <a:r>
              <a:rPr lang="en-US" sz="2400" dirty="0" smtClean="0"/>
              <a:t>R/S</a:t>
            </a:r>
            <a:endParaRPr lang="en-US" sz="2400" dirty="0"/>
          </a:p>
        </p:txBody>
      </p:sp>
      <p:pic>
        <p:nvPicPr>
          <p:cNvPr id="10" name="Picture 4" descr="Psychology of Religion and Spirituality cover 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757" y="3655069"/>
            <a:ext cx="841652" cy="111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010159" y="483703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2009-</a:t>
            </a:r>
            <a:endParaRPr lang="en-US" sz="1600" dirty="0"/>
          </a:p>
        </p:txBody>
      </p:sp>
      <p:pic>
        <p:nvPicPr>
          <p:cNvPr id="12" name="Picture 6" descr="https://encrypted-tbn3.gstatic.com/images?q=tbn:ANd9GcR6bcagqx_HOfpEo_ArPwJOsGXRIGTJhmnetvd7L-g_kJOGrQ3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942" y="5324467"/>
            <a:ext cx="782065" cy="111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010159" y="6440213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2014-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10619" y="4264102"/>
            <a:ext cx="1808118" cy="584775"/>
          </a:xfrm>
          <a:prstGeom prst="rect">
            <a:avLst/>
          </a:prstGeom>
          <a:solidFill>
            <a:srgbClr val="FFCC00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2017</a:t>
            </a:r>
            <a:endParaRPr lang="en-US" sz="3200" dirty="0"/>
          </a:p>
        </p:txBody>
      </p:sp>
      <p:pic>
        <p:nvPicPr>
          <p:cNvPr id="1026" name="Picture 2" descr="File:Sigmund Freud by Max Halberstadt 1909 cph.3c338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7" t="3447" r="20715" b="51725"/>
          <a:stretch/>
        </p:blipFill>
        <p:spPr bwMode="auto">
          <a:xfrm>
            <a:off x="6172200" y="2590800"/>
            <a:ext cx="504092" cy="65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&quot;APA Handbook of psychology, religion, and spirituality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53" y="5005243"/>
            <a:ext cx="1066800" cy="139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04938" y="6398010"/>
            <a:ext cx="1396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2013 </a:t>
            </a:r>
            <a:r>
              <a:rPr lang="en-US" sz="1400" dirty="0" smtClean="0"/>
              <a:t>(2 vol.)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48442" y="114795"/>
            <a:ext cx="450764" cy="461665"/>
          </a:xfrm>
          <a:prstGeom prst="rect">
            <a:avLst/>
          </a:prstGeom>
          <a:solidFill>
            <a:srgbClr val="00B0F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lgerian" panose="04020705040A02060702" pitchFamily="82" charset="0"/>
              </a:rPr>
              <a:t>1.</a:t>
            </a:r>
            <a:endParaRPr lang="en-US" sz="2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895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3" grpId="0"/>
      <p:bldP spid="8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marL="1257300" lvl="3" indent="0">
              <a:buNone/>
            </a:pPr>
            <a:r>
              <a:rPr lang="en-US" sz="2400" dirty="0" smtClean="0"/>
              <a:t>Unlike Freud, </a:t>
            </a:r>
            <a:br>
              <a:rPr lang="en-US" sz="2400" dirty="0" smtClean="0"/>
            </a:br>
            <a:r>
              <a:rPr lang="en-US" sz="2400" dirty="0" smtClean="0"/>
              <a:t>people examined…</a:t>
            </a:r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r>
              <a:rPr lang="en-US" sz="4000" i="1" dirty="0" smtClean="0"/>
              <a:t>Empirical evidence</a:t>
            </a:r>
            <a:r>
              <a:rPr lang="en-US" sz="40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156A-9564-4DAC-8093-548D72B23337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463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395" y="152400"/>
            <a:ext cx="8305800" cy="487362"/>
          </a:xfrm>
        </p:spPr>
        <p:txBody>
          <a:bodyPr/>
          <a:lstStyle/>
          <a:p>
            <a:r>
              <a:rPr lang="en-US" sz="3200" dirty="0" smtClean="0"/>
              <a:t>Increased Empirical Study of R/S-Health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324600"/>
            <a:ext cx="467745" cy="476250"/>
          </a:xfrm>
        </p:spPr>
        <p:txBody>
          <a:bodyPr/>
          <a:lstStyle/>
          <a:p>
            <a:pPr>
              <a:defRPr/>
            </a:pPr>
            <a:fld id="{1562156A-9564-4DAC-8093-548D72B23337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" y="927318"/>
            <a:ext cx="381000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andbook-Relig-Health-cov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497" y="4563264"/>
            <a:ext cx="12573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97117" y="762000"/>
            <a:ext cx="5254965" cy="261610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R/S-health empirical literature: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1200+ studies in 20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2000+ additional studies </a:t>
            </a:r>
            <a:br>
              <a:rPr lang="en-US" sz="2800" dirty="0" smtClean="0"/>
            </a:br>
            <a:r>
              <a:rPr lang="en-US" sz="2800" dirty="0" smtClean="0"/>
              <a:t>from 2000 to 2009</a:t>
            </a:r>
          </a:p>
          <a:p>
            <a:r>
              <a:rPr lang="en-US" sz="2800" dirty="0" smtClean="0"/>
              <a:t>   </a:t>
            </a:r>
            <a:r>
              <a:rPr lang="en-US" sz="2800" dirty="0" smtClean="0">
                <a:sym typeface="Wingdings 2"/>
              </a:rPr>
              <a:t></a:t>
            </a:r>
            <a:r>
              <a:rPr lang="en-US" sz="2800" dirty="0" smtClean="0"/>
              <a:t> 118 systematic reviews</a:t>
            </a:r>
            <a:br>
              <a:rPr lang="en-US" sz="2800" dirty="0" smtClean="0"/>
            </a:br>
            <a:r>
              <a:rPr lang="en-US" sz="2400" dirty="0" smtClean="0"/>
              <a:t>            (33 meta-analyses)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7447" y="4563264"/>
            <a:ext cx="2296341" cy="3334675"/>
          </a:xfrm>
        </p:spPr>
        <p:txBody>
          <a:bodyPr/>
          <a:lstStyle/>
          <a:p>
            <a:pPr marL="0" indent="0" algn="r">
              <a:buNone/>
            </a:pPr>
            <a:r>
              <a:rPr lang="en-US" sz="1800" dirty="0" smtClean="0"/>
              <a:t>Koenig </a:t>
            </a:r>
            <a:r>
              <a:rPr lang="en-US" sz="1800" i="1" dirty="0" smtClean="0"/>
              <a:t>et al</a:t>
            </a:r>
            <a:r>
              <a:rPr lang="en-US" sz="1800" dirty="0" smtClean="0"/>
              <a:t> (2001</a:t>
            </a:r>
            <a:r>
              <a:rPr lang="en-US" sz="1800" dirty="0"/>
              <a:t>).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Handbook </a:t>
            </a:r>
            <a:r>
              <a:rPr lang="en-US" sz="1800" i="1" dirty="0"/>
              <a:t>of Religion and Health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</a:t>
            </a:r>
            <a:r>
              <a:rPr lang="en-US" sz="1400" dirty="0" smtClean="0"/>
              <a:t>Oxford </a:t>
            </a:r>
            <a:r>
              <a:rPr lang="en-US" sz="1400" dirty="0"/>
              <a:t>University Press.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962400" y="5791200"/>
            <a:ext cx="2209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800" kern="0" dirty="0" smtClean="0"/>
              <a:t>Koenig et al (2012),</a:t>
            </a:r>
            <a:br>
              <a:rPr lang="en-US" sz="1800" kern="0" dirty="0" smtClean="0"/>
            </a:br>
            <a:r>
              <a:rPr lang="en-US" sz="900" kern="0" dirty="0" smtClean="0"/>
              <a:t/>
            </a:r>
            <a:br>
              <a:rPr lang="en-US" sz="900" kern="0" dirty="0" smtClean="0"/>
            </a:br>
            <a:r>
              <a:rPr lang="en-US" sz="1800" kern="0" dirty="0" smtClean="0"/>
              <a:t> second edition (Oxford)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172200" y="5996382"/>
            <a:ext cx="2473995" cy="90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800" kern="0" dirty="0" smtClean="0"/>
              <a:t>Oman (2017), forthcoming (Springer)</a:t>
            </a:r>
          </a:p>
        </p:txBody>
      </p:sp>
      <p:pic>
        <p:nvPicPr>
          <p:cNvPr id="11" name="Picture 4" descr="http://bks2.books.google.com/books?id=m5RoAgAAQBAJ&amp;printsec=frontcover&amp;img=1&amp;zoom=1&amp;h=160&amp;stbn=1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72" t="7095" r="10090" b="7771"/>
          <a:stretch/>
        </p:blipFill>
        <p:spPr bwMode="auto">
          <a:xfrm>
            <a:off x="4286505" y="3657492"/>
            <a:ext cx="1429872" cy="213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454355" y="3641163"/>
            <a:ext cx="1909683" cy="2321193"/>
          </a:xfrm>
          <a:prstGeom prst="rect">
            <a:avLst/>
          </a:prstGeom>
          <a:solidFill>
            <a:srgbClr val="FFCC00">
              <a:alpha val="25000"/>
            </a:srgbClr>
          </a:solidFill>
          <a:ln w="50800">
            <a:solidFill>
              <a:srgbClr val="002060"/>
            </a:solidFill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800" b="1" kern="0" cap="all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Why Religion &amp; Spirituality Matter for Public Health: </a:t>
            </a:r>
            <a:r>
              <a:rPr lang="en-US" sz="1600" b="1" kern="0" cap="all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Evidence,  Implications, and Resources</a:t>
            </a:r>
          </a:p>
          <a:p>
            <a:pPr marL="0" indent="0" algn="ctr">
              <a:buFontTx/>
              <a:buNone/>
            </a:pPr>
            <a:endParaRPr lang="en-US" sz="500" b="1" kern="0" cap="all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0" indent="0" algn="ctr">
              <a:buFontTx/>
              <a:buNone/>
            </a:pPr>
            <a:r>
              <a:rPr lang="en-US" sz="1200" b="1" kern="0" cap="all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Doug Oman (ed.)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8442" y="114795"/>
            <a:ext cx="450764" cy="461665"/>
          </a:xfrm>
          <a:prstGeom prst="rect">
            <a:avLst/>
          </a:prstGeom>
          <a:solidFill>
            <a:srgbClr val="00B0F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lgerian" panose="04020705040A02060702" pitchFamily="82" charset="0"/>
              </a:rPr>
              <a:t>1.</a:t>
            </a:r>
            <a:endParaRPr lang="en-US" sz="2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477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81" y="152400"/>
            <a:ext cx="7448319" cy="1143000"/>
          </a:xfrm>
          <a:solidFill>
            <a:srgbClr val="FFCC00"/>
          </a:solidFill>
        </p:spPr>
        <p:txBody>
          <a:bodyPr/>
          <a:lstStyle/>
          <a:p>
            <a:r>
              <a:rPr lang="en-US" sz="3200" dirty="0" smtClean="0"/>
              <a:t>Rediscovery of R/S-Health: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Major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48730"/>
            <a:ext cx="7765224" cy="488703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Religion and Spirituality (R/S) are mostly associated with </a:t>
            </a:r>
            <a:r>
              <a:rPr lang="en-US" sz="2800" u="sng" dirty="0" smtClean="0"/>
              <a:t>better</a:t>
            </a:r>
            <a:r>
              <a:rPr lang="en-US" sz="2800" dirty="0" smtClean="0"/>
              <a:t> physical &amp; mental health</a:t>
            </a:r>
            <a:br>
              <a:rPr lang="en-US" sz="2800" dirty="0" smtClean="0"/>
            </a:br>
            <a:r>
              <a:rPr lang="en-US" sz="2000" dirty="0" smtClean="0"/>
              <a:t>              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R/S (some dimensions) have at times been associated with worse health:</a:t>
            </a:r>
          </a:p>
          <a:p>
            <a:pPr lvl="1"/>
            <a:r>
              <a:rPr lang="en-US" sz="2400" dirty="0"/>
              <a:t>Extreme R/S beliefs (e.g., refuse </a:t>
            </a:r>
            <a:r>
              <a:rPr lang="en-US" sz="2400" dirty="0" smtClean="0"/>
              <a:t>medical care)</a:t>
            </a:r>
            <a:endParaRPr lang="en-US" sz="2400" dirty="0"/>
          </a:p>
          <a:p>
            <a:pPr lvl="1"/>
            <a:r>
              <a:rPr lang="en-US" sz="2400" dirty="0" smtClean="0"/>
              <a:t>R/S “struggles” </a:t>
            </a:r>
            <a:br>
              <a:rPr lang="en-US" sz="2400" dirty="0" smtClean="0"/>
            </a:br>
            <a:r>
              <a:rPr lang="en-US" sz="1800" dirty="0" smtClean="0"/>
              <a:t>    (persistent conflicts related to R/S)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156A-9564-4DAC-8093-548D72B23337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48442" y="114795"/>
            <a:ext cx="450764" cy="461665"/>
          </a:xfrm>
          <a:prstGeom prst="rect">
            <a:avLst/>
          </a:prstGeom>
          <a:solidFill>
            <a:srgbClr val="00B0F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lgerian" panose="04020705040A02060702" pitchFamily="82" charset="0"/>
              </a:rPr>
              <a:t>1.</a:t>
            </a:r>
            <a:endParaRPr lang="en-US" sz="2400" dirty="0"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957" y="1881723"/>
            <a:ext cx="7040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ym typeface="Wingdings"/>
              </a:rPr>
              <a:t>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705081" y="3874663"/>
            <a:ext cx="530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ym typeface="Wingdings"/>
              </a:rPr>
              <a:t>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73824" y="1524000"/>
            <a:ext cx="8541576" cy="1600200"/>
          </a:xfrm>
          <a:prstGeom prst="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291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723"/>
            <a:ext cx="7772400" cy="914400"/>
          </a:xfrm>
          <a:solidFill>
            <a:srgbClr val="FFCC00"/>
          </a:solidFill>
        </p:spPr>
        <p:txBody>
          <a:bodyPr/>
          <a:lstStyle/>
          <a:p>
            <a:r>
              <a:rPr lang="en-US" sz="3600" dirty="0" smtClean="0"/>
              <a:t>Sample Findings: Health Outcomes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from Meta-Analyses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07" y="1295400"/>
            <a:ext cx="8223069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Physical Health</a:t>
            </a:r>
          </a:p>
          <a:p>
            <a:r>
              <a:rPr lang="en-US" sz="2800" dirty="0" smtClean="0"/>
              <a:t>R/S </a:t>
            </a:r>
            <a:r>
              <a:rPr lang="en-US" sz="2400" dirty="0"/>
              <a:t>(mostly </a:t>
            </a:r>
            <a:r>
              <a:rPr lang="en-US" sz="2400" dirty="0" smtClean="0"/>
              <a:t>western </a:t>
            </a:r>
            <a:r>
              <a:rPr lang="en-US" sz="2400" dirty="0"/>
              <a:t>samples)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000" dirty="0"/>
              <a:t>     </a:t>
            </a:r>
            <a:r>
              <a:rPr lang="en-US" sz="2800" dirty="0">
                <a:sym typeface="Wingdings"/>
              </a:rPr>
              <a:t> </a:t>
            </a:r>
            <a:r>
              <a:rPr lang="en-US" sz="2400" dirty="0" smtClean="0">
                <a:sym typeface="Wingdings"/>
              </a:rPr>
              <a:t>longevity </a:t>
            </a:r>
            <a:r>
              <a:rPr lang="en-US" sz="2400" dirty="0" smtClean="0"/>
              <a:t>(18% less risk of death,</a:t>
            </a:r>
            <a:r>
              <a:rPr lang="en-US" sz="2000" dirty="0" smtClean="0"/>
              <a:t> HR=0.82</a:t>
            </a:r>
            <a:r>
              <a:rPr lang="en-US" sz="2000" dirty="0"/>
              <a:t>, p &lt;0.001)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800" dirty="0"/>
              <a:t>                   </a:t>
            </a:r>
            <a:r>
              <a:rPr lang="en-US" sz="1800" dirty="0" err="1"/>
              <a:t>k</a:t>
            </a:r>
            <a:r>
              <a:rPr lang="en-US" sz="1800" baseline="-25000" dirty="0" err="1"/>
              <a:t>MA</a:t>
            </a:r>
            <a:r>
              <a:rPr lang="en-US" sz="1800" dirty="0"/>
              <a:t>=36 </a:t>
            </a:r>
            <a:r>
              <a:rPr lang="en-US" sz="1800" dirty="0">
                <a:solidFill>
                  <a:srgbClr val="FF00FF"/>
                </a:solidFill>
              </a:rPr>
              <a:t>(</a:t>
            </a:r>
            <a:r>
              <a:rPr lang="en-US" sz="1800" dirty="0" err="1">
                <a:solidFill>
                  <a:srgbClr val="FF00FF"/>
                </a:solidFill>
              </a:rPr>
              <a:t>Chida</a:t>
            </a:r>
            <a:r>
              <a:rPr lang="en-US" sz="1800" dirty="0">
                <a:solidFill>
                  <a:srgbClr val="FF00FF"/>
                </a:solidFill>
              </a:rPr>
              <a:t> et al, </a:t>
            </a:r>
            <a:r>
              <a:rPr lang="en-US" sz="1800" dirty="0" smtClean="0">
                <a:solidFill>
                  <a:srgbClr val="FF00FF"/>
                </a:solidFill>
              </a:rPr>
              <a:t>2009)</a:t>
            </a:r>
            <a:endParaRPr lang="en-US" sz="1800" dirty="0">
              <a:solidFill>
                <a:srgbClr val="FF00FF"/>
              </a:solidFill>
            </a:endParaRPr>
          </a:p>
          <a:p>
            <a:pPr marL="687388" lvl="2" indent="0">
              <a:buNone/>
            </a:pPr>
            <a:r>
              <a:rPr lang="en-US" sz="2800" dirty="0">
                <a:ea typeface="+mn-ea"/>
                <a:cs typeface="+mn-cs"/>
                <a:sym typeface="Wingdings"/>
              </a:rPr>
              <a:t></a:t>
            </a:r>
            <a:r>
              <a:rPr lang="en-US" dirty="0">
                <a:ea typeface="+mn-ea"/>
                <a:cs typeface="+mn-cs"/>
                <a:sym typeface="Wingdings"/>
              </a:rPr>
              <a:t> </a:t>
            </a:r>
            <a:r>
              <a:rPr lang="en-US" dirty="0">
                <a:ea typeface="+mn-ea"/>
                <a:cs typeface="+mn-cs"/>
              </a:rPr>
              <a:t>lower rates of cardiovascular diseases, cancer, </a:t>
            </a:r>
            <a:r>
              <a:rPr lang="en-US" dirty="0" smtClean="0">
                <a:ea typeface="+mn-ea"/>
                <a:cs typeface="+mn-cs"/>
              </a:rPr>
              <a:t/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smtClean="0">
                <a:ea typeface="+mn-ea"/>
                <a:cs typeface="+mn-cs"/>
              </a:rPr>
              <a:t>      pulmonary </a:t>
            </a:r>
            <a:r>
              <a:rPr lang="en-US" dirty="0">
                <a:ea typeface="+mn-ea"/>
                <a:cs typeface="+mn-cs"/>
              </a:rPr>
              <a:t>disease, dementia, and disability </a:t>
            </a:r>
            <a:r>
              <a:rPr lang="en-US" dirty="0" smtClean="0">
                <a:ea typeface="+mn-ea"/>
                <a:cs typeface="+mn-cs"/>
              </a:rPr>
              <a:t/>
            </a:r>
            <a:br>
              <a:rPr lang="en-US" dirty="0" smtClean="0">
                <a:ea typeface="+mn-ea"/>
                <a:cs typeface="+mn-cs"/>
              </a:rPr>
            </a:br>
            <a:r>
              <a:rPr lang="en-US" sz="2000" dirty="0" smtClean="0">
                <a:solidFill>
                  <a:srgbClr val="FF00FF"/>
                </a:solidFill>
                <a:ea typeface="+mn-ea"/>
                <a:cs typeface="+mn-cs"/>
              </a:rPr>
              <a:t>            (Koenig et al, 2012)</a:t>
            </a:r>
            <a:endParaRPr lang="en-US" dirty="0">
              <a:solidFill>
                <a:srgbClr val="FF00FF"/>
              </a:solidFill>
              <a:ea typeface="+mn-ea"/>
              <a:cs typeface="+mn-cs"/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Mental Health</a:t>
            </a:r>
          </a:p>
          <a:p>
            <a:r>
              <a:rPr lang="en-US" sz="2400" dirty="0" smtClean="0"/>
              <a:t>R/S </a:t>
            </a:r>
            <a:r>
              <a:rPr lang="en-US" sz="2400" dirty="0" smtClean="0">
                <a:sym typeface="Wingdings 3"/>
              </a:rPr>
              <a:t> </a:t>
            </a:r>
            <a:r>
              <a:rPr lang="en-US" sz="2400" dirty="0" smtClean="0"/>
              <a:t>less depression</a:t>
            </a:r>
            <a:br>
              <a:rPr lang="en-US" sz="2400" dirty="0" smtClean="0"/>
            </a:br>
            <a:r>
              <a:rPr lang="en-US" sz="2400" dirty="0" smtClean="0"/>
              <a:t>       </a:t>
            </a:r>
            <a:r>
              <a:rPr lang="en-US" sz="1800" dirty="0" smtClean="0"/>
              <a:t>      </a:t>
            </a:r>
            <a:r>
              <a:rPr lang="en-US" sz="1800" dirty="0" err="1"/>
              <a:t>k</a:t>
            </a:r>
            <a:r>
              <a:rPr lang="en-US" sz="1800" baseline="-25000" dirty="0" err="1"/>
              <a:t>MA</a:t>
            </a:r>
            <a:r>
              <a:rPr lang="en-US" sz="1800" dirty="0"/>
              <a:t>=147 </a:t>
            </a:r>
            <a:r>
              <a:rPr lang="en-US" sz="1800" dirty="0">
                <a:solidFill>
                  <a:srgbClr val="FF00FF"/>
                </a:solidFill>
              </a:rPr>
              <a:t>(</a:t>
            </a:r>
            <a:r>
              <a:rPr lang="en-US" sz="1800" dirty="0" smtClean="0">
                <a:solidFill>
                  <a:srgbClr val="FF00FF"/>
                </a:solidFill>
              </a:rPr>
              <a:t>Smith &amp;c, 2003) </a:t>
            </a:r>
          </a:p>
          <a:p>
            <a:r>
              <a:rPr lang="en-US" sz="2400" dirty="0" smtClean="0"/>
              <a:t>R/S </a:t>
            </a:r>
            <a:r>
              <a:rPr lang="en-US" sz="2400" dirty="0">
                <a:sym typeface="Wingdings 3"/>
              </a:rPr>
              <a:t> </a:t>
            </a:r>
            <a:r>
              <a:rPr lang="en-US" sz="2400" dirty="0"/>
              <a:t>better mental health </a:t>
            </a:r>
            <a:br>
              <a:rPr lang="en-US" sz="2400" dirty="0"/>
            </a:br>
            <a:r>
              <a:rPr lang="en-US" sz="1800" dirty="0"/>
              <a:t>        </a:t>
            </a:r>
            <a:r>
              <a:rPr lang="en-US" sz="1800" dirty="0" smtClean="0"/>
              <a:t>        </a:t>
            </a:r>
            <a:r>
              <a:rPr lang="en-US" sz="1800" dirty="0" err="1"/>
              <a:t>k</a:t>
            </a:r>
            <a:r>
              <a:rPr lang="en-US" sz="1800" baseline="-25000" dirty="0" err="1"/>
              <a:t>MA</a:t>
            </a:r>
            <a:r>
              <a:rPr lang="en-US" sz="1800" dirty="0"/>
              <a:t>=35 </a:t>
            </a:r>
            <a:r>
              <a:rPr lang="en-US" sz="1800" dirty="0">
                <a:solidFill>
                  <a:srgbClr val="FF00FF"/>
                </a:solidFill>
              </a:rPr>
              <a:t>(Hackney &amp;c, </a:t>
            </a:r>
            <a:r>
              <a:rPr lang="en-US" sz="1800" dirty="0" smtClean="0">
                <a:solidFill>
                  <a:srgbClr val="FF00FF"/>
                </a:solidFill>
              </a:rPr>
              <a:t>2003)</a:t>
            </a:r>
            <a:endParaRPr lang="en-US" sz="1800" dirty="0">
              <a:solidFill>
                <a:srgbClr val="FF00FF"/>
              </a:solidFill>
              <a:sym typeface="Wingdings"/>
            </a:endParaRP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156A-9564-4DAC-8093-548D72B23337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6" name="Rectangular Callout 5"/>
          <p:cNvSpPr/>
          <p:nvPr/>
        </p:nvSpPr>
        <p:spPr bwMode="auto">
          <a:xfrm>
            <a:off x="5843451" y="979715"/>
            <a:ext cx="3276600" cy="1230085"/>
          </a:xfrm>
          <a:prstGeom prst="wedgeRectCallout">
            <a:avLst>
              <a:gd name="adj1" fmla="val -79985"/>
              <a:gd name="adj2" fmla="val 37513"/>
            </a:avLst>
          </a:prstGeom>
          <a:solidFill>
            <a:srgbClr val="FFFF00">
              <a:alpha val="60000"/>
            </a:srgb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Hummer &amp;c (1999</a:t>
            </a:r>
            <a:r>
              <a:rPr lang="en-US" dirty="0" smtClean="0"/>
              <a:t>), N&gt;20,000</a:t>
            </a:r>
            <a:endParaRPr lang="en-US" dirty="0"/>
          </a:p>
          <a:p>
            <a:r>
              <a:rPr lang="en-US" dirty="0" smtClean="0"/>
              <a:t>  +7 </a:t>
            </a:r>
            <a:r>
              <a:rPr lang="en-US" dirty="0"/>
              <a:t>years US adults</a:t>
            </a:r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smtClean="0">
                <a:sym typeface="Symbol"/>
              </a:rPr>
              <a:t> </a:t>
            </a:r>
            <a:r>
              <a:rPr lang="en-US" dirty="0"/>
              <a:t>Heavy smoking (RH)</a:t>
            </a:r>
          </a:p>
          <a:p>
            <a:r>
              <a:rPr lang="en-US" dirty="0" smtClean="0"/>
              <a:t>+</a:t>
            </a:r>
            <a:r>
              <a:rPr lang="en-US" dirty="0"/>
              <a:t>14 years African </a:t>
            </a:r>
            <a:r>
              <a:rPr lang="en-US" dirty="0" smtClean="0"/>
              <a:t>Americans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8442" y="114795"/>
            <a:ext cx="450764" cy="461665"/>
          </a:xfrm>
          <a:prstGeom prst="rect">
            <a:avLst/>
          </a:prstGeom>
          <a:solidFill>
            <a:srgbClr val="00B0F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lgerian" panose="04020705040A02060702" pitchFamily="82" charset="0"/>
              </a:rPr>
              <a:t>1.</a:t>
            </a:r>
            <a:endParaRPr lang="en-US" sz="2400" dirty="0">
              <a:latin typeface="Algerian" panose="04020705040A02060702" pitchFamily="82" charset="0"/>
            </a:endParaRPr>
          </a:p>
        </p:txBody>
      </p:sp>
      <p:sp>
        <p:nvSpPr>
          <p:cNvPr id="5" name="Rectangular Callout 4"/>
          <p:cNvSpPr/>
          <p:nvPr/>
        </p:nvSpPr>
        <p:spPr bwMode="auto">
          <a:xfrm>
            <a:off x="4898756" y="4953000"/>
            <a:ext cx="3962400" cy="1524000"/>
          </a:xfrm>
          <a:prstGeom prst="wedgeRectCallout">
            <a:avLst>
              <a:gd name="adj1" fmla="val -59645"/>
              <a:gd name="adj2" fmla="val 45767"/>
            </a:avLst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US" sz="2000" b="1" u="sng" dirty="0"/>
              <a:t>R/S-accommodative therapies </a:t>
            </a:r>
            <a:r>
              <a:rPr lang="en-US" sz="2000" dirty="0" smtClean="0"/>
              <a:t>outperform </a:t>
            </a:r>
            <a:r>
              <a:rPr lang="en-US" sz="2000" dirty="0"/>
              <a:t>both </a:t>
            </a:r>
          </a:p>
          <a:p>
            <a:r>
              <a:rPr lang="en-US" dirty="0" smtClean="0"/>
              <a:t>   no-treatment </a:t>
            </a:r>
            <a:r>
              <a:rPr lang="en-US" dirty="0"/>
              <a:t>controls 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=.</a:t>
            </a:r>
            <a:r>
              <a:rPr lang="en-US" dirty="0" smtClean="0"/>
              <a:t>45) &amp;</a:t>
            </a:r>
          </a:p>
          <a:p>
            <a:r>
              <a:rPr lang="en-US" dirty="0" smtClean="0"/>
              <a:t>   alternate </a:t>
            </a:r>
            <a:r>
              <a:rPr lang="en-US" dirty="0"/>
              <a:t>secular </a:t>
            </a:r>
            <a:r>
              <a:rPr lang="en-US" dirty="0" smtClean="0"/>
              <a:t>therapies (</a:t>
            </a:r>
            <a:r>
              <a:rPr lang="en-US" i="1" dirty="0" smtClean="0"/>
              <a:t>d</a:t>
            </a:r>
            <a:r>
              <a:rPr lang="en-US" dirty="0"/>
              <a:t>=.</a:t>
            </a:r>
            <a:r>
              <a:rPr lang="en-US" dirty="0" smtClean="0"/>
              <a:t>26)</a:t>
            </a:r>
          </a:p>
          <a:p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 smtClean="0">
                <a:solidFill>
                  <a:srgbClr val="FF00FF"/>
                </a:solidFill>
              </a:rPr>
              <a:t>         (Worthington &amp;c, 2011)</a:t>
            </a:r>
            <a:r>
              <a:rPr lang="en-US" dirty="0" smtClean="0"/>
              <a:t/>
            </a:r>
            <a:br>
              <a:rPr lang="en-US" dirty="0" smtClean="0"/>
            </a:b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95618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EE046B-41E9-4814-890D-802289B002A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8"/>
          <a:stretch>
            <a:fillRect/>
          </a:stretch>
        </p:blipFill>
        <p:spPr bwMode="auto">
          <a:xfrm>
            <a:off x="2574985" y="1075426"/>
            <a:ext cx="4325938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685800" y="260350"/>
            <a:ext cx="8237537" cy="92333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solidFill>
                  <a:schemeClr val="tx2"/>
                </a:solidFill>
                <a:latin typeface="Verdana" pitchFamily="34" charset="0"/>
              </a:rPr>
              <a:t>Pathways: How might R/S affect health?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tx2"/>
                </a:solidFill>
                <a:latin typeface="Verdana" pitchFamily="34" charset="0"/>
              </a:rPr>
              <a:t>(what “mechanisms”?)</a:t>
            </a:r>
            <a:endParaRPr lang="en-US" altLang="en-US" sz="2400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24581" name="Oval 4"/>
          <p:cNvSpPr>
            <a:spLocks noChangeArrowheads="1"/>
          </p:cNvSpPr>
          <p:nvPr/>
        </p:nvSpPr>
        <p:spPr bwMode="auto">
          <a:xfrm>
            <a:off x="381000" y="2209800"/>
            <a:ext cx="2133600" cy="18288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 b="1">
              <a:latin typeface="Verdana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 Black" pitchFamily="34" charset="0"/>
              </a:rPr>
              <a:t>Spirituality &amp; Religion</a:t>
            </a:r>
            <a:r>
              <a:rPr lang="en-US" altLang="en-US" sz="1800" b="1">
                <a:latin typeface="Verdana" pitchFamily="34" charset="0"/>
              </a:rPr>
              <a:t>	</a:t>
            </a:r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6705600" y="1143000"/>
            <a:ext cx="682625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en-US" sz="5400">
                <a:latin typeface="Verdana" pitchFamily="34" charset="0"/>
                <a:sym typeface="Wingdings" pitchFamily="2" charset="2"/>
              </a:rPr>
              <a:t></a:t>
            </a:r>
          </a:p>
          <a:p>
            <a:pPr algn="ctr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en-US" altLang="en-US" sz="5400">
                <a:latin typeface="Verdana" pitchFamily="34" charset="0"/>
                <a:sym typeface="Wingdings" pitchFamily="2" charset="2"/>
              </a:rPr>
              <a:t></a:t>
            </a:r>
          </a:p>
          <a:p>
            <a:pPr algn="ctr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en-US" altLang="en-US" sz="5400">
                <a:latin typeface="Verdana" pitchFamily="34" charset="0"/>
                <a:sym typeface="Wingdings" pitchFamily="2" charset="2"/>
              </a:rPr>
              <a:t></a:t>
            </a:r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7543800" y="1676400"/>
            <a:ext cx="1331913" cy="3254375"/>
          </a:xfrm>
          <a:prstGeom prst="rect">
            <a:avLst/>
          </a:prstGeom>
          <a:noFill/>
          <a:ln w="2540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000000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000000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000000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Verdana" pitchFamily="34" charset="0"/>
              </a:rPr>
              <a:t>Physical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000000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000000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Verdana" pitchFamily="34" charset="0"/>
              </a:rPr>
              <a:t>Health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000000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3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4191000" y="6073775"/>
            <a:ext cx="47323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00FF"/>
                </a:solidFill>
                <a:latin typeface="Verdana" pitchFamily="34" charset="0"/>
              </a:rPr>
              <a:t>(Koenig, Larson &amp; McCullough, 2001)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00FF"/>
                </a:solidFill>
                <a:latin typeface="Verdana" pitchFamily="34" charset="0"/>
              </a:rPr>
              <a:t>(Oman &amp; </a:t>
            </a:r>
            <a:r>
              <a:rPr lang="en-US" altLang="en-US" sz="1600" dirty="0" err="1">
                <a:solidFill>
                  <a:srgbClr val="FF00FF"/>
                </a:solidFill>
                <a:latin typeface="Verdana" pitchFamily="34" charset="0"/>
              </a:rPr>
              <a:t>Thoresen</a:t>
            </a:r>
            <a:r>
              <a:rPr lang="en-US" altLang="en-US" sz="1600" dirty="0">
                <a:solidFill>
                  <a:srgbClr val="FF00FF"/>
                </a:solidFill>
                <a:latin typeface="Verdana" pitchFamily="34" charset="0"/>
              </a:rPr>
              <a:t>, </a:t>
            </a:r>
            <a:r>
              <a:rPr lang="en-US" altLang="en-US" sz="1600" dirty="0" smtClean="0">
                <a:solidFill>
                  <a:srgbClr val="FF00FF"/>
                </a:solidFill>
                <a:latin typeface="Verdana" pitchFamily="34" charset="0"/>
              </a:rPr>
              <a:t>2002, 2007)</a:t>
            </a:r>
            <a:endParaRPr lang="en-US" altLang="en-US" sz="1600" dirty="0">
              <a:solidFill>
                <a:srgbClr val="FF00FF"/>
              </a:solidFill>
              <a:latin typeface="Verdana" pitchFamily="34" charset="0"/>
            </a:endParaRPr>
          </a:p>
        </p:txBody>
      </p:sp>
      <p:sp>
        <p:nvSpPr>
          <p:cNvPr id="421896" name="Text Box 8"/>
          <p:cNvSpPr txBox="1">
            <a:spLocks noChangeArrowheads="1"/>
          </p:cNvSpPr>
          <p:nvPr/>
        </p:nvSpPr>
        <p:spPr bwMode="auto">
          <a:xfrm>
            <a:off x="4419600" y="4953000"/>
            <a:ext cx="23066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 Narrow" pitchFamily="34" charset="0"/>
                <a:sym typeface="Wingdings 3" pitchFamily="18" charset="2"/>
              </a:rPr>
              <a:t></a:t>
            </a:r>
            <a:r>
              <a:rPr lang="en-US" altLang="en-US" sz="2400" b="1" dirty="0">
                <a:latin typeface="Arial Narrow" pitchFamily="34" charset="0"/>
              </a:rPr>
              <a:t> reduced stress</a:t>
            </a:r>
          </a:p>
        </p:txBody>
      </p:sp>
      <p:sp>
        <p:nvSpPr>
          <p:cNvPr id="421897" name="Text Box 9"/>
          <p:cNvSpPr txBox="1">
            <a:spLocks noChangeArrowheads="1"/>
          </p:cNvSpPr>
          <p:nvPr/>
        </p:nvSpPr>
        <p:spPr bwMode="auto">
          <a:xfrm>
            <a:off x="6553200" y="4876800"/>
            <a:ext cx="3984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 Narrow" pitchFamily="34" charset="0"/>
                <a:sym typeface="Wingdings 3" pitchFamily="18" charset="2"/>
              </a:rPr>
              <a:t></a:t>
            </a:r>
          </a:p>
        </p:txBody>
      </p:sp>
      <p:sp>
        <p:nvSpPr>
          <p:cNvPr id="421898" name="AutoShape 10"/>
          <p:cNvSpPr>
            <a:spLocks noChangeArrowheads="1"/>
          </p:cNvSpPr>
          <p:nvPr/>
        </p:nvSpPr>
        <p:spPr bwMode="auto">
          <a:xfrm>
            <a:off x="1012885" y="3479650"/>
            <a:ext cx="1676399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R/S Meditation </a:t>
            </a:r>
            <a:endParaRPr lang="en-US" altLang="en-US" sz="1800" b="1" dirty="0"/>
          </a:p>
        </p:txBody>
      </p:sp>
      <p:sp>
        <p:nvSpPr>
          <p:cNvPr id="2" name="Flowchart: Off-page Connector 1"/>
          <p:cNvSpPr/>
          <p:nvPr/>
        </p:nvSpPr>
        <p:spPr bwMode="auto">
          <a:xfrm>
            <a:off x="381000" y="5791201"/>
            <a:ext cx="1524000" cy="967074"/>
          </a:xfrm>
          <a:prstGeom prst="flowChartOffpageConnector">
            <a:avLst/>
          </a:prstGeom>
          <a:noFill/>
          <a:ln w="508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Moderated by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Sociocultural 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CONTEXT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1143000" y="5145087"/>
            <a:ext cx="457200" cy="68480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817590" y="5246132"/>
            <a:ext cx="17395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Arial Narrow" pitchFamily="34" charset="0"/>
              </a:rPr>
              <a:t>(“allostatic load”)</a:t>
            </a:r>
            <a:endParaRPr lang="en-US" altLang="en-US" sz="2000" dirty="0">
              <a:latin typeface="Arial Narrow" pitchFamily="34" charset="0"/>
            </a:endParaRP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1058605" y="2324100"/>
            <a:ext cx="1447800" cy="519906"/>
          </a:xfrm>
          <a:prstGeom prst="roundRect">
            <a:avLst>
              <a:gd name="adj" fmla="val 16667"/>
            </a:avLst>
          </a:prstGeom>
          <a:solidFill>
            <a:srgbClr val="C4E59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R/S Coping </a:t>
            </a:r>
            <a:endParaRPr lang="en-US" altLang="en-US" sz="1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48442" y="114795"/>
            <a:ext cx="450764" cy="461665"/>
          </a:xfrm>
          <a:prstGeom prst="rect">
            <a:avLst/>
          </a:prstGeom>
          <a:solidFill>
            <a:srgbClr val="00B0F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lgerian" panose="04020705040A02060702" pitchFamily="82" charset="0"/>
              </a:rPr>
              <a:t>1.</a:t>
            </a:r>
            <a:endParaRPr lang="en-US" sz="2400" dirty="0"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9721" y="4307765"/>
            <a:ext cx="1524000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latin typeface="Arial Narrow" panose="020B0606020202030204" pitchFamily="34" charset="0"/>
              </a:rPr>
              <a:t>Mental Health  </a:t>
            </a:r>
            <a:r>
              <a:rPr lang="en-US" dirty="0" smtClean="0">
                <a:latin typeface="Arial Narrow" panose="020B0606020202030204" pitchFamily="34" charset="0"/>
              </a:rPr>
              <a:t/>
            </a:r>
            <a:br>
              <a:rPr lang="en-US" dirty="0" smtClean="0">
                <a:latin typeface="Arial Narrow" panose="020B0606020202030204" pitchFamily="34" charset="0"/>
              </a:rPr>
            </a:br>
            <a:r>
              <a:rPr lang="en-US" dirty="0" smtClean="0">
                <a:latin typeface="Arial Narrow" panose="020B0606020202030204" pitchFamily="34" charset="0"/>
              </a:rPr>
              <a:t>/ Character Strengths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4067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1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1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1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8" grpId="0" animBg="1"/>
      <p:bldP spid="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924800" cy="914400"/>
          </a:xfrm>
          <a:solidFill>
            <a:srgbClr val="FFCC00"/>
          </a:solidFill>
        </p:spPr>
        <p:txBody>
          <a:bodyPr/>
          <a:lstStyle/>
          <a:p>
            <a:r>
              <a:rPr lang="en-US" dirty="0" smtClean="0"/>
              <a:t>Sample Findings: Pathways</a:t>
            </a:r>
            <a:br>
              <a:rPr lang="en-US" dirty="0" smtClean="0"/>
            </a:br>
            <a:r>
              <a:rPr lang="en-US" sz="2000" dirty="0" smtClean="0"/>
              <a:t>from Meta-Analyses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364" y="1219200"/>
            <a:ext cx="8007436" cy="5334000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 smtClean="0"/>
              <a:t>Health Behaviors</a:t>
            </a:r>
          </a:p>
          <a:p>
            <a:r>
              <a:rPr lang="en-US" sz="2400" dirty="0" smtClean="0"/>
              <a:t>R/S </a:t>
            </a:r>
            <a:r>
              <a:rPr lang="en-US" sz="2400" dirty="0" smtClean="0">
                <a:sym typeface="Wingdings 3"/>
              </a:rPr>
              <a:t> </a:t>
            </a:r>
            <a:r>
              <a:rPr lang="en-US" sz="2400" dirty="0" smtClean="0"/>
              <a:t>less </a:t>
            </a:r>
            <a:r>
              <a:rPr lang="en-US" sz="2400" dirty="0"/>
              <a:t>youth risk </a:t>
            </a:r>
            <a:r>
              <a:rPr lang="en-US" sz="2400" dirty="0" smtClean="0"/>
              <a:t>behavior</a:t>
            </a:r>
            <a:br>
              <a:rPr lang="en-US" sz="2400" dirty="0" smtClean="0"/>
            </a:br>
            <a:r>
              <a:rPr lang="en-US" sz="1800" dirty="0" smtClean="0"/>
              <a:t>                    </a:t>
            </a:r>
            <a:r>
              <a:rPr lang="en-US" sz="1800" dirty="0" err="1"/>
              <a:t>k</a:t>
            </a:r>
            <a:r>
              <a:rPr lang="en-US" sz="1800" baseline="-25000" dirty="0" err="1"/>
              <a:t>MA</a:t>
            </a:r>
            <a:r>
              <a:rPr lang="en-US" sz="1800" dirty="0"/>
              <a:t>=75 </a:t>
            </a:r>
            <a:r>
              <a:rPr lang="en-US" sz="1800" dirty="0" smtClean="0"/>
              <a:t>      </a:t>
            </a:r>
            <a:r>
              <a:rPr lang="en-US" sz="1800" dirty="0" smtClean="0">
                <a:solidFill>
                  <a:srgbClr val="FF00FF"/>
                </a:solidFill>
              </a:rPr>
              <a:t>(</a:t>
            </a:r>
            <a:r>
              <a:rPr lang="en-US" sz="1800" dirty="0" err="1" smtClean="0">
                <a:solidFill>
                  <a:srgbClr val="FF00FF"/>
                </a:solidFill>
              </a:rPr>
              <a:t>Yonker</a:t>
            </a:r>
            <a:r>
              <a:rPr lang="en-US" sz="1800" dirty="0" smtClean="0">
                <a:solidFill>
                  <a:srgbClr val="FF00FF"/>
                </a:solidFill>
              </a:rPr>
              <a:t> &amp;c, 2012)  </a:t>
            </a:r>
            <a:endParaRPr lang="en-US" sz="1800" dirty="0">
              <a:solidFill>
                <a:srgbClr val="FF00FF"/>
              </a:solidFill>
            </a:endParaRPr>
          </a:p>
          <a:p>
            <a:r>
              <a:rPr lang="en-US" sz="2400" dirty="0"/>
              <a:t>R/S </a:t>
            </a:r>
            <a:r>
              <a:rPr lang="en-US" sz="2400" dirty="0" smtClean="0">
                <a:sym typeface="Wingdings 3"/>
              </a:rPr>
              <a:t> </a:t>
            </a:r>
            <a:r>
              <a:rPr lang="en-US" sz="2400" dirty="0" smtClean="0"/>
              <a:t>less </a:t>
            </a:r>
            <a:r>
              <a:rPr lang="en-US" sz="2400" dirty="0"/>
              <a:t>youth </a:t>
            </a:r>
            <a:r>
              <a:rPr lang="en-US" sz="2400" dirty="0" smtClean="0"/>
              <a:t>substance abuse</a:t>
            </a:r>
            <a:br>
              <a:rPr lang="en-US" sz="2400" dirty="0" smtClean="0"/>
            </a:br>
            <a:r>
              <a:rPr lang="en-US" sz="1800" dirty="0" smtClean="0"/>
              <a:t>                    </a:t>
            </a:r>
            <a:r>
              <a:rPr lang="en-US" sz="1800" dirty="0" err="1"/>
              <a:t>k</a:t>
            </a:r>
            <a:r>
              <a:rPr lang="en-US" sz="1800" baseline="-25000" dirty="0" err="1"/>
              <a:t>MA</a:t>
            </a:r>
            <a:r>
              <a:rPr lang="en-US" sz="1800" dirty="0"/>
              <a:t>=22 </a:t>
            </a:r>
            <a:r>
              <a:rPr lang="en-US" sz="1800" dirty="0" smtClean="0"/>
              <a:t>      </a:t>
            </a:r>
            <a:r>
              <a:rPr lang="en-US" sz="1800" dirty="0" smtClean="0">
                <a:solidFill>
                  <a:srgbClr val="FF00FF"/>
                </a:solidFill>
              </a:rPr>
              <a:t>(Yeung </a:t>
            </a:r>
            <a:r>
              <a:rPr lang="en-US" sz="1800" dirty="0">
                <a:solidFill>
                  <a:srgbClr val="FF00FF"/>
                </a:solidFill>
              </a:rPr>
              <a:t>&amp;</a:t>
            </a:r>
            <a:r>
              <a:rPr lang="en-US" sz="1800" dirty="0" smtClean="0">
                <a:solidFill>
                  <a:srgbClr val="FF00FF"/>
                </a:solidFill>
              </a:rPr>
              <a:t>c, 2009) </a:t>
            </a:r>
          </a:p>
          <a:p>
            <a:pPr marL="0" indent="0">
              <a:buNone/>
            </a:pPr>
            <a:endParaRPr lang="en-US" sz="2400" u="sng" dirty="0" smtClean="0"/>
          </a:p>
          <a:p>
            <a:pPr marL="0" indent="0">
              <a:buNone/>
            </a:pPr>
            <a:r>
              <a:rPr lang="en-US" sz="2400" u="sng" dirty="0" smtClean="0"/>
              <a:t>Social Connections</a:t>
            </a:r>
          </a:p>
          <a:p>
            <a:r>
              <a:rPr lang="en-US" sz="2400" dirty="0" smtClean="0"/>
              <a:t>R/S </a:t>
            </a:r>
            <a:r>
              <a:rPr lang="en-US" sz="2400" dirty="0">
                <a:sym typeface="Wingdings 3"/>
              </a:rPr>
              <a:t></a:t>
            </a:r>
            <a:r>
              <a:rPr lang="en-US" sz="2400" dirty="0"/>
              <a:t>marital </a:t>
            </a:r>
            <a:r>
              <a:rPr lang="en-US" sz="2400" dirty="0" smtClean="0"/>
              <a:t>stability </a:t>
            </a:r>
            <a:br>
              <a:rPr lang="en-US" sz="2400" dirty="0" smtClean="0"/>
            </a:br>
            <a:r>
              <a:rPr lang="en-US" sz="1800" dirty="0" smtClean="0"/>
              <a:t>                   </a:t>
            </a:r>
            <a:r>
              <a:rPr lang="en-US" sz="1800" dirty="0" err="1" smtClean="0"/>
              <a:t>k</a:t>
            </a:r>
            <a:r>
              <a:rPr lang="en-US" sz="1800" baseline="-25000" dirty="0" err="1" smtClean="0"/>
              <a:t>MA</a:t>
            </a:r>
            <a:r>
              <a:rPr lang="en-US" sz="1800" dirty="0" smtClean="0"/>
              <a:t>=94       </a:t>
            </a:r>
            <a:r>
              <a:rPr lang="en-US" sz="1800" dirty="0">
                <a:solidFill>
                  <a:srgbClr val="FF00FF"/>
                </a:solidFill>
              </a:rPr>
              <a:t>(</a:t>
            </a:r>
            <a:r>
              <a:rPr lang="en-US" sz="1800" dirty="0" smtClean="0">
                <a:solidFill>
                  <a:srgbClr val="FF00FF"/>
                </a:solidFill>
              </a:rPr>
              <a:t>Mahoney </a:t>
            </a:r>
            <a:r>
              <a:rPr lang="en-US" sz="1800" dirty="0">
                <a:solidFill>
                  <a:srgbClr val="FF00FF"/>
                </a:solidFill>
              </a:rPr>
              <a:t>&amp;</a:t>
            </a:r>
            <a:r>
              <a:rPr lang="en-US" sz="1800" dirty="0" smtClean="0">
                <a:solidFill>
                  <a:srgbClr val="FF00FF"/>
                </a:solidFill>
              </a:rPr>
              <a:t>c, 2001)</a:t>
            </a:r>
          </a:p>
          <a:p>
            <a:pPr marL="0" indent="0">
              <a:buNone/>
            </a:pPr>
            <a:endParaRPr lang="en-US" sz="2400" u="sng" dirty="0" smtClean="0"/>
          </a:p>
          <a:p>
            <a:pPr marL="0" indent="0">
              <a:buNone/>
            </a:pPr>
            <a:r>
              <a:rPr lang="en-US" sz="2400" u="sng" dirty="0" smtClean="0"/>
              <a:t>Religious/Spiritual </a:t>
            </a:r>
            <a:r>
              <a:rPr lang="en-US" sz="2400" u="sng" dirty="0"/>
              <a:t>Coping</a:t>
            </a:r>
          </a:p>
          <a:p>
            <a:r>
              <a:rPr lang="en-US" sz="2400" dirty="0"/>
              <a:t>R/S coping </a:t>
            </a:r>
            <a:r>
              <a:rPr lang="en-US" sz="2400" dirty="0">
                <a:sym typeface="Wingdings 3"/>
              </a:rPr>
              <a:t> </a:t>
            </a:r>
            <a:r>
              <a:rPr lang="en-US" sz="2400" dirty="0"/>
              <a:t>better adjustment</a:t>
            </a:r>
            <a:br>
              <a:rPr lang="en-US" sz="2400" dirty="0"/>
            </a:br>
            <a:r>
              <a:rPr lang="en-US" sz="1800" dirty="0">
                <a:solidFill>
                  <a:srgbClr val="000000"/>
                </a:solidFill>
              </a:rPr>
              <a:t>                  </a:t>
            </a:r>
            <a:r>
              <a:rPr lang="en-US" sz="1800" dirty="0" err="1">
                <a:solidFill>
                  <a:srgbClr val="000000"/>
                </a:solidFill>
              </a:rPr>
              <a:t>k</a:t>
            </a:r>
            <a:r>
              <a:rPr lang="en-US" sz="1800" baseline="-25000" dirty="0" err="1">
                <a:solidFill>
                  <a:srgbClr val="000000"/>
                </a:solidFill>
              </a:rPr>
              <a:t>MA</a:t>
            </a:r>
            <a:r>
              <a:rPr lang="en-US" sz="1800" dirty="0">
                <a:solidFill>
                  <a:srgbClr val="000000"/>
                </a:solidFill>
              </a:rPr>
              <a:t>=49 </a:t>
            </a:r>
            <a:r>
              <a:rPr lang="en-US" sz="1800" dirty="0" smtClean="0">
                <a:solidFill>
                  <a:srgbClr val="000000"/>
                </a:solidFill>
              </a:rPr>
              <a:t>       </a:t>
            </a:r>
            <a:r>
              <a:rPr lang="en-US" sz="1800" dirty="0" smtClean="0">
                <a:solidFill>
                  <a:srgbClr val="FF00FF"/>
                </a:solidFill>
              </a:rPr>
              <a:t>(</a:t>
            </a:r>
            <a:r>
              <a:rPr lang="en-US" sz="1800" dirty="0" err="1">
                <a:solidFill>
                  <a:srgbClr val="FF00FF"/>
                </a:solidFill>
              </a:rPr>
              <a:t>Ano</a:t>
            </a:r>
            <a:r>
              <a:rPr lang="en-US" sz="1800" dirty="0">
                <a:solidFill>
                  <a:srgbClr val="FF00FF"/>
                </a:solidFill>
              </a:rPr>
              <a:t> &amp; </a:t>
            </a:r>
            <a:r>
              <a:rPr lang="en-US" sz="1800" dirty="0" err="1">
                <a:solidFill>
                  <a:srgbClr val="FF00FF"/>
                </a:solidFill>
              </a:rPr>
              <a:t>Vasconcelles</a:t>
            </a:r>
            <a:r>
              <a:rPr lang="en-US" sz="1800" dirty="0">
                <a:solidFill>
                  <a:srgbClr val="FF00FF"/>
                </a:solidFill>
              </a:rPr>
              <a:t>, </a:t>
            </a:r>
            <a:r>
              <a:rPr lang="en-US" sz="1800" dirty="0" smtClean="0">
                <a:solidFill>
                  <a:srgbClr val="FF00FF"/>
                </a:solidFill>
              </a:rPr>
              <a:t>2005)</a:t>
            </a:r>
            <a:endParaRPr lang="en-US" sz="2400" dirty="0">
              <a:solidFill>
                <a:srgbClr val="FF00FF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156A-9564-4DAC-8093-548D72B23337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450764" cy="461665"/>
          </a:xfrm>
          <a:prstGeom prst="rect">
            <a:avLst/>
          </a:prstGeom>
          <a:solidFill>
            <a:srgbClr val="00B0F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lgerian" panose="04020705040A02060702" pitchFamily="82" charset="0"/>
              </a:rPr>
              <a:t>1.</a:t>
            </a:r>
            <a:endParaRPr lang="en-US" sz="2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073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866" y="444787"/>
            <a:ext cx="8229600" cy="1143000"/>
          </a:xfrm>
        </p:spPr>
        <p:txBody>
          <a:bodyPr/>
          <a:lstStyle/>
          <a:p>
            <a:r>
              <a:rPr lang="en-US" sz="3200" dirty="0" smtClean="0"/>
              <a:t>Many Empirical Studies are Based in USA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866" y="17526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So is there…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800" dirty="0" smtClean="0"/>
              <a:t>Cross-Cultural Corroboration?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156A-9564-4DAC-8093-548D72B23337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52400"/>
            <a:ext cx="540533" cy="584775"/>
          </a:xfrm>
          <a:prstGeom prst="rect">
            <a:avLst/>
          </a:prstGeom>
          <a:solidFill>
            <a:srgbClr val="00B0F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lgerian" panose="04020705040A02060702" pitchFamily="82" charset="0"/>
              </a:rPr>
              <a:t>2.</a:t>
            </a:r>
            <a:endParaRPr lang="en-US" sz="32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374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|13.5"/>
</p:tagLst>
</file>

<file path=ppt/theme/theme1.xml><?xml version="1.0" encoding="utf-8"?>
<a:theme xmlns:a="http://schemas.openxmlformats.org/drawingml/2006/main" name="Transdisciplinary2007">
  <a:themeElements>
    <a:clrScheme name="Transdisciplinary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ansdisciplinary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>
            <a:alpha val="60000"/>
          </a:srgbClr>
        </a:solidFill>
        <a:ln w="2857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285750" marR="0" indent="-28575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anose="05000000000000000000" pitchFamily="2" charset="2"/>
          <a:buChar char="ü"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miter lim="800000"/>
          <a:headEnd type="none" w="lg" len="med"/>
          <a:tailEnd type="arrow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Transdisciplinary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disciplinary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disciplinary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disciplinary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disciplinary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disciplinary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ransdisciplinary2007">
  <a:themeElements>
    <a:clrScheme name="Transdisciplinary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ansdisciplinary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0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0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ransdisciplinary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disciplinary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disciplinary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disciplinary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disciplinary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disciplinary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Transdisciplinary2007</Template>
  <TotalTime>63001</TotalTime>
  <Words>2274</Words>
  <Application>Microsoft Office PowerPoint</Application>
  <PresentationFormat>On-screen Show (4:3)</PresentationFormat>
  <Paragraphs>346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Wingdings 3</vt:lpstr>
      <vt:lpstr>Arial Narrow</vt:lpstr>
      <vt:lpstr>Times New Roman</vt:lpstr>
      <vt:lpstr>Algerian</vt:lpstr>
      <vt:lpstr>Wingdings 2</vt:lpstr>
      <vt:lpstr>Wingdings</vt:lpstr>
      <vt:lpstr>Arial Black</vt:lpstr>
      <vt:lpstr>Verdana</vt:lpstr>
      <vt:lpstr>Calibri</vt:lpstr>
      <vt:lpstr>Symbol</vt:lpstr>
      <vt:lpstr>Transdisciplinary2007</vt:lpstr>
      <vt:lpstr>1_Transdisciplinary2007</vt:lpstr>
      <vt:lpstr>Spirituality and Religion:  Contributions and Implications for Well-Being and  Sustainable Development Goals  </vt:lpstr>
      <vt:lpstr>Rise, Fall, &amp; Rise of R/S in Psychology</vt:lpstr>
      <vt:lpstr>What Happened?</vt:lpstr>
      <vt:lpstr>Increased Empirical Study of R/S-Health</vt:lpstr>
      <vt:lpstr>Rediscovery of R/S-Health: Major Findings</vt:lpstr>
      <vt:lpstr>Sample Findings: Health Outcomes from Meta-Analyses</vt:lpstr>
      <vt:lpstr>PowerPoint Presentation</vt:lpstr>
      <vt:lpstr>Sample Findings: Pathways from Meta-Analyses</vt:lpstr>
      <vt:lpstr>Many Empirical Studies are Based in USA</vt:lpstr>
      <vt:lpstr>Cross-Cultural Corroboration: Sites</vt:lpstr>
      <vt:lpstr>Implications for Practice (Generic)</vt:lpstr>
      <vt:lpstr>Implications for Practice (Generic)</vt:lpstr>
      <vt:lpstr>Implications: Common Ground Strategy</vt:lpstr>
      <vt:lpstr>Sustainable Development Goals (SDGs)?</vt:lpstr>
      <vt:lpstr>More International Applications? </vt:lpstr>
      <vt:lpstr>Common Ground Approaches</vt:lpstr>
      <vt:lpstr>Role for UN?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Centenary Conference Presentation: Collaboration</dc:title>
  <dc:creator>Doug Oman</dc:creator>
  <dc:description>For April 16 2011 Presentation at Division 36 Mid-Year Conference</dc:description>
  <cp:lastModifiedBy>Blinded-Author</cp:lastModifiedBy>
  <cp:revision>3514</cp:revision>
  <cp:lastPrinted>2017-04-17T20:54:30Z</cp:lastPrinted>
  <dcterms:created xsi:type="dcterms:W3CDTF">2004-03-11T22:00:48Z</dcterms:created>
  <dcterms:modified xsi:type="dcterms:W3CDTF">2017-04-23T22:56:24Z</dcterms:modified>
</cp:coreProperties>
</file>