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1" r:id="rId1"/>
    <p:sldMasterId id="2147483674" r:id="rId2"/>
  </p:sldMasterIdLst>
  <p:notesMasterIdLst>
    <p:notesMasterId r:id="rId66"/>
  </p:notesMasterIdLst>
  <p:handoutMasterIdLst>
    <p:handoutMasterId r:id="rId67"/>
  </p:handoutMasterIdLst>
  <p:sldIdLst>
    <p:sldId id="443" r:id="rId3"/>
    <p:sldId id="805" r:id="rId4"/>
    <p:sldId id="584" r:id="rId5"/>
    <p:sldId id="586" r:id="rId6"/>
    <p:sldId id="795" r:id="rId7"/>
    <p:sldId id="794" r:id="rId8"/>
    <p:sldId id="557" r:id="rId9"/>
    <p:sldId id="799" r:id="rId10"/>
    <p:sldId id="801" r:id="rId11"/>
    <p:sldId id="800" r:id="rId12"/>
    <p:sldId id="855" r:id="rId13"/>
    <p:sldId id="879" r:id="rId14"/>
    <p:sldId id="856" r:id="rId15"/>
    <p:sldId id="821" r:id="rId16"/>
    <p:sldId id="777" r:id="rId17"/>
    <p:sldId id="575" r:id="rId18"/>
    <p:sldId id="880" r:id="rId19"/>
    <p:sldId id="858" r:id="rId20"/>
    <p:sldId id="820" r:id="rId21"/>
    <p:sldId id="783" r:id="rId22"/>
    <p:sldId id="882" r:id="rId23"/>
    <p:sldId id="890" r:id="rId24"/>
    <p:sldId id="891" r:id="rId25"/>
    <p:sldId id="892" r:id="rId26"/>
    <p:sldId id="894" r:id="rId27"/>
    <p:sldId id="893" r:id="rId28"/>
    <p:sldId id="895" r:id="rId29"/>
    <p:sldId id="829" r:id="rId30"/>
    <p:sldId id="849" r:id="rId31"/>
    <p:sldId id="848" r:id="rId32"/>
    <p:sldId id="830" r:id="rId33"/>
    <p:sldId id="847" r:id="rId34"/>
    <p:sldId id="846" r:id="rId35"/>
    <p:sldId id="852" r:id="rId36"/>
    <p:sldId id="853" r:id="rId37"/>
    <p:sldId id="851" r:id="rId38"/>
    <p:sldId id="850" r:id="rId39"/>
    <p:sldId id="883" r:id="rId40"/>
    <p:sldId id="886" r:id="rId41"/>
    <p:sldId id="887" r:id="rId42"/>
    <p:sldId id="884" r:id="rId43"/>
    <p:sldId id="885" r:id="rId44"/>
    <p:sldId id="565" r:id="rId45"/>
    <p:sldId id="761" r:id="rId46"/>
    <p:sldId id="872" r:id="rId47"/>
    <p:sldId id="582" r:id="rId48"/>
    <p:sldId id="874" r:id="rId49"/>
    <p:sldId id="859" r:id="rId50"/>
    <p:sldId id="833" r:id="rId51"/>
    <p:sldId id="875" r:id="rId52"/>
    <p:sldId id="861" r:id="rId53"/>
    <p:sldId id="834" r:id="rId54"/>
    <p:sldId id="835" r:id="rId55"/>
    <p:sldId id="878" r:id="rId56"/>
    <p:sldId id="863" r:id="rId57"/>
    <p:sldId id="836" r:id="rId58"/>
    <p:sldId id="864" r:id="rId59"/>
    <p:sldId id="832" r:id="rId60"/>
    <p:sldId id="865" r:id="rId61"/>
    <p:sldId id="877" r:id="rId62"/>
    <p:sldId id="876" r:id="rId63"/>
    <p:sldId id="837" r:id="rId64"/>
    <p:sldId id="523" r:id="rId65"/>
  </p:sldIdLst>
  <p:sldSz cx="9144000" cy="6858000" type="screen4x3"/>
  <p:notesSz cx="7099300" cy="10234613"/>
  <p:embeddedFontLst>
    <p:embeddedFont>
      <p:font typeface="Arial Narrow" panose="020B0606020202030204" pitchFamily="34" charset="0"/>
      <p:regular r:id="rId68"/>
      <p:bold r:id="rId69"/>
      <p:italic r:id="rId70"/>
      <p:boldItalic r:id="rId71"/>
    </p:embeddedFont>
    <p:embeddedFont>
      <p:font typeface="Browallia New" panose="020B0604020202020204" pitchFamily="34" charset="-34"/>
      <p:regular r:id="rId72"/>
    </p:embeddedFont>
    <p:embeddedFont>
      <p:font typeface="Webdings" panose="05030102010509060703" pitchFamily="18" charset="2"/>
      <p:regular r:id="rId73"/>
    </p:embeddedFont>
    <p:embeddedFont>
      <p:font typeface="Wingdings 3" panose="05040102010807070707" pitchFamily="18" charset="2"/>
      <p:regular r:id="rId74"/>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5"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C9F5"/>
    <a:srgbClr val="B5E3A5"/>
    <a:srgbClr val="F9FDBF"/>
    <a:srgbClr val="FFD85B"/>
    <a:srgbClr val="2BF551"/>
    <a:srgbClr val="0066FF"/>
    <a:srgbClr val="E0F3D9"/>
    <a:srgbClr val="33CCFF"/>
    <a:srgbClr val="990000"/>
    <a:srgbClr val="FFDD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34" autoAdjust="0"/>
    <p:restoredTop sz="57760" autoAdjust="0"/>
  </p:normalViewPr>
  <p:slideViewPr>
    <p:cSldViewPr>
      <p:cViewPr>
        <p:scale>
          <a:sx n="75" d="100"/>
          <a:sy n="75" d="100"/>
        </p:scale>
        <p:origin x="1692" y="264"/>
      </p:cViewPr>
      <p:guideLst>
        <p:guide orient="horz" pos="2160"/>
        <p:guide pos="2880"/>
      </p:guideLst>
    </p:cSldViewPr>
  </p:slideViewPr>
  <p:outlineViewPr>
    <p:cViewPr>
      <p:scale>
        <a:sx n="33" d="100"/>
        <a:sy n="33" d="100"/>
      </p:scale>
      <p:origin x="0" y="-17573"/>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0" d="100"/>
          <a:sy n="70" d="100"/>
        </p:scale>
        <p:origin x="1320" y="43"/>
      </p:cViewPr>
      <p:guideLst>
        <p:guide orient="horz" pos="3225"/>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font" Target="fonts/font1.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74" Type="http://schemas.openxmlformats.org/officeDocument/2006/relationships/font" Target="fonts/font7.fntdata"/><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2.fntdata"/><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5.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3.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6.fntdata"/><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font" Target="fonts/font4.fntdata"/><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1"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875" tIns="48938" rIns="97875" bIns="48938" numCol="1" anchor="t" anchorCtr="0" compatLnSpc="1">
            <a:prstTxWarp prst="textNoShape">
              <a:avLst/>
            </a:prstTxWarp>
          </a:bodyPr>
          <a:lstStyle>
            <a:lvl1pPr>
              <a:defRPr sz="1300" smtClean="0">
                <a:latin typeface="Times New Roman" pitchFamily="18" charset="0"/>
              </a:defRPr>
            </a:lvl1pPr>
          </a:lstStyle>
          <a:p>
            <a:pPr>
              <a:defRPr/>
            </a:pPr>
            <a:endParaRPr lang="en-US" altLang="en-US"/>
          </a:p>
        </p:txBody>
      </p:sp>
      <p:sp>
        <p:nvSpPr>
          <p:cNvPr id="26627" name="Rectangle 3"/>
          <p:cNvSpPr>
            <a:spLocks noGrp="1" noChangeArrowheads="1"/>
          </p:cNvSpPr>
          <p:nvPr>
            <p:ph type="dt" sz="quarter" idx="1"/>
          </p:nvPr>
        </p:nvSpPr>
        <p:spPr bwMode="auto">
          <a:xfrm>
            <a:off x="4021296"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875" tIns="48938" rIns="97875" bIns="48938" numCol="1" anchor="t" anchorCtr="0" compatLnSpc="1">
            <a:prstTxWarp prst="textNoShape">
              <a:avLst/>
            </a:prstTxWarp>
          </a:bodyPr>
          <a:lstStyle>
            <a:lvl1pPr algn="r">
              <a:defRPr sz="1300" smtClean="0">
                <a:latin typeface="Times New Roman" pitchFamily="18" charset="0"/>
              </a:defRPr>
            </a:lvl1pPr>
          </a:lstStyle>
          <a:p>
            <a:pPr>
              <a:defRPr/>
            </a:pPr>
            <a:endParaRPr lang="en-US" altLang="en-US"/>
          </a:p>
        </p:txBody>
      </p:sp>
      <p:sp>
        <p:nvSpPr>
          <p:cNvPr id="26628" name="Rectangle 4"/>
          <p:cNvSpPr>
            <a:spLocks noGrp="1" noChangeArrowheads="1"/>
          </p:cNvSpPr>
          <p:nvPr>
            <p:ph type="ftr" sz="quarter" idx="2"/>
          </p:nvPr>
        </p:nvSpPr>
        <p:spPr bwMode="auto">
          <a:xfrm>
            <a:off x="1" y="9721107"/>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875" tIns="48938" rIns="97875" bIns="48938" numCol="1" anchor="b" anchorCtr="0" compatLnSpc="1">
            <a:prstTxWarp prst="textNoShape">
              <a:avLst/>
            </a:prstTxWarp>
          </a:bodyPr>
          <a:lstStyle>
            <a:lvl1pPr>
              <a:defRPr sz="1300" smtClean="0">
                <a:latin typeface="Times New Roman" pitchFamily="18" charset="0"/>
              </a:defRPr>
            </a:lvl1pPr>
          </a:lstStyle>
          <a:p>
            <a:pPr>
              <a:defRPr/>
            </a:pPr>
            <a:endParaRPr lang="en-US" altLang="en-US"/>
          </a:p>
        </p:txBody>
      </p:sp>
      <p:sp>
        <p:nvSpPr>
          <p:cNvPr id="26629" name="Rectangle 5"/>
          <p:cNvSpPr>
            <a:spLocks noGrp="1" noChangeArrowheads="1"/>
          </p:cNvSpPr>
          <p:nvPr>
            <p:ph type="sldNum" sz="quarter" idx="3"/>
          </p:nvPr>
        </p:nvSpPr>
        <p:spPr bwMode="auto">
          <a:xfrm>
            <a:off x="4021296" y="9721107"/>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875" tIns="48938" rIns="97875" bIns="48938" numCol="1" anchor="b" anchorCtr="0" compatLnSpc="1">
            <a:prstTxWarp prst="textNoShape">
              <a:avLst/>
            </a:prstTxWarp>
          </a:bodyPr>
          <a:lstStyle>
            <a:lvl1pPr algn="r">
              <a:defRPr sz="1300" smtClean="0">
                <a:latin typeface="Times New Roman" pitchFamily="18" charset="0"/>
              </a:defRPr>
            </a:lvl1pPr>
          </a:lstStyle>
          <a:p>
            <a:pPr>
              <a:defRPr/>
            </a:pPr>
            <a:fld id="{330B3EAE-C24F-4912-98E7-E096D1B0A2BB}" type="slidenum">
              <a:rPr lang="en-US" altLang="en-US"/>
              <a:pPr>
                <a:defRPr/>
              </a:pPr>
              <a:t>‹#›</a:t>
            </a:fld>
            <a:endParaRPr lang="en-US" altLang="en-US"/>
          </a:p>
        </p:txBody>
      </p:sp>
    </p:spTree>
    <p:extLst>
      <p:ext uri="{BB962C8B-B14F-4D97-AF65-F5344CB8AC3E}">
        <p14:creationId xmlns:p14="http://schemas.microsoft.com/office/powerpoint/2010/main" val="4139515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1"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875" tIns="48938" rIns="97875" bIns="48938" numCol="1" anchor="t" anchorCtr="0" compatLnSpc="1">
            <a:prstTxWarp prst="textNoShape">
              <a:avLst/>
            </a:prstTxWarp>
          </a:bodyPr>
          <a:lstStyle>
            <a:lvl1pPr>
              <a:defRPr sz="1300" smtClean="0">
                <a:latin typeface="Times New Roman" pitchFamily="18" charset="0"/>
              </a:defRPr>
            </a:lvl1pPr>
          </a:lstStyle>
          <a:p>
            <a:pPr>
              <a:defRPr/>
            </a:pPr>
            <a:endParaRPr lang="en-US" altLang="en-US"/>
          </a:p>
        </p:txBody>
      </p:sp>
      <p:sp>
        <p:nvSpPr>
          <p:cNvPr id="30723" name="Rectangle 3"/>
          <p:cNvSpPr>
            <a:spLocks noGrp="1" noChangeArrowheads="1"/>
          </p:cNvSpPr>
          <p:nvPr>
            <p:ph type="dt" idx="1"/>
          </p:nvPr>
        </p:nvSpPr>
        <p:spPr bwMode="auto">
          <a:xfrm>
            <a:off x="4021296"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875" tIns="48938" rIns="97875" bIns="48938" numCol="1" anchor="t" anchorCtr="0" compatLnSpc="1">
            <a:prstTxWarp prst="textNoShape">
              <a:avLst/>
            </a:prstTxWarp>
          </a:bodyPr>
          <a:lstStyle>
            <a:lvl1pPr algn="r">
              <a:defRPr sz="1300" smtClean="0">
                <a:latin typeface="Times New Roman" pitchFamily="18" charset="0"/>
              </a:defRPr>
            </a:lvl1pPr>
          </a:lstStyle>
          <a:p>
            <a:pPr>
              <a:defRPr/>
            </a:pPr>
            <a:endParaRPr lang="en-US" altLang="en-US"/>
          </a:p>
        </p:txBody>
      </p:sp>
      <p:sp>
        <p:nvSpPr>
          <p:cNvPr id="39940"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25" name="Rectangle 5"/>
          <p:cNvSpPr>
            <a:spLocks noGrp="1" noChangeArrowheads="1"/>
          </p:cNvSpPr>
          <p:nvPr>
            <p:ph type="body" sz="quarter" idx="3"/>
          </p:nvPr>
        </p:nvSpPr>
        <p:spPr bwMode="auto">
          <a:xfrm>
            <a:off x="709930" y="4861441"/>
            <a:ext cx="5679440"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875" tIns="48938" rIns="97875" bIns="48938"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0726" name="Rectangle 6"/>
          <p:cNvSpPr>
            <a:spLocks noGrp="1" noChangeArrowheads="1"/>
          </p:cNvSpPr>
          <p:nvPr>
            <p:ph type="ftr" sz="quarter" idx="4"/>
          </p:nvPr>
        </p:nvSpPr>
        <p:spPr bwMode="auto">
          <a:xfrm>
            <a:off x="1" y="9721107"/>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875" tIns="48938" rIns="97875" bIns="48938" numCol="1" anchor="b" anchorCtr="0" compatLnSpc="1">
            <a:prstTxWarp prst="textNoShape">
              <a:avLst/>
            </a:prstTxWarp>
          </a:bodyPr>
          <a:lstStyle>
            <a:lvl1pPr>
              <a:defRPr sz="1300" smtClean="0">
                <a:latin typeface="Times New Roman" pitchFamily="18" charset="0"/>
              </a:defRPr>
            </a:lvl1pPr>
          </a:lstStyle>
          <a:p>
            <a:pPr>
              <a:defRPr/>
            </a:pPr>
            <a:endParaRPr lang="en-US" altLang="en-US"/>
          </a:p>
        </p:txBody>
      </p:sp>
      <p:sp>
        <p:nvSpPr>
          <p:cNvPr id="30727" name="Rectangle 7"/>
          <p:cNvSpPr>
            <a:spLocks noGrp="1" noChangeArrowheads="1"/>
          </p:cNvSpPr>
          <p:nvPr>
            <p:ph type="sldNum" sz="quarter" idx="5"/>
          </p:nvPr>
        </p:nvSpPr>
        <p:spPr bwMode="auto">
          <a:xfrm>
            <a:off x="4021296" y="9721107"/>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875" tIns="48938" rIns="97875" bIns="48938" numCol="1" anchor="b" anchorCtr="0" compatLnSpc="1">
            <a:prstTxWarp prst="textNoShape">
              <a:avLst/>
            </a:prstTxWarp>
          </a:bodyPr>
          <a:lstStyle>
            <a:lvl1pPr algn="r">
              <a:defRPr sz="1300" smtClean="0">
                <a:latin typeface="Times New Roman" pitchFamily="18" charset="0"/>
              </a:defRPr>
            </a:lvl1pPr>
          </a:lstStyle>
          <a:p>
            <a:pPr>
              <a:defRPr/>
            </a:pPr>
            <a:fld id="{764FC63B-6D86-4E2E-8604-4BE66CDCB3A1}" type="slidenum">
              <a:rPr lang="en-US" altLang="en-US"/>
              <a:pPr>
                <a:defRPr/>
              </a:pPr>
              <a:t>‹#›</a:t>
            </a:fld>
            <a:endParaRPr lang="en-US" altLang="en-US"/>
          </a:p>
        </p:txBody>
      </p:sp>
    </p:spTree>
    <p:extLst>
      <p:ext uri="{BB962C8B-B14F-4D97-AF65-F5344CB8AC3E}">
        <p14:creationId xmlns:p14="http://schemas.microsoft.com/office/powerpoint/2010/main" val="40575368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dougoman.org/" TargetMode="External"/><Relationship Id="rId3" Type="http://schemas.openxmlformats.org/officeDocument/2006/relationships/hyperlink" Target="https://doi.org/10.1007/978-3-319-73966-3" TargetMode="External"/><Relationship Id="rId7" Type="http://schemas.openxmlformats.org/officeDocument/2006/relationships/hyperlink" Target="https://doi.org/10.4324/9781003440048-4"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doi.org/10.1377/hlthaff.2023.01643" TargetMode="External"/><Relationship Id="rId5" Type="http://schemas.openxmlformats.org/officeDocument/2006/relationships/hyperlink" Target="https://doi.org/10.1037/amp0001368" TargetMode="External"/><Relationship Id="rId4" Type="http://schemas.openxmlformats.org/officeDocument/2006/relationships/hyperlink" Target="https://doi.org/10.1007/s12671-023-02089-5"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doi.org/10.1007/s12671-020-01440-4"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doi.org/10.1037/amp0001368" TargetMode="Externa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95243" indent="-305862" eaLnBrk="0" hangingPunct="0">
              <a:defRPr>
                <a:solidFill>
                  <a:schemeClr val="tx1"/>
                </a:solidFill>
                <a:latin typeface="Arial" charset="0"/>
              </a:defRPr>
            </a:lvl2pPr>
            <a:lvl3pPr marL="1223452" indent="-244690" eaLnBrk="0" hangingPunct="0">
              <a:defRPr>
                <a:solidFill>
                  <a:schemeClr val="tx1"/>
                </a:solidFill>
                <a:latin typeface="Arial" charset="0"/>
              </a:defRPr>
            </a:lvl3pPr>
            <a:lvl4pPr marL="1712831" indent="-244690" eaLnBrk="0" hangingPunct="0">
              <a:defRPr>
                <a:solidFill>
                  <a:schemeClr val="tx1"/>
                </a:solidFill>
                <a:latin typeface="Arial" charset="0"/>
              </a:defRPr>
            </a:lvl4pPr>
            <a:lvl5pPr marL="2202213" indent="-244690" eaLnBrk="0" hangingPunct="0">
              <a:defRPr>
                <a:solidFill>
                  <a:schemeClr val="tx1"/>
                </a:solidFill>
                <a:latin typeface="Arial" charset="0"/>
              </a:defRPr>
            </a:lvl5pPr>
            <a:lvl6pPr marL="2691593" indent="-244690" eaLnBrk="0" fontAlgn="base" hangingPunct="0">
              <a:spcBef>
                <a:spcPct val="0"/>
              </a:spcBef>
              <a:spcAft>
                <a:spcPct val="0"/>
              </a:spcAft>
              <a:defRPr>
                <a:solidFill>
                  <a:schemeClr val="tx1"/>
                </a:solidFill>
                <a:latin typeface="Arial" charset="0"/>
              </a:defRPr>
            </a:lvl6pPr>
            <a:lvl7pPr marL="3180974" indent="-244690" eaLnBrk="0" fontAlgn="base" hangingPunct="0">
              <a:spcBef>
                <a:spcPct val="0"/>
              </a:spcBef>
              <a:spcAft>
                <a:spcPct val="0"/>
              </a:spcAft>
              <a:defRPr>
                <a:solidFill>
                  <a:schemeClr val="tx1"/>
                </a:solidFill>
                <a:latin typeface="Arial" charset="0"/>
              </a:defRPr>
            </a:lvl7pPr>
            <a:lvl8pPr marL="3670355" indent="-244690" eaLnBrk="0" fontAlgn="base" hangingPunct="0">
              <a:spcBef>
                <a:spcPct val="0"/>
              </a:spcBef>
              <a:spcAft>
                <a:spcPct val="0"/>
              </a:spcAft>
              <a:defRPr>
                <a:solidFill>
                  <a:schemeClr val="tx1"/>
                </a:solidFill>
                <a:latin typeface="Arial" charset="0"/>
              </a:defRPr>
            </a:lvl8pPr>
            <a:lvl9pPr marL="4159736" indent="-244690" eaLnBrk="0" fontAlgn="base" hangingPunct="0">
              <a:spcBef>
                <a:spcPct val="0"/>
              </a:spcBef>
              <a:spcAft>
                <a:spcPct val="0"/>
              </a:spcAft>
              <a:defRPr>
                <a:solidFill>
                  <a:schemeClr val="tx1"/>
                </a:solidFill>
                <a:latin typeface="Arial" charset="0"/>
              </a:defRPr>
            </a:lvl9pPr>
          </a:lstStyle>
          <a:p>
            <a:pPr eaLnBrk="1" hangingPunct="1"/>
            <a:fld id="{2385690E-5C23-49AA-97E5-D94CAC2DB10D}" type="slidenum">
              <a:rPr lang="en-US" altLang="en-US">
                <a:latin typeface="Times New Roman" pitchFamily="18" charset="0"/>
              </a:rPr>
              <a:pPr eaLnBrk="1" hangingPunct="1"/>
              <a:t>1</a:t>
            </a:fld>
            <a:endParaRPr lang="en-US" altLang="en-US">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lnSpc>
                <a:spcPct val="80000"/>
              </a:lnSpc>
            </a:pPr>
            <a:r>
              <a:rPr lang="en-US" altLang="en-US" sz="900" dirty="0"/>
              <a:t>ONLINE LINK FOR TITLE, ABSTRACT AND PRESENTER BIO</a:t>
            </a:r>
          </a:p>
          <a:p>
            <a:pPr eaLnBrk="1" hangingPunct="1">
              <a:lnSpc>
                <a:spcPct val="80000"/>
              </a:lnSpc>
            </a:pPr>
            <a:r>
              <a:rPr lang="en-US" altLang="en-US" sz="900" dirty="0"/>
              <a:t>https://krakow2026.ptprid.org.pl/keynotes/</a:t>
            </a:r>
          </a:p>
          <a:p>
            <a:pPr eaLnBrk="1" hangingPunct="1">
              <a:lnSpc>
                <a:spcPct val="80000"/>
              </a:lnSpc>
            </a:pPr>
            <a:r>
              <a:rPr lang="en-US" altLang="en-US" sz="900" dirty="0"/>
              <a:t>PROGRAM</a:t>
            </a:r>
          </a:p>
          <a:p>
            <a:pPr eaLnBrk="1" hangingPunct="1">
              <a:lnSpc>
                <a:spcPct val="80000"/>
              </a:lnSpc>
            </a:pPr>
            <a:r>
              <a:rPr lang="en-US" altLang="en-US" sz="900" dirty="0"/>
              <a:t>https://krakow2026.ptprid.org.pl/programme/</a:t>
            </a:r>
          </a:p>
          <a:p>
            <a:pPr eaLnBrk="1" hangingPunct="1">
              <a:lnSpc>
                <a:spcPct val="80000"/>
              </a:lnSpc>
            </a:pPr>
            <a:endParaRPr lang="en-US" altLang="en-US" sz="900" dirty="0"/>
          </a:p>
          <a:p>
            <a:pPr eaLnBrk="1" hangingPunct="1">
              <a:lnSpc>
                <a:spcPct val="80000"/>
              </a:lnSpc>
            </a:pPr>
            <a:r>
              <a:rPr lang="en-US" altLang="en-US" sz="900" dirty="0"/>
              <a:t>TITLE</a:t>
            </a:r>
          </a:p>
          <a:p>
            <a:r>
              <a:rPr lang="en-US" sz="900" b="1" dirty="0"/>
              <a:t>Spiritually Integrated Public Health: An Emerging Healing Frontier For Health Professions</a:t>
            </a:r>
          </a:p>
          <a:p>
            <a:endParaRPr lang="en-US" sz="900" b="1" dirty="0"/>
          </a:p>
          <a:p>
            <a:r>
              <a:rPr lang="en-US" sz="900" b="1" dirty="0"/>
              <a:t>ABSTRACT</a:t>
            </a:r>
          </a:p>
          <a:p>
            <a:r>
              <a:rPr lang="en-US" sz="900" dirty="0"/>
              <a:t>We describe the promise and challenge of applying state-of-the-art public health approaches to spirituality and religion as psychosocial determinants of health. Best practices in public health are now understood as both cross-sectoral and multi-level, employing interventions to reduce risks and promote protective factors across multiple societal sectors (such as workplaces, schools, and clinics) and at multiple levels (individuals, social environments, and policies). Applying this approach to spirituality/religion (S/R) is a seldom noted but natural consequence of applying public health logic to the expanding evidence base for S/R as causal health determinants. But application must be incremental, subjected to ongoing evaluation, and culturally/religiously inclusive (including nonbelievers and the spiritual but not religious). Many initial steps have emerged autonomously in various sectors (some examples to be described). Further integration may be both facilitated and constrained by aligned or competing sociopolitical priorities and/or constraints, such as human rights, decolonization, or costs. Pathways must vary between societies, but will involve tasks/challenges potentially benefiting from international/interprofessional communities of practice. Challenges include balancing between universality/particularity, and understanding the nature of inclusively spiritually supportive social environments. Implications vary between nations and professions, and will be discussed with attention to Poland and psychology of religion.</a:t>
            </a:r>
          </a:p>
          <a:p>
            <a:endParaRPr lang="en-US" sz="900" b="1" dirty="0"/>
          </a:p>
          <a:p>
            <a:r>
              <a:rPr lang="en-US" sz="900" b="1" dirty="0"/>
              <a:t>Presenter Bio</a:t>
            </a:r>
          </a:p>
          <a:p>
            <a:r>
              <a:rPr lang="en-US" sz="900" dirty="0"/>
              <a:t>Doug Oman is a professor at University of California at Berkeley’s School of Public Health, his research there since 2001 focusing on positive factors in health and well-being, especially spirituality and religion. He teaches on spirituality and public health, has directed a training program on the topic, and edited </a:t>
            </a:r>
            <a:r>
              <a:rPr lang="en-US" sz="900" i="1" dirty="0"/>
              <a:t>Why Religion and Spirituality Matter for Public Health: Evidence, Implications, and Resources</a:t>
            </a:r>
            <a:r>
              <a:rPr lang="en-US" sz="900" dirty="0"/>
              <a:t> (</a:t>
            </a:r>
            <a:r>
              <a:rPr lang="en-US" dirty="0">
                <a:hlinkClick r:id="rId3"/>
              </a:rPr>
              <a:t>2018</a:t>
            </a:r>
            <a:r>
              <a:rPr lang="en-US" sz="900" dirty="0"/>
              <a:t>, Springer). His 100+ professional publications range from epidemiologic studies of longevity to theoretical papers on learning from spiritual exemplars, and randomized trials of repetition of holy names and </a:t>
            </a:r>
            <a:r>
              <a:rPr lang="en-US" sz="900" dirty="0" err="1"/>
              <a:t>mantrams</a:t>
            </a:r>
            <a:r>
              <a:rPr lang="en-US" sz="900" dirty="0"/>
              <a:t>. He has led two randomized trials of spiritual meditation. He is a past president of the Society for the Psychology of Religion and Spirituality (Division 36, American Psychological Association). He received the 2018 William C. Bier award for integrating the psychology of religion/spirituality with other disciplines. Recent publications include “Mindfulness for global public health: Critical analysis and agenda” (</a:t>
            </a:r>
            <a:r>
              <a:rPr lang="en-US" dirty="0">
                <a:hlinkClick r:id="rId4"/>
              </a:rPr>
              <a:t>2025; target article</a:t>
            </a:r>
            <a:r>
              <a:rPr lang="en-US" sz="900" dirty="0"/>
              <a:t> for 18-article special issue of </a:t>
            </a:r>
            <a:r>
              <a:rPr lang="en-US" sz="900" i="1" dirty="0"/>
              <a:t>Mindfulness</a:t>
            </a:r>
            <a:r>
              <a:rPr lang="en-US" sz="900" dirty="0"/>
              <a:t>); “What is a mantra? Guidance for practitioners, researchers, and editors” (</a:t>
            </a:r>
            <a:r>
              <a:rPr lang="en-US" dirty="0">
                <a:hlinkClick r:id="rId5"/>
              </a:rPr>
              <a:t>2025</a:t>
            </a:r>
            <a:r>
              <a:rPr lang="en-US" sz="900" dirty="0"/>
              <a:t>, </a:t>
            </a:r>
            <a:r>
              <a:rPr lang="en-US" sz="900" i="1" dirty="0"/>
              <a:t>American Psychologist</a:t>
            </a:r>
            <a:r>
              <a:rPr lang="en-US" sz="900" dirty="0"/>
              <a:t>); “Spirituality as a determinant of health: Emerging policies, practices, and systems” (</a:t>
            </a:r>
            <a:r>
              <a:rPr lang="en-US" dirty="0">
                <a:hlinkClick r:id="rId6"/>
              </a:rPr>
              <a:t>2024</a:t>
            </a:r>
            <a:r>
              <a:rPr lang="en-US" sz="900" dirty="0"/>
              <a:t>, </a:t>
            </a:r>
            <a:r>
              <a:rPr lang="en-US" sz="900" i="1" dirty="0"/>
              <a:t>Health Affairs</a:t>
            </a:r>
            <a:r>
              <a:rPr lang="en-US" sz="900" dirty="0"/>
              <a:t>); and “Spirituality, health, and well-being: Field overview and emerging frontiers” (</a:t>
            </a:r>
            <a:r>
              <a:rPr lang="en-US" dirty="0">
                <a:hlinkClick r:id="rId7"/>
              </a:rPr>
              <a:t>2025</a:t>
            </a:r>
            <a:r>
              <a:rPr lang="en-US" sz="900" dirty="0"/>
              <a:t>, Routledge) (personal website: </a:t>
            </a:r>
            <a:r>
              <a:rPr lang="en-US" dirty="0">
                <a:hlinkClick r:id="rId8"/>
              </a:rPr>
              <a:t>http://dougoman.org</a:t>
            </a:r>
            <a:r>
              <a:rPr lang="en-US" sz="900" dirty="0"/>
              <a:t>).</a:t>
            </a:r>
          </a:p>
          <a:p>
            <a:pPr eaLnBrk="1" hangingPunct="1">
              <a:lnSpc>
                <a:spcPct val="80000"/>
              </a:lnSpc>
            </a:pPr>
            <a:endParaRPr lang="en-US" altLang="en-US" sz="9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2</a:t>
            </a:fld>
            <a:endParaRPr lang="en-US" altLang="en-US"/>
          </a:p>
        </p:txBody>
      </p:sp>
    </p:spTree>
    <p:extLst>
      <p:ext uri="{BB962C8B-B14F-4D97-AF65-F5344CB8AC3E}">
        <p14:creationId xmlns:p14="http://schemas.microsoft.com/office/powerpoint/2010/main" val="315594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Sperry, L. (2013). Distinctive approaches to religion and spirituality: Pastoral </a:t>
            </a:r>
            <a:r>
              <a:rPr lang="en-GB" dirty="0" err="1"/>
              <a:t>counseling</a:t>
            </a:r>
            <a:r>
              <a:rPr lang="en-GB" dirty="0"/>
              <a:t>, spiritual direction, and spiritually integrated psychotherapy. In K. I. Pargament, A. Mahoney, &amp; E. P. </a:t>
            </a:r>
            <a:r>
              <a:rPr lang="en-GB" dirty="0" err="1"/>
              <a:t>Shafranske</a:t>
            </a:r>
            <a:r>
              <a:rPr lang="en-GB" dirty="0"/>
              <a:t> (Eds.), </a:t>
            </a:r>
            <a:r>
              <a:rPr lang="en-GB" i="1" dirty="0"/>
              <a:t>APA handbook of psychology, religion, and spirituality (vol 2): An applied psychology of religion and spirituality</a:t>
            </a:r>
            <a:r>
              <a:rPr lang="en-GB" dirty="0"/>
              <a:t> (Vol. 2, pp. 223-238). American Psychological Association.</a:t>
            </a:r>
          </a:p>
          <a:p>
            <a:endParaRPr lang="en-GB" dirty="0"/>
          </a:p>
          <a:p>
            <a:r>
              <a:rPr lang="en-US" sz="1200" kern="1200" dirty="0">
                <a:solidFill>
                  <a:schemeClr val="tx1"/>
                </a:solidFill>
                <a:latin typeface="Times New Roman" pitchFamily="18" charset="0"/>
                <a:ea typeface="+mn-ea"/>
                <a:cs typeface="+mn-cs"/>
              </a:rPr>
              <a:t>Pargament, K. I., Murray-Swank, N. A., &amp; Tarakeshwar, N. (2005). Editorial: An empirically-based rationale for a spiritually-integrated psychotherapy. </a:t>
            </a:r>
            <a:r>
              <a:rPr lang="en-US" sz="1200" i="1" kern="1200" dirty="0">
                <a:solidFill>
                  <a:schemeClr val="tx1"/>
                </a:solidFill>
                <a:latin typeface="Times New Roman" pitchFamily="18" charset="0"/>
                <a:ea typeface="+mn-ea"/>
                <a:cs typeface="+mn-cs"/>
              </a:rPr>
              <a:t>Mental Health, Religion &amp; Culture, 8</a:t>
            </a:r>
            <a:r>
              <a:rPr lang="en-US" sz="1200" i="0" kern="1200" dirty="0">
                <a:solidFill>
                  <a:schemeClr val="tx1"/>
                </a:solidFill>
                <a:latin typeface="Times New Roman" pitchFamily="18" charset="0"/>
                <a:ea typeface="+mn-ea"/>
                <a:cs typeface="+mn-cs"/>
              </a:rPr>
              <a:t>(3), 155-165. https://doi.org/10.1080/13694670500138940 </a:t>
            </a:r>
            <a:endParaRPr lang="en-GB" dirty="0"/>
          </a:p>
          <a:p>
            <a:endParaRPr lang="en-GB" dirty="0"/>
          </a:p>
          <a:p>
            <a:r>
              <a:rPr lang="en-US" sz="1200" kern="1200" dirty="0">
                <a:solidFill>
                  <a:schemeClr val="tx1"/>
                </a:solidFill>
                <a:latin typeface="Times New Roman" pitchFamily="18" charset="0"/>
                <a:ea typeface="+mn-ea"/>
                <a:cs typeface="+mn-cs"/>
              </a:rPr>
              <a:t>Pargament, K. I. (2007). </a:t>
            </a:r>
            <a:r>
              <a:rPr lang="en-US" sz="1200" i="1" kern="1200" dirty="0">
                <a:solidFill>
                  <a:schemeClr val="tx1"/>
                </a:solidFill>
                <a:latin typeface="Times New Roman" pitchFamily="18" charset="0"/>
                <a:ea typeface="+mn-ea"/>
                <a:cs typeface="+mn-cs"/>
              </a:rPr>
              <a:t>Spiritually integrated psychotherapy: Understanding and addressing the sacred</a:t>
            </a:r>
            <a:r>
              <a:rPr lang="en-US" sz="1200" i="0" kern="1200" dirty="0">
                <a:solidFill>
                  <a:schemeClr val="tx1"/>
                </a:solidFill>
                <a:latin typeface="Times New Roman" pitchFamily="18" charset="0"/>
                <a:ea typeface="+mn-ea"/>
                <a:cs typeface="+mn-cs"/>
              </a:rPr>
              <a:t>. Guilford Press. </a:t>
            </a:r>
          </a:p>
          <a:p>
            <a:endParaRPr lang="en-US" sz="1200" i="0" kern="1200" dirty="0">
              <a:solidFill>
                <a:schemeClr val="tx1"/>
              </a:solidFill>
              <a:latin typeface="Times New Roman" pitchFamily="18" charset="0"/>
              <a:ea typeface="+mn-ea"/>
              <a:cs typeface="+mn-cs"/>
            </a:endParaRPr>
          </a:p>
          <a:p>
            <a:r>
              <a:rPr lang="en-US" sz="1200" kern="1200" dirty="0">
                <a:solidFill>
                  <a:schemeClr val="tx1"/>
                </a:solidFill>
                <a:latin typeface="Times New Roman" pitchFamily="18" charset="0"/>
                <a:ea typeface="+mn-ea"/>
                <a:cs typeface="+mn-cs"/>
              </a:rPr>
              <a:t>Richards, P. S., Allen, G. E. K., &amp; Judd, D. (Eds.). (2023). </a:t>
            </a:r>
            <a:r>
              <a:rPr lang="en-US" sz="1200" i="1" kern="1200" dirty="0">
                <a:solidFill>
                  <a:schemeClr val="tx1"/>
                </a:solidFill>
                <a:latin typeface="Times New Roman" pitchFamily="18" charset="0"/>
                <a:ea typeface="+mn-ea"/>
                <a:cs typeface="+mn-cs"/>
              </a:rPr>
              <a:t>Handbook of spiritually integrated psychotherapies</a:t>
            </a:r>
            <a:r>
              <a:rPr lang="en-US" sz="1200" i="0" kern="1200" dirty="0">
                <a:solidFill>
                  <a:schemeClr val="tx1"/>
                </a:solidFill>
                <a:latin typeface="Times New Roman" pitchFamily="18" charset="0"/>
                <a:ea typeface="+mn-ea"/>
                <a:cs typeface="+mn-cs"/>
              </a:rPr>
              <a:t>. American Psychological Association. https://doi.org/10.1037/0000338-000 </a:t>
            </a:r>
          </a:p>
          <a:p>
            <a:endParaRPr lang="en-US" sz="1200" i="0" kern="1200" dirty="0">
              <a:solidFill>
                <a:schemeClr val="tx1"/>
              </a:solidFill>
              <a:latin typeface="Times New Roman" pitchFamily="18" charset="0"/>
              <a:ea typeface="+mn-ea"/>
              <a:cs typeface="+mn-cs"/>
            </a:endParaRPr>
          </a:p>
          <a:p>
            <a:r>
              <a:rPr lang="en-US" sz="1200" kern="1200" dirty="0">
                <a:solidFill>
                  <a:schemeClr val="tx1"/>
                </a:solidFill>
                <a:latin typeface="Times New Roman" pitchFamily="18" charset="0"/>
                <a:ea typeface="+mn-ea"/>
                <a:cs typeface="+mn-cs"/>
              </a:rPr>
              <a:t>Sperry, L. (2025). </a:t>
            </a:r>
            <a:r>
              <a:rPr lang="en-US" sz="1200" i="1" kern="1200" dirty="0">
                <a:solidFill>
                  <a:schemeClr val="tx1"/>
                </a:solidFill>
                <a:latin typeface="Times New Roman" pitchFamily="18" charset="0"/>
                <a:ea typeface="+mn-ea"/>
                <a:cs typeface="+mn-cs"/>
              </a:rPr>
              <a:t>Spiritually integrated psychotherapy: Infusing spirituality in clinical practice</a:t>
            </a:r>
            <a:r>
              <a:rPr lang="en-US" sz="1200" i="0" kern="1200" dirty="0">
                <a:solidFill>
                  <a:schemeClr val="tx1"/>
                </a:solidFill>
                <a:latin typeface="Times New Roman" pitchFamily="18" charset="0"/>
                <a:ea typeface="+mn-ea"/>
                <a:cs typeface="+mn-cs"/>
              </a:rPr>
              <a:t> (3rd ed.). Routledge. https://doi.org/10.4324/9781003425991 </a:t>
            </a:r>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3</a:t>
            </a:fld>
            <a:endParaRPr lang="en-US" altLang="en-US"/>
          </a:p>
        </p:txBody>
      </p:sp>
    </p:spTree>
    <p:extLst>
      <p:ext uri="{BB962C8B-B14F-4D97-AF65-F5344CB8AC3E}">
        <p14:creationId xmlns:p14="http://schemas.microsoft.com/office/powerpoint/2010/main" val="3825059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Sperry, L. (2013). Distinctive approaches to religion and spirituality: Pastoral </a:t>
            </a:r>
            <a:r>
              <a:rPr lang="en-GB" dirty="0" err="1"/>
              <a:t>counseling</a:t>
            </a:r>
            <a:r>
              <a:rPr lang="en-GB" dirty="0"/>
              <a:t>, spiritual direction, and spiritually integrated psychotherapy. In K. I. Pargament, A. Mahoney, &amp; E. P. </a:t>
            </a:r>
            <a:r>
              <a:rPr lang="en-GB" dirty="0" err="1"/>
              <a:t>Shafranske</a:t>
            </a:r>
            <a:r>
              <a:rPr lang="en-GB" dirty="0"/>
              <a:t> (Eds.), </a:t>
            </a:r>
            <a:r>
              <a:rPr lang="en-GB" i="1" dirty="0"/>
              <a:t>APA handbook of psychology, religion, and spirituality (vol 2): An applied psychology of religion and spirituality</a:t>
            </a:r>
            <a:r>
              <a:rPr lang="en-GB" dirty="0"/>
              <a:t> (Vol. 2, pp. 223-238). American Psychological Association.</a:t>
            </a:r>
          </a:p>
          <a:p>
            <a:endParaRPr lang="en-GB" dirty="0"/>
          </a:p>
          <a:p>
            <a:r>
              <a:rPr lang="en-US" dirty="0"/>
              <a:t>Pargament, K. I. (2007). </a:t>
            </a:r>
            <a:r>
              <a:rPr lang="en-US" i="1" dirty="0"/>
              <a:t>Spiritually integrated psychotherapy: Understanding and addressing the sacred</a:t>
            </a:r>
            <a:r>
              <a:rPr lang="en-US" dirty="0"/>
              <a:t>. Guilford Press. </a:t>
            </a:r>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4</a:t>
            </a:fld>
            <a:endParaRPr lang="en-US" altLang="en-US"/>
          </a:p>
        </p:txBody>
      </p:sp>
    </p:spTree>
    <p:extLst>
      <p:ext uri="{BB962C8B-B14F-4D97-AF65-F5344CB8AC3E}">
        <p14:creationId xmlns:p14="http://schemas.microsoft.com/office/powerpoint/2010/main" val="1896094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Times New Roman" pitchFamily="18" charset="0"/>
                <a:ea typeface="+mn-ea"/>
                <a:cs typeface="+mn-cs"/>
              </a:rPr>
              <a:t>World Health Organization (2015). </a:t>
            </a:r>
            <a:r>
              <a:rPr lang="en-US" sz="1200" i="1" kern="1200" dirty="0">
                <a:solidFill>
                  <a:schemeClr val="tx1"/>
                </a:solidFill>
                <a:latin typeface="Times New Roman" pitchFamily="18" charset="0"/>
                <a:ea typeface="+mn-ea"/>
                <a:cs typeface="+mn-cs"/>
              </a:rPr>
              <a:t>Health in all policies: Training manual</a:t>
            </a:r>
            <a:r>
              <a:rPr lang="en-US" sz="1200" i="0" kern="1200" dirty="0">
                <a:solidFill>
                  <a:schemeClr val="tx1"/>
                </a:solidFill>
                <a:latin typeface="Times New Roman" pitchFamily="18" charset="0"/>
                <a:ea typeface="+mn-ea"/>
                <a:cs typeface="+mn-cs"/>
              </a:rPr>
              <a:t>. World Health Organization. https://www.who.int/publications/i/item/9789241507981 </a:t>
            </a:r>
          </a:p>
          <a:p>
            <a:endParaRPr lang="en-US" sz="1200" i="0" kern="1200" dirty="0">
              <a:solidFill>
                <a:schemeClr val="tx1"/>
              </a:solidFill>
              <a:latin typeface="Times New Roman" pitchFamily="18" charset="0"/>
              <a:ea typeface="+mn-ea"/>
              <a:cs typeface="+mn-cs"/>
            </a:endParaRPr>
          </a:p>
          <a:p>
            <a:r>
              <a:rPr lang="en-US" sz="1200" kern="1200" dirty="0">
                <a:solidFill>
                  <a:schemeClr val="tx1"/>
                </a:solidFill>
                <a:latin typeface="Times New Roman" pitchFamily="18" charset="0"/>
                <a:ea typeface="+mn-ea"/>
                <a:cs typeface="+mn-cs"/>
              </a:rPr>
              <a:t>Winslow, C.-E. A. (1920). The untilled fields of public health. </a:t>
            </a:r>
            <a:r>
              <a:rPr lang="en-US" sz="1200" i="1" kern="1200" dirty="0">
                <a:solidFill>
                  <a:schemeClr val="tx1"/>
                </a:solidFill>
                <a:latin typeface="Times New Roman" pitchFamily="18" charset="0"/>
                <a:ea typeface="+mn-ea"/>
                <a:cs typeface="+mn-cs"/>
              </a:rPr>
              <a:t>Science, 51</a:t>
            </a:r>
            <a:r>
              <a:rPr lang="en-US" sz="1200" i="0" kern="1200" dirty="0">
                <a:solidFill>
                  <a:schemeClr val="tx1"/>
                </a:solidFill>
                <a:latin typeface="Times New Roman" pitchFamily="18" charset="0"/>
                <a:ea typeface="+mn-ea"/>
                <a:cs typeface="+mn-cs"/>
              </a:rPr>
              <a:t>(1306), 23-33. https://doi.org/10.1126/science.51.1306.23 </a:t>
            </a:r>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5</a:t>
            </a:fld>
            <a:endParaRPr lang="en-US" altLang="en-US"/>
          </a:p>
        </p:txBody>
      </p:sp>
    </p:spTree>
    <p:extLst>
      <p:ext uri="{BB962C8B-B14F-4D97-AF65-F5344CB8AC3E}">
        <p14:creationId xmlns:p14="http://schemas.microsoft.com/office/powerpoint/2010/main" val="3028603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Times New Roman" pitchFamily="18" charset="0"/>
                <a:ea typeface="+mn-ea"/>
                <a:cs typeface="+mn-cs"/>
              </a:rPr>
              <a:t>World Health Organization (2015). </a:t>
            </a:r>
            <a:r>
              <a:rPr lang="en-US" sz="1200" i="1" kern="1200" dirty="0">
                <a:solidFill>
                  <a:schemeClr val="tx1"/>
                </a:solidFill>
                <a:latin typeface="Times New Roman" pitchFamily="18" charset="0"/>
                <a:ea typeface="+mn-ea"/>
                <a:cs typeface="+mn-cs"/>
              </a:rPr>
              <a:t>Health in all policies: Training manual</a:t>
            </a:r>
            <a:r>
              <a:rPr lang="en-US" sz="1200" i="0" kern="1200" dirty="0">
                <a:solidFill>
                  <a:schemeClr val="tx1"/>
                </a:solidFill>
                <a:latin typeface="Times New Roman" pitchFamily="18" charset="0"/>
                <a:ea typeface="+mn-ea"/>
                <a:cs typeface="+mn-cs"/>
              </a:rPr>
              <a:t>. World Health Organization. https://www.who.int/publications/i/item/9789241507981 </a:t>
            </a:r>
          </a:p>
          <a:p>
            <a:endParaRPr lang="en-US" sz="1200" i="0" kern="1200" dirty="0">
              <a:solidFill>
                <a:schemeClr val="tx1"/>
              </a:solidFill>
              <a:latin typeface="Times New Roman" pitchFamily="18" charset="0"/>
              <a:ea typeface="+mn-ea"/>
              <a:cs typeface="+mn-cs"/>
            </a:endParaRPr>
          </a:p>
          <a:p>
            <a:r>
              <a:rPr lang="en-US" sz="1200" kern="1200" dirty="0">
                <a:solidFill>
                  <a:schemeClr val="tx1"/>
                </a:solidFill>
                <a:latin typeface="Times New Roman" pitchFamily="18" charset="0"/>
                <a:ea typeface="+mn-ea"/>
                <a:cs typeface="+mn-cs"/>
              </a:rPr>
              <a:t>Winslow, C.-E. A. (1920). The untilled fields of public health. </a:t>
            </a:r>
            <a:r>
              <a:rPr lang="en-US" sz="1200" i="1" kern="1200" dirty="0">
                <a:solidFill>
                  <a:schemeClr val="tx1"/>
                </a:solidFill>
                <a:latin typeface="Times New Roman" pitchFamily="18" charset="0"/>
                <a:ea typeface="+mn-ea"/>
                <a:cs typeface="+mn-cs"/>
              </a:rPr>
              <a:t>Science, 51</a:t>
            </a:r>
            <a:r>
              <a:rPr lang="en-US" sz="1200" i="0" kern="1200" dirty="0">
                <a:solidFill>
                  <a:schemeClr val="tx1"/>
                </a:solidFill>
                <a:latin typeface="Times New Roman" pitchFamily="18" charset="0"/>
                <a:ea typeface="+mn-ea"/>
                <a:cs typeface="+mn-cs"/>
              </a:rPr>
              <a:t>(1306), 23-33. https://doi.org/10.1126/science.51.1306.23 </a:t>
            </a:r>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6</a:t>
            </a:fld>
            <a:endParaRPr lang="en-US" altLang="en-US"/>
          </a:p>
        </p:txBody>
      </p:sp>
    </p:spTree>
    <p:extLst>
      <p:ext uri="{BB962C8B-B14F-4D97-AF65-F5344CB8AC3E}">
        <p14:creationId xmlns:p14="http://schemas.microsoft.com/office/powerpoint/2010/main" val="539282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Institute of Medicine. (2000). </a:t>
            </a:r>
            <a:r>
              <a:rPr lang="en-US" i="1" dirty="0"/>
              <a:t>Promoting health: Intervention strategies from social and behavioral research</a:t>
            </a:r>
            <a:r>
              <a:rPr lang="en-US" dirty="0"/>
              <a:t>. National Academy Press. </a:t>
            </a:r>
            <a:r>
              <a:rPr lang="pt-BR" dirty="0"/>
              <a:t>https://doi.org/10.17226/9939</a:t>
            </a:r>
          </a:p>
          <a:p>
            <a:r>
              <a:rPr lang="pt-BR" dirty="0"/>
              <a:t>OR</a:t>
            </a:r>
          </a:p>
          <a:p>
            <a:r>
              <a:rPr lang="en-US" dirty="0"/>
              <a:t>Smedley, B. D., &amp; Syme, S. L. (Eds.). (2000). </a:t>
            </a:r>
            <a:r>
              <a:rPr lang="en-US" i="1" dirty="0"/>
              <a:t>Promoting health: Intervention strategies from social and behavioral research</a:t>
            </a:r>
            <a:r>
              <a:rPr lang="en-US" dirty="0"/>
              <a:t>. National Academy Press. https://doi.org/10.17226/9939 </a:t>
            </a:r>
            <a:endParaRPr lang="pt-BR" dirty="0"/>
          </a:p>
          <a:p>
            <a:r>
              <a:rPr lang="pt-BR" dirty="0"/>
              <a:t>*Quotation from page 9, “Recommendation 2”.</a:t>
            </a:r>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7</a:t>
            </a:fld>
            <a:endParaRPr lang="en-US" altLang="en-US"/>
          </a:p>
        </p:txBody>
      </p:sp>
    </p:spTree>
    <p:extLst>
      <p:ext uri="{BB962C8B-B14F-4D97-AF65-F5344CB8AC3E}">
        <p14:creationId xmlns:p14="http://schemas.microsoft.com/office/powerpoint/2010/main" val="1224865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A133C-536B-89C6-9391-4D8D7B8B1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D51A-EC26-D968-3491-3C37C96A14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83ECB-5FBB-43CD-90B0-CDC3E1988336}"/>
              </a:ext>
            </a:extLst>
          </p:cNvPr>
          <p:cNvSpPr>
            <a:spLocks noGrp="1"/>
          </p:cNvSpPr>
          <p:nvPr>
            <p:ph type="body" idx="1"/>
          </p:nvPr>
        </p:nvSpPr>
        <p:spPr/>
        <p:txBody>
          <a:bodyPr/>
          <a:lstStyle/>
          <a:p>
            <a:r>
              <a:rPr lang="en-GB" dirty="0"/>
              <a:t>Sperry, L. (2013). Distinctive approaches to religion and spirituality: Pastoral </a:t>
            </a:r>
            <a:r>
              <a:rPr lang="en-GB" dirty="0" err="1"/>
              <a:t>counseling</a:t>
            </a:r>
            <a:r>
              <a:rPr lang="en-GB" dirty="0"/>
              <a:t>, spiritual direction, and spiritually integrated psychotherapy. In K. I. Pargament, A. Mahoney, &amp; E. P. </a:t>
            </a:r>
            <a:r>
              <a:rPr lang="en-GB" dirty="0" err="1"/>
              <a:t>Shafranske</a:t>
            </a:r>
            <a:r>
              <a:rPr lang="en-GB" dirty="0"/>
              <a:t> (Eds.), </a:t>
            </a:r>
            <a:r>
              <a:rPr lang="en-GB" i="1" dirty="0"/>
              <a:t>APA handbook of psychology, religion, and spirituality (vol 2): An applied psychology of religion and spirituality</a:t>
            </a:r>
            <a:r>
              <a:rPr lang="en-GB" dirty="0"/>
              <a:t> (Vol. 2, pp. 223-238). American Psychological Association</a:t>
            </a:r>
            <a:endParaRPr lang="en-US" dirty="0"/>
          </a:p>
        </p:txBody>
      </p:sp>
      <p:sp>
        <p:nvSpPr>
          <p:cNvPr id="4" name="Slide Number Placeholder 3">
            <a:extLst>
              <a:ext uri="{FF2B5EF4-FFF2-40B4-BE49-F238E27FC236}">
                <a16:creationId xmlns:a16="http://schemas.microsoft.com/office/drawing/2014/main" id="{6D468F16-56EF-C629-E887-0B7EF0EE99A7}"/>
              </a:ext>
            </a:extLst>
          </p:cNvPr>
          <p:cNvSpPr>
            <a:spLocks noGrp="1"/>
          </p:cNvSpPr>
          <p:nvPr>
            <p:ph type="sldNum" sz="quarter" idx="10"/>
          </p:nvPr>
        </p:nvSpPr>
        <p:spPr/>
        <p:txBody>
          <a:bodyPr/>
          <a:lstStyle/>
          <a:p>
            <a:pPr>
              <a:defRPr/>
            </a:pPr>
            <a:fld id="{764FC63B-6D86-4E2E-8604-4BE66CDCB3A1}" type="slidenum">
              <a:rPr lang="en-US" altLang="en-US" smtClean="0"/>
              <a:pPr>
                <a:defRPr/>
              </a:pPr>
              <a:t>8</a:t>
            </a:fld>
            <a:endParaRPr lang="en-US" altLang="en-US"/>
          </a:p>
        </p:txBody>
      </p:sp>
    </p:spTree>
    <p:extLst>
      <p:ext uri="{BB962C8B-B14F-4D97-AF65-F5344CB8AC3E}">
        <p14:creationId xmlns:p14="http://schemas.microsoft.com/office/powerpoint/2010/main" val="1893692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A133C-536B-89C6-9391-4D8D7B8B1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D51A-EC26-D968-3491-3C37C96A14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83ECB-5FBB-43CD-90B0-CDC3E1988336}"/>
              </a:ext>
            </a:extLst>
          </p:cNvPr>
          <p:cNvSpPr>
            <a:spLocks noGrp="1"/>
          </p:cNvSpPr>
          <p:nvPr>
            <p:ph type="body" idx="1"/>
          </p:nvPr>
        </p:nvSpPr>
        <p:spPr/>
        <p:txBody>
          <a:bodyPr/>
          <a:lstStyle/>
          <a:p>
            <a:r>
              <a:rPr lang="en-GB" dirty="0"/>
              <a:t>Sperry, L. (2013). Distinctive approaches to religion and spirituality: Pastoral </a:t>
            </a:r>
            <a:r>
              <a:rPr lang="en-GB" dirty="0" err="1"/>
              <a:t>counseling</a:t>
            </a:r>
            <a:r>
              <a:rPr lang="en-GB" dirty="0"/>
              <a:t>, spiritual direction, and spiritually integrated psychotherapy. In K. I. Pargament, A. Mahoney, &amp; E. P. </a:t>
            </a:r>
            <a:r>
              <a:rPr lang="en-GB" dirty="0" err="1"/>
              <a:t>Shafranske</a:t>
            </a:r>
            <a:r>
              <a:rPr lang="en-GB" dirty="0"/>
              <a:t> (Eds.), </a:t>
            </a:r>
            <a:r>
              <a:rPr lang="en-GB" i="1" dirty="0"/>
              <a:t>APA handbook of psychology, religion, and spirituality (vol 2): An applied psychology of religion and spirituality</a:t>
            </a:r>
            <a:r>
              <a:rPr lang="en-GB" dirty="0"/>
              <a:t> (Vol. 2, pp. 223-238). American Psychological Association</a:t>
            </a:r>
          </a:p>
          <a:p>
            <a:endParaRPr lang="en-GB" dirty="0"/>
          </a:p>
          <a:p>
            <a:r>
              <a:rPr lang="en-US" dirty="0"/>
              <a:t>Pargament, K. I., Murray-Swank, N. A., &amp; Tarakeshwar, N. (2005). Editorial: An empirically-based rationale for a spiritually-integrated psychotherapy. </a:t>
            </a:r>
            <a:r>
              <a:rPr lang="en-US" i="1" dirty="0"/>
              <a:t>Mental Health, Religion &amp; Culture, 8</a:t>
            </a:r>
            <a:r>
              <a:rPr lang="en-US" dirty="0"/>
              <a:t>(3), 155-165. https://doi.org/10.1080/13694670500138940 </a:t>
            </a:r>
          </a:p>
          <a:p>
            <a:endParaRPr lang="en-US" dirty="0"/>
          </a:p>
          <a:p>
            <a:r>
              <a:rPr lang="en-US" dirty="0"/>
              <a:t>Pargament, K. I. (2007). </a:t>
            </a:r>
            <a:r>
              <a:rPr lang="en-US" i="1" dirty="0"/>
              <a:t>Spiritually integrated psychotherapy: Understanding and addressing the sacred</a:t>
            </a:r>
            <a:r>
              <a:rPr lang="en-US" dirty="0"/>
              <a:t>. Guilford Press. </a:t>
            </a:r>
          </a:p>
          <a:p>
            <a:endParaRPr lang="en-US" dirty="0"/>
          </a:p>
          <a:p>
            <a:r>
              <a:rPr lang="en-US" dirty="0"/>
              <a:t>Oman, D., &amp; Paranjpe, A. C. (2018). Indian spirituality: How relevant is Pargament's framework? </a:t>
            </a:r>
            <a:r>
              <a:rPr lang="en-US" i="1" dirty="0"/>
              <a:t>Psychological Studies, 63</a:t>
            </a:r>
            <a:r>
              <a:rPr lang="en-US" dirty="0"/>
              <a:t>(2), 140-152. https://doi.org/10.1007/s12646-017-0412-z </a:t>
            </a:r>
          </a:p>
        </p:txBody>
      </p:sp>
      <p:sp>
        <p:nvSpPr>
          <p:cNvPr id="4" name="Slide Number Placeholder 3">
            <a:extLst>
              <a:ext uri="{FF2B5EF4-FFF2-40B4-BE49-F238E27FC236}">
                <a16:creationId xmlns:a16="http://schemas.microsoft.com/office/drawing/2014/main" id="{6D468F16-56EF-C629-E887-0B7EF0EE99A7}"/>
              </a:ext>
            </a:extLst>
          </p:cNvPr>
          <p:cNvSpPr>
            <a:spLocks noGrp="1"/>
          </p:cNvSpPr>
          <p:nvPr>
            <p:ph type="sldNum" sz="quarter" idx="10"/>
          </p:nvPr>
        </p:nvSpPr>
        <p:spPr/>
        <p:txBody>
          <a:bodyPr/>
          <a:lstStyle/>
          <a:p>
            <a:pPr>
              <a:defRPr/>
            </a:pPr>
            <a:fld id="{764FC63B-6D86-4E2E-8604-4BE66CDCB3A1}" type="slidenum">
              <a:rPr lang="en-US" altLang="en-US" smtClean="0"/>
              <a:pPr>
                <a:defRPr/>
              </a:pPr>
              <a:t>9</a:t>
            </a:fld>
            <a:endParaRPr lang="en-US" altLang="en-US"/>
          </a:p>
        </p:txBody>
      </p:sp>
    </p:spTree>
    <p:extLst>
      <p:ext uri="{BB962C8B-B14F-4D97-AF65-F5344CB8AC3E}">
        <p14:creationId xmlns:p14="http://schemas.microsoft.com/office/powerpoint/2010/main" val="3183609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A133C-536B-89C6-9391-4D8D7B8B1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D51A-EC26-D968-3491-3C37C96A14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83ECB-5FBB-43CD-90B0-CDC3E19883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468F16-56EF-C629-E887-0B7EF0EE99A7}"/>
              </a:ext>
            </a:extLst>
          </p:cNvPr>
          <p:cNvSpPr>
            <a:spLocks noGrp="1"/>
          </p:cNvSpPr>
          <p:nvPr>
            <p:ph type="sldNum" sz="quarter" idx="10"/>
          </p:nvPr>
        </p:nvSpPr>
        <p:spPr/>
        <p:txBody>
          <a:bodyPr/>
          <a:lstStyle/>
          <a:p>
            <a:pPr>
              <a:defRPr/>
            </a:pPr>
            <a:fld id="{764FC63B-6D86-4E2E-8604-4BE66CDCB3A1}" type="slidenum">
              <a:rPr lang="en-US" altLang="en-US" smtClean="0"/>
              <a:pPr>
                <a:defRPr/>
              </a:pPr>
              <a:t>10</a:t>
            </a:fld>
            <a:endParaRPr lang="en-US" altLang="en-US"/>
          </a:p>
        </p:txBody>
      </p:sp>
    </p:spTree>
    <p:extLst>
      <p:ext uri="{BB962C8B-B14F-4D97-AF65-F5344CB8AC3E}">
        <p14:creationId xmlns:p14="http://schemas.microsoft.com/office/powerpoint/2010/main" val="3047451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A133C-536B-89C6-9391-4D8D7B8B1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D51A-EC26-D968-3491-3C37C96A14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83ECB-5FBB-43CD-90B0-CDC3E19883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468F16-56EF-C629-E887-0B7EF0EE99A7}"/>
              </a:ext>
            </a:extLst>
          </p:cNvPr>
          <p:cNvSpPr>
            <a:spLocks noGrp="1"/>
          </p:cNvSpPr>
          <p:nvPr>
            <p:ph type="sldNum" sz="quarter" idx="10"/>
          </p:nvPr>
        </p:nvSpPr>
        <p:spPr/>
        <p:txBody>
          <a:bodyPr/>
          <a:lstStyle/>
          <a:p>
            <a:pPr>
              <a:defRPr/>
            </a:pPr>
            <a:fld id="{764FC63B-6D86-4E2E-8604-4BE66CDCB3A1}" type="slidenum">
              <a:rPr lang="en-US" altLang="en-US" smtClean="0"/>
              <a:pPr>
                <a:defRPr/>
              </a:pPr>
              <a:t>11</a:t>
            </a:fld>
            <a:endParaRPr lang="en-US" altLang="en-US"/>
          </a:p>
        </p:txBody>
      </p:sp>
    </p:spTree>
    <p:extLst>
      <p:ext uri="{BB962C8B-B14F-4D97-AF65-F5344CB8AC3E}">
        <p14:creationId xmlns:p14="http://schemas.microsoft.com/office/powerpoint/2010/main" val="1383404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9A6B2-719A-2490-E7C5-31DE467613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7EA5F-FDC0-EFDD-15A8-D5725EED3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C7F77-4A27-2EA7-F44D-43D5C0726E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2625FF-2795-58E3-0E03-2AC2408BE73A}"/>
              </a:ext>
            </a:extLst>
          </p:cNvPr>
          <p:cNvSpPr>
            <a:spLocks noGrp="1"/>
          </p:cNvSpPr>
          <p:nvPr>
            <p:ph type="sldNum" sz="quarter" idx="10"/>
          </p:nvPr>
        </p:nvSpPr>
        <p:spPr/>
        <p:txBody>
          <a:bodyPr/>
          <a:lstStyle/>
          <a:p>
            <a:pPr>
              <a:defRPr/>
            </a:pPr>
            <a:fld id="{764FC63B-6D86-4E2E-8604-4BE66CDCB3A1}" type="slidenum">
              <a:rPr lang="en-US" altLang="en-US" smtClean="0"/>
              <a:pPr>
                <a:defRPr/>
              </a:pPr>
              <a:t>12</a:t>
            </a:fld>
            <a:endParaRPr lang="en-US" altLang="en-US"/>
          </a:p>
        </p:txBody>
      </p:sp>
    </p:spTree>
    <p:extLst>
      <p:ext uri="{BB962C8B-B14F-4D97-AF65-F5344CB8AC3E}">
        <p14:creationId xmlns:p14="http://schemas.microsoft.com/office/powerpoint/2010/main" val="888416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96771-2955-8C25-0232-616F65CD2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0F16C-D17D-E099-5C92-C32B0CE78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364DB8-2F3B-8582-8156-316F698A25F0}"/>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Pargament, K. I., Murray-Swank, N. A., &amp; Tarakeshwar, N. (2005). Editorial: An empirically-based rationale for a spiritually-integrated psychotherapy. </a:t>
            </a:r>
            <a:r>
              <a:rPr lang="en-US" i="1" dirty="0"/>
              <a:t>Mental Health, Religion &amp; Culture, 8</a:t>
            </a:r>
            <a:r>
              <a:rPr lang="en-US" dirty="0"/>
              <a:t>(3), 155-165. https://doi.org/10.1080/13694670500138940 </a:t>
            </a:r>
          </a:p>
          <a:p>
            <a:r>
              <a:rPr lang="en-US" dirty="0"/>
              <a:t>*List of risks on page 162</a:t>
            </a:r>
          </a:p>
          <a:p>
            <a:r>
              <a:rPr lang="en-US" dirty="0"/>
              <a:t>*Mentions “Law of the Instrument” enunciated by:</a:t>
            </a:r>
          </a:p>
          <a:p>
            <a:r>
              <a:rPr lang="en-US" dirty="0"/>
              <a:t>Kaplan A. </a:t>
            </a:r>
            <a:r>
              <a:rPr lang="en-US" i="1" dirty="0"/>
              <a:t>The Conduct Of Inquiry: Methodology For Behavioral Science</a:t>
            </a:r>
            <a:r>
              <a:rPr lang="en-US" dirty="0"/>
              <a:t>. London: Routledge; 1998.  (first published 1967)</a:t>
            </a:r>
          </a:p>
        </p:txBody>
      </p:sp>
      <p:sp>
        <p:nvSpPr>
          <p:cNvPr id="4" name="Slide Number Placeholder 3">
            <a:extLst>
              <a:ext uri="{FF2B5EF4-FFF2-40B4-BE49-F238E27FC236}">
                <a16:creationId xmlns:a16="http://schemas.microsoft.com/office/drawing/2014/main" id="{47023880-2693-5EC7-10D2-418D837BA9D1}"/>
              </a:ext>
            </a:extLst>
          </p:cNvPr>
          <p:cNvSpPr>
            <a:spLocks noGrp="1"/>
          </p:cNvSpPr>
          <p:nvPr>
            <p:ph type="sldNum" sz="quarter" idx="10"/>
          </p:nvPr>
        </p:nvSpPr>
        <p:spPr/>
        <p:txBody>
          <a:bodyPr/>
          <a:lstStyle/>
          <a:p>
            <a:pPr>
              <a:defRPr/>
            </a:pPr>
            <a:fld id="{764FC63B-6D86-4E2E-8604-4BE66CDCB3A1}" type="slidenum">
              <a:rPr lang="en-US" altLang="en-US" smtClean="0"/>
              <a:pPr>
                <a:defRPr/>
              </a:pPr>
              <a:t>13</a:t>
            </a:fld>
            <a:endParaRPr lang="en-US" altLang="en-US"/>
          </a:p>
        </p:txBody>
      </p:sp>
    </p:spTree>
    <p:extLst>
      <p:ext uri="{BB962C8B-B14F-4D97-AF65-F5344CB8AC3E}">
        <p14:creationId xmlns:p14="http://schemas.microsoft.com/office/powerpoint/2010/main" val="2414835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7A43B-D709-5300-47A1-D79DBEF72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11281-E37D-0B55-D742-132F4C252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BDA23-2DB0-B174-4207-E5CECC5D6F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32A784-30F8-1982-18EB-D1EC2EE3948D}"/>
              </a:ext>
            </a:extLst>
          </p:cNvPr>
          <p:cNvSpPr>
            <a:spLocks noGrp="1"/>
          </p:cNvSpPr>
          <p:nvPr>
            <p:ph type="sldNum" sz="quarter" idx="10"/>
          </p:nvPr>
        </p:nvSpPr>
        <p:spPr/>
        <p:txBody>
          <a:bodyPr/>
          <a:lstStyle/>
          <a:p>
            <a:pPr>
              <a:defRPr/>
            </a:pPr>
            <a:fld id="{764FC63B-6D86-4E2E-8604-4BE66CDCB3A1}" type="slidenum">
              <a:rPr lang="en-US" altLang="en-US" smtClean="0"/>
              <a:pPr>
                <a:defRPr/>
              </a:pPr>
              <a:t>14</a:t>
            </a:fld>
            <a:endParaRPr lang="en-US" altLang="en-US"/>
          </a:p>
        </p:txBody>
      </p:sp>
    </p:spTree>
    <p:extLst>
      <p:ext uri="{BB962C8B-B14F-4D97-AF65-F5344CB8AC3E}">
        <p14:creationId xmlns:p14="http://schemas.microsoft.com/office/powerpoint/2010/main" val="4049864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Oman, D. (2026). Spirituality, health, and well-being: Field overview and emerging frontiers. In J. R. Webb (Ed.), </a:t>
            </a:r>
            <a:r>
              <a:rPr lang="en-US" i="1" dirty="0"/>
              <a:t>Handbook of spirituality, health, and well-being: A psychological perspective</a:t>
            </a:r>
            <a:r>
              <a:rPr lang="en-US" dirty="0"/>
              <a:t> (pp. 37-75). New York: Routledge. https://doi.org/10.4324/9781003440048-4 </a:t>
            </a:r>
          </a:p>
          <a:p>
            <a:r>
              <a:rPr lang="en-US" dirty="0"/>
              <a:t>  *Earlier review, provides citations to 118 systematic reviews</a:t>
            </a:r>
          </a:p>
          <a:p>
            <a:pPr defTabSz="971765">
              <a:defRPr/>
            </a:pPr>
            <a:endParaRPr lang="en-US" dirty="0"/>
          </a:p>
          <a:p>
            <a:pPr defTabSz="971765">
              <a:defRPr/>
            </a:pPr>
            <a:r>
              <a:rPr lang="en-US" dirty="0"/>
              <a:t>Davis, E. B., Chen, Z. J., Cowden, R. G., VanderWeele, T. J., Oberg, S., Bivins, G., Newcity, C., Song, E., &amp; Koenig, H. G. (2026). An overview of systematic reviews and meta-analyses on the association between religion/spirituality and health/well-being. In J. R. Webb (Ed.), </a:t>
            </a:r>
            <a:r>
              <a:rPr lang="en-US" i="1" dirty="0"/>
              <a:t>Handbook of spirituality, health, and well-being: A psychological perspective</a:t>
            </a:r>
            <a:r>
              <a:rPr lang="en-US" dirty="0"/>
              <a:t> (pp. 380-395). New York: Routledge. https://doi.org/10.4324/9781003440048-25 </a:t>
            </a:r>
          </a:p>
          <a:p>
            <a:r>
              <a:rPr lang="en-US" dirty="0"/>
              <a:t> *Table 21.1 reports counts of systematic reviews and meta-analyses (column for Nonyoga studies)</a:t>
            </a:r>
          </a:p>
          <a:p>
            <a:endParaRPr lang="en-US" dirty="0"/>
          </a:p>
          <a:p>
            <a:r>
              <a:rPr lang="en-US" dirty="0"/>
              <a:t>Koenig, H. G., VanderWeele, T. J., &amp; Peteet, J. R. (2023). </a:t>
            </a:r>
            <a:r>
              <a:rPr lang="en-US" i="1" dirty="0"/>
              <a:t>Handbook of religion and health</a:t>
            </a:r>
            <a:r>
              <a:rPr lang="en-US" dirty="0"/>
              <a:t> (3rd ed.). Oxford ; New York: Oxford University Press. https://doi.org/10.1093/oso/9780190088859.001.0001 </a:t>
            </a:r>
          </a:p>
          <a:p>
            <a:r>
              <a:rPr lang="en-US" dirty="0"/>
              <a:t>Levin’s preface (p. xi):</a:t>
            </a:r>
          </a:p>
          <a:p>
            <a:r>
              <a:rPr lang="en-US" dirty="0"/>
              <a:t>At the time of the first edition, published in 2001, Harold Koenig and his coauthors had located about 1,200 research studies, and their results were tabulated in a 75- page table at the back of the book. By the second edition, published </a:t>
            </a:r>
            <a:r>
              <a:rPr lang="en-US" b="1" dirty="0"/>
              <a:t>in 2012, an additional 3,000-plus</a:t>
            </a:r>
            <a:r>
              <a:rPr lang="en-US" dirty="0"/>
              <a:t> studies had appeared, and they were summarized in a table that now took up in the neighborhood of 400 pages.</a:t>
            </a:r>
            <a:r>
              <a:rPr lang="en-US" b="1" dirty="0"/>
              <a:t> In the present third edition, the corresponding numbers are indeterminate</a:t>
            </a:r>
            <a:r>
              <a:rPr lang="en-US" dirty="0"/>
              <a:t>. Due to the size of the literature and to the page limitations from the publisher, the authors had to restrict coverage to only the highest- quality studies. Harold informed me, though, that a Google Scholar search turned up over 3.28 million hits on the intersection between “religion” and “health,” and </a:t>
            </a:r>
            <a:r>
              <a:rPr lang="en-US" b="1" u="sng" dirty="0"/>
              <a:t>a PubMed search on the same terms identified 13,468 publications in those medical journals indexed by the National Library of Medicine</a:t>
            </a:r>
            <a:r>
              <a:rPr lang="en-US" dirty="0"/>
              <a:t>. Clearly, the oft-repeated claim that not much research has been [BEGIN PAGE xii] done on this topic, or that “no one’s ever looked at that”— claims that we have been hearing for over 35 years— is no longer even remotely plausible, if it ever was.</a:t>
            </a:r>
            <a:endParaRPr lang="en-US" u="none"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15</a:t>
            </a:fld>
            <a:endParaRPr lang="en-US" altLang="en-US"/>
          </a:p>
        </p:txBody>
      </p:sp>
    </p:spTree>
    <p:extLst>
      <p:ext uri="{BB962C8B-B14F-4D97-AF65-F5344CB8AC3E}">
        <p14:creationId xmlns:p14="http://schemas.microsoft.com/office/powerpoint/2010/main" val="2594639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1765">
              <a:defRPr/>
            </a:pPr>
            <a:r>
              <a:rPr lang="en-US" dirty="0"/>
              <a:t>Oman, D. (2018). Model of individual health effects from religion/spirituality: Supporting evidence. In D. Oman (Ed.), </a:t>
            </a:r>
            <a:r>
              <a:rPr lang="en-US" i="1" dirty="0"/>
              <a:t>Why religion and spirituality matter for public health: Evidence, implications, and resources</a:t>
            </a:r>
            <a:r>
              <a:rPr lang="en-US" dirty="0"/>
              <a:t> (pp. 27-63). Cham, Switzerland: Springer International. https://doi.org/10.1007/978-3-319-73966-3_3 </a:t>
            </a:r>
          </a:p>
          <a:p>
            <a:endParaRPr lang="en-GB" dirty="0"/>
          </a:p>
          <a:p>
            <a:r>
              <a:rPr lang="en-US" dirty="0"/>
              <a:t>Oman, D., &amp; Thoresen, C. E. (2002). “Does religion cause health?": Differing interpretations and diverse meanings. </a:t>
            </a:r>
            <a:r>
              <a:rPr lang="en-US" i="1" dirty="0"/>
              <a:t>Journal of Health Psychology, 7</a:t>
            </a:r>
            <a:r>
              <a:rPr lang="en-US" dirty="0"/>
              <a:t>(4), 365-380. https://doi.org/10.1177/1359105302007004326 </a:t>
            </a:r>
            <a:endParaRPr lang="en-GB" dirty="0"/>
          </a:p>
          <a:p>
            <a:endParaRPr lang="en-GB" dirty="0"/>
          </a:p>
          <a:p>
            <a:pPr defTabSz="971765">
              <a:defRPr/>
            </a:pPr>
            <a:r>
              <a:rPr lang="en-US" sz="1200" kern="1200" dirty="0">
                <a:solidFill>
                  <a:schemeClr val="tx1"/>
                </a:solidFill>
                <a:latin typeface="Times New Roman" pitchFamily="18" charset="0"/>
                <a:ea typeface="+mn-ea"/>
                <a:cs typeface="+mn-cs"/>
              </a:rPr>
              <a:t>Galea, S. (2018). Foreword. In D. Oman (Ed.), </a:t>
            </a:r>
            <a:r>
              <a:rPr lang="en-US" sz="1200" i="1" kern="1200" dirty="0">
                <a:solidFill>
                  <a:schemeClr val="tx1"/>
                </a:solidFill>
                <a:latin typeface="Times New Roman" pitchFamily="18" charset="0"/>
                <a:ea typeface="+mn-ea"/>
                <a:cs typeface="+mn-cs"/>
              </a:rPr>
              <a:t>Why religion and spirituality matter for public health: Evidence, implications, and resources</a:t>
            </a:r>
            <a:r>
              <a:rPr lang="en-US" sz="1200" i="0" kern="1200" dirty="0">
                <a:solidFill>
                  <a:schemeClr val="tx1"/>
                </a:solidFill>
                <a:latin typeface="Times New Roman" pitchFamily="18" charset="0"/>
                <a:ea typeface="+mn-ea"/>
                <a:cs typeface="+mn-cs"/>
              </a:rPr>
              <a:t> (pp. v-vi). Springer International. Available at: https://link.springer.com/content/pdf/bfm:978-3-319-73966-3/1. Accessed September 7, 2026.</a:t>
            </a:r>
            <a:endParaRPr lang="en-GB" dirty="0"/>
          </a:p>
        </p:txBody>
      </p:sp>
      <p:sp>
        <p:nvSpPr>
          <p:cNvPr id="4" name="Slide Number Placeholder 3"/>
          <p:cNvSpPr>
            <a:spLocks noGrp="1"/>
          </p:cNvSpPr>
          <p:nvPr>
            <p:ph type="sldNum" sz="quarter" idx="5"/>
          </p:nvPr>
        </p:nvSpPr>
        <p:spPr/>
        <p:txBody>
          <a:bodyPr/>
          <a:lstStyle/>
          <a:p>
            <a:pPr>
              <a:defRPr/>
            </a:pPr>
            <a:fld id="{764FC63B-6D86-4E2E-8604-4BE66CDCB3A1}" type="slidenum">
              <a:rPr lang="en-US" altLang="en-US" smtClean="0"/>
              <a:pPr>
                <a:defRPr/>
              </a:pPr>
              <a:t>16</a:t>
            </a:fld>
            <a:endParaRPr lang="en-US" altLang="en-US"/>
          </a:p>
        </p:txBody>
      </p:sp>
    </p:spTree>
    <p:extLst>
      <p:ext uri="{BB962C8B-B14F-4D97-AF65-F5344CB8AC3E}">
        <p14:creationId xmlns:p14="http://schemas.microsoft.com/office/powerpoint/2010/main" val="2198665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7A43B-D709-5300-47A1-D79DBEF72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11281-E37D-0B55-D742-132F4C252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BDA23-2DB0-B174-4207-E5CECC5D6F2C}"/>
              </a:ext>
            </a:extLst>
          </p:cNvPr>
          <p:cNvSpPr>
            <a:spLocks noGrp="1"/>
          </p:cNvSpPr>
          <p:nvPr>
            <p:ph type="body" idx="1"/>
          </p:nvPr>
        </p:nvSpPr>
        <p:spPr/>
        <p:txBody>
          <a:bodyPr/>
          <a:lstStyle/>
          <a:p>
            <a:r>
              <a:rPr lang="en-US" sz="1200" kern="1200" dirty="0">
                <a:solidFill>
                  <a:schemeClr val="tx1"/>
                </a:solidFill>
                <a:latin typeface="Times New Roman" pitchFamily="18" charset="0"/>
                <a:ea typeface="+mn-ea"/>
                <a:cs typeface="+mn-cs"/>
              </a:rPr>
              <a:t>Oman, D. (2025). What is a mantra? Guidance for practitioners, researchers, and editors. </a:t>
            </a:r>
            <a:r>
              <a:rPr lang="en-US" sz="1200" i="1" kern="1200" dirty="0">
                <a:solidFill>
                  <a:schemeClr val="tx1"/>
                </a:solidFill>
                <a:latin typeface="Times New Roman" pitchFamily="18" charset="0"/>
                <a:ea typeface="+mn-ea"/>
                <a:cs typeface="+mn-cs"/>
              </a:rPr>
              <a:t>American Psychologist, 80</a:t>
            </a:r>
            <a:r>
              <a:rPr lang="en-US" sz="1200" i="0" kern="1200" dirty="0">
                <a:solidFill>
                  <a:schemeClr val="tx1"/>
                </a:solidFill>
                <a:latin typeface="Times New Roman" pitchFamily="18" charset="0"/>
                <a:ea typeface="+mn-ea"/>
                <a:cs typeface="+mn-cs"/>
              </a:rPr>
              <a:t>(7), 1032-1044. https://doi.org/10.1037/amp0001368 </a:t>
            </a:r>
            <a:endParaRPr lang="en-US" sz="800" dirty="0"/>
          </a:p>
          <a:p>
            <a:endParaRPr lang="en-US" sz="800" dirty="0"/>
          </a:p>
          <a:p>
            <a:r>
              <a:rPr lang="en-US" sz="800" dirty="0"/>
              <a:t>Kim, J. K., Kim, K. H., Shin, Y. C., Jang, B.-H., &amp; Ko, S.-G. (2020). Utilization of traditional medicine in primary health care in low- and middle-income countries: A systematic review. </a:t>
            </a:r>
            <a:r>
              <a:rPr lang="en-US" sz="800" i="1" dirty="0"/>
              <a:t>Health Policy and Planning, 35</a:t>
            </a:r>
            <a:r>
              <a:rPr lang="en-US" sz="800" dirty="0"/>
              <a:t>(8), 1070-1083. https://doi.org/10.1093/heapol/czaa022 </a:t>
            </a:r>
          </a:p>
          <a:p>
            <a:endParaRPr lang="en-US" sz="800" dirty="0"/>
          </a:p>
          <a:p>
            <a:r>
              <a:rPr lang="en-US" sz="800" dirty="0"/>
              <a:t>Wang, M., Liu, Z., Sun, Y., Zhang, Y., Ghaffar, A., &amp; Ren, M. (2025). Integration of traditional and complementary medicine into primary health care systems: A systematic review. </a:t>
            </a:r>
            <a:r>
              <a:rPr lang="en-US" sz="800" i="1" dirty="0"/>
              <a:t>Bulletin of the World Health Organization, 103</a:t>
            </a:r>
            <a:r>
              <a:rPr lang="en-US" sz="800" dirty="0"/>
              <a:t>(11), 675-684C. https://doi.org/10.2471/BLT.25.293465 </a:t>
            </a:r>
            <a:endParaRPr lang="en-US" dirty="0"/>
          </a:p>
        </p:txBody>
      </p:sp>
      <p:sp>
        <p:nvSpPr>
          <p:cNvPr id="4" name="Slide Number Placeholder 3">
            <a:extLst>
              <a:ext uri="{FF2B5EF4-FFF2-40B4-BE49-F238E27FC236}">
                <a16:creationId xmlns:a16="http://schemas.microsoft.com/office/drawing/2014/main" id="{7B32A784-30F8-1982-18EB-D1EC2EE3948D}"/>
              </a:ext>
            </a:extLst>
          </p:cNvPr>
          <p:cNvSpPr>
            <a:spLocks noGrp="1"/>
          </p:cNvSpPr>
          <p:nvPr>
            <p:ph type="sldNum" sz="quarter" idx="10"/>
          </p:nvPr>
        </p:nvSpPr>
        <p:spPr/>
        <p:txBody>
          <a:bodyPr/>
          <a:lstStyle/>
          <a:p>
            <a:pPr>
              <a:defRPr/>
            </a:pPr>
            <a:fld id="{764FC63B-6D86-4E2E-8604-4BE66CDCB3A1}" type="slidenum">
              <a:rPr lang="en-US" altLang="en-US" smtClean="0"/>
              <a:pPr>
                <a:defRPr/>
              </a:pPr>
              <a:t>17</a:t>
            </a:fld>
            <a:endParaRPr lang="en-US" altLang="en-US"/>
          </a:p>
        </p:txBody>
      </p:sp>
    </p:spTree>
    <p:extLst>
      <p:ext uri="{BB962C8B-B14F-4D97-AF65-F5344CB8AC3E}">
        <p14:creationId xmlns:p14="http://schemas.microsoft.com/office/powerpoint/2010/main" val="2624305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7A43B-D709-5300-47A1-D79DBEF72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11281-E37D-0B55-D742-132F4C252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BDA23-2DB0-B174-4207-E5CECC5D6F2C}"/>
              </a:ext>
            </a:extLst>
          </p:cNvPr>
          <p:cNvSpPr>
            <a:spLocks noGrp="1"/>
          </p:cNvSpPr>
          <p:nvPr>
            <p:ph type="body" idx="1"/>
          </p:nvPr>
        </p:nvSpPr>
        <p:spPr/>
        <p:txBody>
          <a:bodyPr/>
          <a:lstStyle/>
          <a:p>
            <a:r>
              <a:rPr lang="en-US" sz="1200" kern="1200" dirty="0">
                <a:solidFill>
                  <a:schemeClr val="tx1"/>
                </a:solidFill>
                <a:latin typeface="Times New Roman" pitchFamily="18" charset="0"/>
                <a:ea typeface="+mn-ea"/>
                <a:cs typeface="+mn-cs"/>
              </a:rPr>
              <a:t>Oman, D. (2025). What is a mantra? Guidance for practitioners, researchers, and editors. </a:t>
            </a:r>
            <a:r>
              <a:rPr lang="en-US" sz="1200" i="1" kern="1200" dirty="0">
                <a:solidFill>
                  <a:schemeClr val="tx1"/>
                </a:solidFill>
                <a:latin typeface="Times New Roman" pitchFamily="18" charset="0"/>
                <a:ea typeface="+mn-ea"/>
                <a:cs typeface="+mn-cs"/>
              </a:rPr>
              <a:t>American Psychologist, 80</a:t>
            </a:r>
            <a:r>
              <a:rPr lang="en-US" sz="1200" i="0" kern="1200" dirty="0">
                <a:solidFill>
                  <a:schemeClr val="tx1"/>
                </a:solidFill>
                <a:latin typeface="Times New Roman" pitchFamily="18" charset="0"/>
                <a:ea typeface="+mn-ea"/>
                <a:cs typeface="+mn-cs"/>
              </a:rPr>
              <a:t>(7), 1032-1044. https://doi.org/10.1037/amp0001368 </a:t>
            </a:r>
            <a:endParaRPr lang="en-US" sz="800" dirty="0"/>
          </a:p>
          <a:p>
            <a:endParaRPr lang="en-US" sz="800" dirty="0"/>
          </a:p>
          <a:p>
            <a:r>
              <a:rPr lang="en-US" sz="800" dirty="0"/>
              <a:t>Kim, J. K., Kim, K. H., Shin, Y. C., Jang, B.-H., &amp; Ko, S.-G. (2020). Utilization of traditional medicine in primary health care in low- and middle-income countries: A systematic review. </a:t>
            </a:r>
            <a:r>
              <a:rPr lang="en-US" sz="800" i="1" dirty="0"/>
              <a:t>Health Policy and Planning, 35</a:t>
            </a:r>
            <a:r>
              <a:rPr lang="en-US" sz="800" dirty="0"/>
              <a:t>(8), 1070-1083. https://doi.org/10.1093/heapol/czaa022 </a:t>
            </a:r>
          </a:p>
          <a:p>
            <a:endParaRPr lang="en-US" sz="800" dirty="0"/>
          </a:p>
          <a:p>
            <a:r>
              <a:rPr lang="en-US" sz="800" dirty="0"/>
              <a:t>Wang, M., Liu, Z., Sun, Y., Zhang, Y., Ghaffar, A., &amp; Ren, M. (2025). Integration of traditional and complementary medicine into primary health care systems: A systematic review. </a:t>
            </a:r>
            <a:r>
              <a:rPr lang="en-US" sz="800" i="1" dirty="0"/>
              <a:t>Bulletin of the World Health Organization, 103</a:t>
            </a:r>
            <a:r>
              <a:rPr lang="en-US" sz="800" dirty="0"/>
              <a:t>(11), 675-684C. https://doi.org/10.2471/BLT.25.293465 </a:t>
            </a:r>
          </a:p>
        </p:txBody>
      </p:sp>
      <p:sp>
        <p:nvSpPr>
          <p:cNvPr id="4" name="Slide Number Placeholder 3">
            <a:extLst>
              <a:ext uri="{FF2B5EF4-FFF2-40B4-BE49-F238E27FC236}">
                <a16:creationId xmlns:a16="http://schemas.microsoft.com/office/drawing/2014/main" id="{7B32A784-30F8-1982-18EB-D1EC2EE3948D}"/>
              </a:ext>
            </a:extLst>
          </p:cNvPr>
          <p:cNvSpPr>
            <a:spLocks noGrp="1"/>
          </p:cNvSpPr>
          <p:nvPr>
            <p:ph type="sldNum" sz="quarter" idx="10"/>
          </p:nvPr>
        </p:nvSpPr>
        <p:spPr/>
        <p:txBody>
          <a:bodyPr/>
          <a:lstStyle/>
          <a:p>
            <a:pPr>
              <a:defRPr/>
            </a:pPr>
            <a:fld id="{764FC63B-6D86-4E2E-8604-4BE66CDCB3A1}" type="slidenum">
              <a:rPr lang="en-US" altLang="en-US" smtClean="0"/>
              <a:pPr>
                <a:defRPr/>
              </a:pPr>
              <a:t>18</a:t>
            </a:fld>
            <a:endParaRPr lang="en-US" altLang="en-US"/>
          </a:p>
        </p:txBody>
      </p:sp>
    </p:spTree>
    <p:extLst>
      <p:ext uri="{BB962C8B-B14F-4D97-AF65-F5344CB8AC3E}">
        <p14:creationId xmlns:p14="http://schemas.microsoft.com/office/powerpoint/2010/main" val="2375213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7A43B-D709-5300-47A1-D79DBEF72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11281-E37D-0B55-D742-132F4C252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BDA23-2DB0-B174-4207-E5CECC5D6F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32A784-30F8-1982-18EB-D1EC2EE3948D}"/>
              </a:ext>
            </a:extLst>
          </p:cNvPr>
          <p:cNvSpPr>
            <a:spLocks noGrp="1"/>
          </p:cNvSpPr>
          <p:nvPr>
            <p:ph type="sldNum" sz="quarter" idx="10"/>
          </p:nvPr>
        </p:nvSpPr>
        <p:spPr/>
        <p:txBody>
          <a:bodyPr/>
          <a:lstStyle/>
          <a:p>
            <a:pPr>
              <a:defRPr/>
            </a:pPr>
            <a:fld id="{764FC63B-6D86-4E2E-8604-4BE66CDCB3A1}" type="slidenum">
              <a:rPr lang="en-US" altLang="en-US" smtClean="0"/>
              <a:pPr>
                <a:defRPr/>
              </a:pPr>
              <a:t>19</a:t>
            </a:fld>
            <a:endParaRPr lang="en-US" altLang="en-US"/>
          </a:p>
        </p:txBody>
      </p:sp>
    </p:spTree>
    <p:extLst>
      <p:ext uri="{BB962C8B-B14F-4D97-AF65-F5344CB8AC3E}">
        <p14:creationId xmlns:p14="http://schemas.microsoft.com/office/powerpoint/2010/main" val="4292067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20</a:t>
            </a:fld>
            <a:endParaRPr lang="en-US" altLang="en-US"/>
          </a:p>
        </p:txBody>
      </p:sp>
    </p:spTree>
    <p:extLst>
      <p:ext uri="{BB962C8B-B14F-4D97-AF65-F5344CB8AC3E}">
        <p14:creationId xmlns:p14="http://schemas.microsoft.com/office/powerpoint/2010/main" val="3364663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7A43B-D709-5300-47A1-D79DBEF72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11281-E37D-0B55-D742-132F4C252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BDA23-2DB0-B174-4207-E5CECC5D6F2C}"/>
              </a:ext>
            </a:extLst>
          </p:cNvPr>
          <p:cNvSpPr>
            <a:spLocks noGrp="1"/>
          </p:cNvSpPr>
          <p:nvPr>
            <p:ph type="body" idx="1"/>
          </p:nvPr>
        </p:nvSpPr>
        <p:spPr/>
        <p:txBody>
          <a:bodyPr/>
          <a:lstStyle/>
          <a:p>
            <a:r>
              <a:rPr lang="en-US" sz="1300" dirty="0"/>
              <a:t>Oman, D. (2026). Spirituality, health, and well-being: Field overview and emerging frontiers. In J. R. Webb (Ed.), </a:t>
            </a:r>
            <a:r>
              <a:rPr lang="en-US" sz="1300" i="1" dirty="0"/>
              <a:t>Handbook of spirituality, health, and well-being: A psychological perspective</a:t>
            </a:r>
            <a:r>
              <a:rPr lang="en-US" sz="1300" dirty="0"/>
              <a:t> (pp. 37-75). Routledge. https://doi.org/10.4324/9781003440048-4 </a:t>
            </a:r>
            <a:endParaRPr lang="en-US" dirty="0"/>
          </a:p>
        </p:txBody>
      </p:sp>
      <p:sp>
        <p:nvSpPr>
          <p:cNvPr id="4" name="Slide Number Placeholder 3">
            <a:extLst>
              <a:ext uri="{FF2B5EF4-FFF2-40B4-BE49-F238E27FC236}">
                <a16:creationId xmlns:a16="http://schemas.microsoft.com/office/drawing/2014/main" id="{7B32A784-30F8-1982-18EB-D1EC2EE3948D}"/>
              </a:ext>
            </a:extLst>
          </p:cNvPr>
          <p:cNvSpPr>
            <a:spLocks noGrp="1"/>
          </p:cNvSpPr>
          <p:nvPr>
            <p:ph type="sldNum" sz="quarter" idx="10"/>
          </p:nvPr>
        </p:nvSpPr>
        <p:spPr/>
        <p:txBody>
          <a:bodyPr/>
          <a:lstStyle/>
          <a:p>
            <a:pPr>
              <a:defRPr/>
            </a:pPr>
            <a:fld id="{764FC63B-6D86-4E2E-8604-4BE66CDCB3A1}" type="slidenum">
              <a:rPr lang="en-US" altLang="en-US" smtClean="0"/>
              <a:pPr>
                <a:defRPr/>
              </a:pPr>
              <a:t>21</a:t>
            </a:fld>
            <a:endParaRPr lang="en-US" altLang="en-US"/>
          </a:p>
        </p:txBody>
      </p:sp>
    </p:spTree>
    <p:extLst>
      <p:ext uri="{BB962C8B-B14F-4D97-AF65-F5344CB8AC3E}">
        <p14:creationId xmlns:p14="http://schemas.microsoft.com/office/powerpoint/2010/main" val="2472522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AA501-48A8-72B8-1029-7B1F81EEEF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DC083-87C3-C1B0-DC3B-23C54FE3DD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2CB76-72C8-7393-BFF1-BA99E20D6604}"/>
              </a:ext>
            </a:extLst>
          </p:cNvPr>
          <p:cNvSpPr>
            <a:spLocks noGrp="1"/>
          </p:cNvSpPr>
          <p:nvPr>
            <p:ph type="body" idx="1"/>
          </p:nvPr>
        </p:nvSpPr>
        <p:spPr/>
        <p:txBody>
          <a:bodyPr/>
          <a:lstStyle/>
          <a:p>
            <a:r>
              <a:rPr lang="en-US" sz="1300" dirty="0"/>
              <a:t>Oman, D. (2026). Spirituality, health, and well-being: Field overview and emerging frontiers. In J. R. Webb (Ed.), </a:t>
            </a:r>
            <a:r>
              <a:rPr lang="en-US" sz="1300" i="1" dirty="0"/>
              <a:t>Handbook of spirituality, health, and well-being: A psychological perspective</a:t>
            </a:r>
            <a:r>
              <a:rPr lang="en-US" sz="1300" dirty="0"/>
              <a:t> (pp. 37-75). Routledge. https://doi.org/10.4324/9781003440048-4 </a:t>
            </a:r>
          </a:p>
          <a:p>
            <a:endParaRPr lang="en-US" sz="13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400" dirty="0"/>
              <a:t>Fulton, B. R., &amp; Wood, R. L. (2017). Achieving and leveraging diversity through faith-based organizing. In R. Braunstein, T. N. </a:t>
            </a:r>
            <a:r>
              <a:rPr lang="en-US" sz="1400" dirty="0" err="1"/>
              <a:t>Fuist</a:t>
            </a:r>
            <a:r>
              <a:rPr lang="en-US" sz="1400" dirty="0"/>
              <a:t>, &amp; R. H. Williams (Eds.), </a:t>
            </a:r>
            <a:r>
              <a:rPr lang="en-US" sz="1400" i="1" dirty="0"/>
              <a:t>Religion and progressive activism: New stories about faith and politics</a:t>
            </a:r>
            <a:r>
              <a:rPr lang="en-US" sz="1400" dirty="0"/>
              <a:t> (pp. 29-55). New York University Press. </a:t>
            </a:r>
          </a:p>
          <a:p>
            <a:endParaRPr lang="en-US" sz="1400" dirty="0"/>
          </a:p>
        </p:txBody>
      </p:sp>
      <p:sp>
        <p:nvSpPr>
          <p:cNvPr id="4" name="Slide Number Placeholder 3">
            <a:extLst>
              <a:ext uri="{FF2B5EF4-FFF2-40B4-BE49-F238E27FC236}">
                <a16:creationId xmlns:a16="http://schemas.microsoft.com/office/drawing/2014/main" id="{04D0DA9B-09CA-670B-D2E7-C7D503E45915}"/>
              </a:ext>
            </a:extLst>
          </p:cNvPr>
          <p:cNvSpPr>
            <a:spLocks noGrp="1"/>
          </p:cNvSpPr>
          <p:nvPr>
            <p:ph type="sldNum" sz="quarter" idx="10"/>
          </p:nvPr>
        </p:nvSpPr>
        <p:spPr/>
        <p:txBody>
          <a:bodyPr/>
          <a:lstStyle/>
          <a:p>
            <a:pPr>
              <a:defRPr/>
            </a:pPr>
            <a:fld id="{764FC63B-6D86-4E2E-8604-4BE66CDCB3A1}" type="slidenum">
              <a:rPr lang="en-US" altLang="en-US" smtClean="0"/>
              <a:pPr>
                <a:defRPr/>
              </a:pPr>
              <a:t>22</a:t>
            </a:fld>
            <a:endParaRPr lang="en-US" altLang="en-US"/>
          </a:p>
        </p:txBody>
      </p:sp>
    </p:spTree>
    <p:extLst>
      <p:ext uri="{BB962C8B-B14F-4D97-AF65-F5344CB8AC3E}">
        <p14:creationId xmlns:p14="http://schemas.microsoft.com/office/powerpoint/2010/main" val="1221181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57948-8824-8FB6-A719-A33DAFBFD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E1444-7D16-27DE-E33D-08424DB4FC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5BB55F-7A86-ACDC-D7B5-8292F1A838AE}"/>
              </a:ext>
            </a:extLst>
          </p:cNvPr>
          <p:cNvSpPr>
            <a:spLocks noGrp="1"/>
          </p:cNvSpPr>
          <p:nvPr>
            <p:ph type="body" idx="1"/>
          </p:nvPr>
        </p:nvSpPr>
        <p:spPr/>
        <p:txBody>
          <a:bodyPr/>
          <a:lstStyle/>
          <a:p>
            <a:r>
              <a:rPr lang="en-US" sz="1200" kern="1200" dirty="0">
                <a:solidFill>
                  <a:schemeClr val="tx1"/>
                </a:solidFill>
                <a:latin typeface="Times New Roman" pitchFamily="18" charset="0"/>
                <a:ea typeface="+mn-ea"/>
                <a:cs typeface="+mn-cs"/>
              </a:rPr>
              <a:t>COMPETENCIES</a:t>
            </a:r>
          </a:p>
          <a:p>
            <a:r>
              <a:rPr lang="en-US" sz="1200" kern="1200" dirty="0">
                <a:solidFill>
                  <a:schemeClr val="tx1"/>
                </a:solidFill>
                <a:latin typeface="Times New Roman" pitchFamily="18" charset="0"/>
                <a:ea typeface="+mn-ea"/>
                <a:cs typeface="+mn-cs"/>
              </a:rPr>
              <a:t>Currier, J. M., Fox, J., &amp; </a:t>
            </a:r>
            <a:r>
              <a:rPr lang="en-US" sz="1200" kern="1200" dirty="0" err="1">
                <a:solidFill>
                  <a:schemeClr val="tx1"/>
                </a:solidFill>
                <a:latin typeface="Times New Roman" pitchFamily="18" charset="0"/>
                <a:ea typeface="+mn-ea"/>
                <a:cs typeface="+mn-cs"/>
              </a:rPr>
              <a:t>Vieten</a:t>
            </a:r>
            <a:r>
              <a:rPr lang="en-US" sz="1200" kern="1200" dirty="0">
                <a:solidFill>
                  <a:schemeClr val="tx1"/>
                </a:solidFill>
                <a:latin typeface="Times New Roman" pitchFamily="18" charset="0"/>
                <a:ea typeface="+mn-ea"/>
                <a:cs typeface="+mn-cs"/>
              </a:rPr>
              <a:t>, C. (Eds.). (2026). </a:t>
            </a:r>
            <a:r>
              <a:rPr lang="en-US" sz="1200" i="1" kern="1200" dirty="0">
                <a:solidFill>
                  <a:schemeClr val="tx1"/>
                </a:solidFill>
                <a:latin typeface="Times New Roman" pitchFamily="18" charset="0"/>
                <a:ea typeface="+mn-ea"/>
                <a:cs typeface="+mn-cs"/>
              </a:rPr>
              <a:t>Handbook of training in spiritual and religious competencies in mental health professions</a:t>
            </a:r>
            <a:r>
              <a:rPr lang="en-US" sz="1200" i="0" kern="1200" dirty="0">
                <a:solidFill>
                  <a:schemeClr val="tx1"/>
                </a:solidFill>
                <a:latin typeface="Times New Roman" pitchFamily="18" charset="0"/>
                <a:ea typeface="+mn-ea"/>
                <a:cs typeface="+mn-cs"/>
              </a:rPr>
              <a:t>. Oxford University Press. https://doi.org/10.1093/oso/9780197757635.001.0001 </a:t>
            </a:r>
            <a:endParaRPr lang="en-US" sz="1300" dirty="0"/>
          </a:p>
          <a:p>
            <a:endParaRPr lang="en-US" sz="1300" dirty="0"/>
          </a:p>
          <a:p>
            <a:r>
              <a:rPr lang="en-GB" sz="1300" dirty="0"/>
              <a:t>Puchalski, C., Ferrell, B., Virani, R., Otis-Green, S., Baird, P., Bull, J., </a:t>
            </a:r>
            <a:r>
              <a:rPr lang="en-GB" sz="1300" dirty="0" err="1"/>
              <a:t>Chochinov</a:t>
            </a:r>
            <a:r>
              <a:rPr lang="en-GB" sz="1300" dirty="0"/>
              <a:t>, H., Handzo, G., Nelson-Becker, H., Prince-Paul, M., Pugliese, K., &amp; </a:t>
            </a:r>
            <a:r>
              <a:rPr lang="en-GB" sz="1300" dirty="0" err="1"/>
              <a:t>Sulmasy</a:t>
            </a:r>
            <a:r>
              <a:rPr lang="en-GB" sz="1300" dirty="0"/>
              <a:t>, D. (2009). Improving the quality of spiritual care as a dimension of palliative care: The report of the consensus conference. </a:t>
            </a:r>
            <a:r>
              <a:rPr lang="en-GB" sz="1300" i="1" dirty="0"/>
              <a:t>Journal of Palliative Medicine, 12</a:t>
            </a:r>
            <a:r>
              <a:rPr lang="en-GB" sz="1300" dirty="0"/>
              <a:t>(10), 885-904. https://doi.org/10.1089/jpm.2009.0142 </a:t>
            </a:r>
          </a:p>
          <a:p>
            <a:endParaRPr lang="en-GB" sz="1300" dirty="0"/>
          </a:p>
          <a:p>
            <a:r>
              <a:rPr lang="en-US" sz="1300" dirty="0" err="1"/>
              <a:t>Vieten</a:t>
            </a:r>
            <a:r>
              <a:rPr lang="en-US" sz="1300" dirty="0"/>
              <a:t>, C., &amp; Lukoff, D. (2022). Spiritual and religious competencies in psychology. </a:t>
            </a:r>
            <a:r>
              <a:rPr lang="en-US" sz="1300" i="1" dirty="0"/>
              <a:t>American Psychologist, 77</a:t>
            </a:r>
            <a:r>
              <a:rPr lang="en-US" sz="1300" dirty="0"/>
              <a:t>(1), 26–38. https://doi.org/10.1037/amp0000821 </a:t>
            </a:r>
          </a:p>
          <a:p>
            <a:endParaRPr lang="en-US" sz="1300" dirty="0"/>
          </a:p>
          <a:p>
            <a:r>
              <a:rPr lang="en-US" sz="1400" dirty="0"/>
              <a:t>CAM</a:t>
            </a:r>
          </a:p>
          <a:p>
            <a:r>
              <a:rPr lang="en-US" sz="1400" dirty="0"/>
              <a:t>Jonas, W. B., &amp; Levin, J. S. (1999). Introduction: Models of medicine and healing. In W. B. Jonas, &amp; J. S. Levin (Eds.), </a:t>
            </a:r>
            <a:r>
              <a:rPr lang="en-US" sz="1400" i="1" dirty="0"/>
              <a:t>Essentials of complementary and alternative medicine</a:t>
            </a:r>
            <a:r>
              <a:rPr lang="en-US" sz="1400" dirty="0"/>
              <a:t> (pp. 1-15). Lippincott Williams &amp; Wilkins. </a:t>
            </a:r>
          </a:p>
          <a:p>
            <a:endParaRPr lang="en-US" sz="1400" dirty="0"/>
          </a:p>
          <a:p>
            <a:r>
              <a:rPr lang="en-US" sz="1400" dirty="0"/>
              <a:t>SIPs</a:t>
            </a:r>
          </a:p>
          <a:p>
            <a:r>
              <a:rPr lang="en-US" sz="1400" dirty="0"/>
              <a:t>*See slide 3</a:t>
            </a:r>
          </a:p>
          <a:p>
            <a:endParaRPr lang="en-US" sz="1400" dirty="0"/>
          </a:p>
        </p:txBody>
      </p:sp>
      <p:sp>
        <p:nvSpPr>
          <p:cNvPr id="4" name="Slide Number Placeholder 3">
            <a:extLst>
              <a:ext uri="{FF2B5EF4-FFF2-40B4-BE49-F238E27FC236}">
                <a16:creationId xmlns:a16="http://schemas.microsoft.com/office/drawing/2014/main" id="{E05BE1B9-EE61-C500-F33C-40BDC649623C}"/>
              </a:ext>
            </a:extLst>
          </p:cNvPr>
          <p:cNvSpPr>
            <a:spLocks noGrp="1"/>
          </p:cNvSpPr>
          <p:nvPr>
            <p:ph type="sldNum" sz="quarter" idx="10"/>
          </p:nvPr>
        </p:nvSpPr>
        <p:spPr/>
        <p:txBody>
          <a:bodyPr/>
          <a:lstStyle/>
          <a:p>
            <a:pPr>
              <a:defRPr/>
            </a:pPr>
            <a:fld id="{764FC63B-6D86-4E2E-8604-4BE66CDCB3A1}" type="slidenum">
              <a:rPr lang="en-US" altLang="en-US" smtClean="0"/>
              <a:pPr>
                <a:defRPr/>
              </a:pPr>
              <a:t>23</a:t>
            </a:fld>
            <a:endParaRPr lang="en-US" altLang="en-US"/>
          </a:p>
        </p:txBody>
      </p:sp>
    </p:spTree>
    <p:extLst>
      <p:ext uri="{BB962C8B-B14F-4D97-AF65-F5344CB8AC3E}">
        <p14:creationId xmlns:p14="http://schemas.microsoft.com/office/powerpoint/2010/main" val="6453701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57948-8824-8FB6-A719-A33DAFBFD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E1444-7D16-27DE-E33D-08424DB4FC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5BB55F-7A86-ACDC-D7B5-8292F1A838AE}"/>
              </a:ext>
            </a:extLst>
          </p:cNvPr>
          <p:cNvSpPr>
            <a:spLocks noGrp="1"/>
          </p:cNvSpPr>
          <p:nvPr>
            <p:ph type="body" idx="1"/>
          </p:nvPr>
        </p:nvSpPr>
        <p:spPr/>
        <p:txBody>
          <a:bodyPr/>
          <a:lstStyle/>
          <a:p>
            <a:endParaRPr lang="en-US" sz="1300" dirty="0"/>
          </a:p>
          <a:p>
            <a:r>
              <a:rPr lang="en-US" sz="1300" dirty="0"/>
              <a:t>Oman, D. (2025). Mindfulness for global public health: Critical analysis and agenda. </a:t>
            </a:r>
            <a:r>
              <a:rPr lang="en-US" sz="1300" i="1" dirty="0"/>
              <a:t>Mindfulness, 16</a:t>
            </a:r>
            <a:r>
              <a:rPr lang="en-US" sz="1300" dirty="0"/>
              <a:t>(3), 573-612. https://doi.org/10.1007/s12671-023-02089-5 </a:t>
            </a:r>
          </a:p>
          <a:p>
            <a:endParaRPr lang="en-US" sz="1300" dirty="0"/>
          </a:p>
          <a:p>
            <a:r>
              <a:rPr lang="en-US" sz="1300" dirty="0"/>
              <a:t>Oman, D. (2026). Mantram repetition program. In N. N. Singh (Ed.), </a:t>
            </a:r>
            <a:r>
              <a:rPr lang="en-US" sz="1300" i="1" dirty="0"/>
              <a:t>Encyclopedia of mindfulness, Buddhism, and other contemplative practices</a:t>
            </a:r>
            <a:r>
              <a:rPr lang="en-US" sz="1300" dirty="0"/>
              <a:t> (pp. 1-11). Springer International Publishing. https://doi.org/10.1007/978-3-030-90465-4_118-1 </a:t>
            </a:r>
          </a:p>
          <a:p>
            <a:endParaRPr lang="en-US" sz="1300" dirty="0"/>
          </a:p>
          <a:p>
            <a:r>
              <a:rPr lang="en-US" sz="1300" dirty="0"/>
              <a:t>Oman, D. (2026). Spirituality, health, and well-being: Field overview and emerging frontiers. In J. R. Webb (Ed.), </a:t>
            </a:r>
            <a:r>
              <a:rPr lang="en-US" sz="1300" i="1" dirty="0"/>
              <a:t>Handbook of spirituality, health, and well-being: A psychological perspective</a:t>
            </a:r>
            <a:r>
              <a:rPr lang="en-US" sz="1300" dirty="0"/>
              <a:t> (pp. 37-75). Routledge. https://doi.org/10.4324/9781003440048-4 </a:t>
            </a:r>
            <a:endParaRPr lang="en-US" sz="1400" dirty="0"/>
          </a:p>
        </p:txBody>
      </p:sp>
      <p:sp>
        <p:nvSpPr>
          <p:cNvPr id="4" name="Slide Number Placeholder 3">
            <a:extLst>
              <a:ext uri="{FF2B5EF4-FFF2-40B4-BE49-F238E27FC236}">
                <a16:creationId xmlns:a16="http://schemas.microsoft.com/office/drawing/2014/main" id="{E05BE1B9-EE61-C500-F33C-40BDC649623C}"/>
              </a:ext>
            </a:extLst>
          </p:cNvPr>
          <p:cNvSpPr>
            <a:spLocks noGrp="1"/>
          </p:cNvSpPr>
          <p:nvPr>
            <p:ph type="sldNum" sz="quarter" idx="10"/>
          </p:nvPr>
        </p:nvSpPr>
        <p:spPr/>
        <p:txBody>
          <a:bodyPr/>
          <a:lstStyle/>
          <a:p>
            <a:pPr>
              <a:defRPr/>
            </a:pPr>
            <a:fld id="{764FC63B-6D86-4E2E-8604-4BE66CDCB3A1}" type="slidenum">
              <a:rPr lang="en-US" altLang="en-US" smtClean="0"/>
              <a:pPr>
                <a:defRPr/>
              </a:pPr>
              <a:t>24</a:t>
            </a:fld>
            <a:endParaRPr lang="en-US" altLang="en-US"/>
          </a:p>
        </p:txBody>
      </p:sp>
    </p:spTree>
    <p:extLst>
      <p:ext uri="{BB962C8B-B14F-4D97-AF65-F5344CB8AC3E}">
        <p14:creationId xmlns:p14="http://schemas.microsoft.com/office/powerpoint/2010/main" val="29197488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8A89D-A612-BA19-F339-B9B2166CD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8E58D-D5FC-DBB0-6F21-A6630F57E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6A5D06-5DB0-45A3-EC3E-E16A21300FEC}"/>
              </a:ext>
            </a:extLst>
          </p:cNvPr>
          <p:cNvSpPr>
            <a:spLocks noGrp="1"/>
          </p:cNvSpPr>
          <p:nvPr>
            <p:ph type="body" idx="1"/>
          </p:nvPr>
        </p:nvSpPr>
        <p:spPr/>
        <p:txBody>
          <a:bodyPr/>
          <a:lstStyle/>
          <a:p>
            <a:r>
              <a:rPr lang="en-US" sz="1300" dirty="0"/>
              <a:t>Giacalone, R. A., &amp; Jurkiewicz, C. L. (2010). </a:t>
            </a:r>
            <a:r>
              <a:rPr lang="en-US" sz="1300" i="1" dirty="0"/>
              <a:t>Handbook of workplace spirituality and organizational performance</a:t>
            </a:r>
            <a:r>
              <a:rPr lang="en-US" sz="1300" dirty="0"/>
              <a:t> (2nd ed.). M.E. Sharpe. </a:t>
            </a:r>
          </a:p>
          <a:p>
            <a:endParaRPr lang="en-US" sz="1300" dirty="0"/>
          </a:p>
          <a:p>
            <a:r>
              <a:rPr lang="en-US" sz="1300" dirty="0"/>
              <a:t>Oman, D. (2026). Spirituality, health, and well-being: Field overview and emerging frontiers. In J. R. Webb (Ed.), </a:t>
            </a:r>
            <a:r>
              <a:rPr lang="en-US" sz="1300" i="1" dirty="0"/>
              <a:t>Handbook of spirituality, health, and well-being: A psychological perspective</a:t>
            </a:r>
            <a:r>
              <a:rPr lang="en-US" sz="1300" dirty="0"/>
              <a:t> (pp. 37-75). Routledge. https://doi.org/10.4324/9781003440048-4 </a:t>
            </a:r>
          </a:p>
          <a:p>
            <a:endParaRPr lang="en-US" sz="1300" dirty="0"/>
          </a:p>
          <a:p>
            <a:r>
              <a:rPr lang="en-US" sz="1200" kern="1200" dirty="0">
                <a:solidFill>
                  <a:schemeClr val="tx1"/>
                </a:solidFill>
                <a:latin typeface="Times New Roman" pitchFamily="18" charset="0"/>
                <a:ea typeface="+mn-ea"/>
                <a:cs typeface="+mn-cs"/>
              </a:rPr>
              <a:t>Seiple, C., &amp; Hoover, D. R. (Eds.). (2022). </a:t>
            </a:r>
            <a:r>
              <a:rPr lang="en-US" sz="1200" i="1" kern="1200" dirty="0">
                <a:solidFill>
                  <a:schemeClr val="tx1"/>
                </a:solidFill>
                <a:latin typeface="Times New Roman" pitchFamily="18" charset="0"/>
                <a:ea typeface="+mn-ea"/>
                <a:cs typeface="+mn-cs"/>
              </a:rPr>
              <a:t>The Routledge handbook of religious literacy, pluralism and global engagement</a:t>
            </a:r>
            <a:r>
              <a:rPr lang="en-US" sz="1200" i="0" kern="1200" dirty="0">
                <a:solidFill>
                  <a:schemeClr val="tx1"/>
                </a:solidFill>
                <a:latin typeface="Times New Roman" pitchFamily="18" charset="0"/>
                <a:ea typeface="+mn-ea"/>
                <a:cs typeface="+mn-cs"/>
              </a:rPr>
              <a:t>. Routledge. https://doi.org/10.4324/9781003036555 </a:t>
            </a:r>
          </a:p>
          <a:p>
            <a:endParaRPr lang="en-US" sz="1200" i="0" kern="1200" dirty="0">
              <a:solidFill>
                <a:schemeClr val="tx1"/>
              </a:solidFill>
              <a:latin typeface="Times New Roman" pitchFamily="18" charset="0"/>
              <a:ea typeface="+mn-ea"/>
              <a:cs typeface="+mn-cs"/>
            </a:endParaRPr>
          </a:p>
          <a:p>
            <a:r>
              <a:rPr lang="en-US" sz="1200" kern="1200" dirty="0">
                <a:solidFill>
                  <a:schemeClr val="tx1"/>
                </a:solidFill>
                <a:latin typeface="Times New Roman" pitchFamily="18" charset="0"/>
                <a:ea typeface="+mn-ea"/>
                <a:cs typeface="+mn-cs"/>
              </a:rPr>
              <a:t>Nord, W. A., &amp; Haynes, C. C. (1998). </a:t>
            </a:r>
            <a:r>
              <a:rPr lang="en-US" sz="1200" i="1" kern="1200" dirty="0">
                <a:solidFill>
                  <a:schemeClr val="tx1"/>
                </a:solidFill>
                <a:latin typeface="Times New Roman" pitchFamily="18" charset="0"/>
                <a:ea typeface="+mn-ea"/>
                <a:cs typeface="+mn-cs"/>
              </a:rPr>
              <a:t>Taking religion seriously across the curriculum</a:t>
            </a:r>
            <a:r>
              <a:rPr lang="en-US" sz="1200" i="0" kern="1200" dirty="0">
                <a:solidFill>
                  <a:schemeClr val="tx1"/>
                </a:solidFill>
                <a:latin typeface="Times New Roman" pitchFamily="18" charset="0"/>
                <a:ea typeface="+mn-ea"/>
                <a:cs typeface="+mn-cs"/>
              </a:rPr>
              <a:t>. Association for Supervision and Curriculum Development. </a:t>
            </a:r>
          </a:p>
          <a:p>
            <a:endParaRPr lang="en-US" sz="1300" dirty="0"/>
          </a:p>
        </p:txBody>
      </p:sp>
      <p:sp>
        <p:nvSpPr>
          <p:cNvPr id="4" name="Slide Number Placeholder 3">
            <a:extLst>
              <a:ext uri="{FF2B5EF4-FFF2-40B4-BE49-F238E27FC236}">
                <a16:creationId xmlns:a16="http://schemas.microsoft.com/office/drawing/2014/main" id="{03AE8E3D-704D-AF85-B695-5FA5A148E488}"/>
              </a:ext>
            </a:extLst>
          </p:cNvPr>
          <p:cNvSpPr>
            <a:spLocks noGrp="1"/>
          </p:cNvSpPr>
          <p:nvPr>
            <p:ph type="sldNum" sz="quarter" idx="10"/>
          </p:nvPr>
        </p:nvSpPr>
        <p:spPr/>
        <p:txBody>
          <a:bodyPr/>
          <a:lstStyle/>
          <a:p>
            <a:pPr>
              <a:defRPr/>
            </a:pPr>
            <a:fld id="{764FC63B-6D86-4E2E-8604-4BE66CDCB3A1}" type="slidenum">
              <a:rPr lang="en-US" altLang="en-US" smtClean="0"/>
              <a:pPr>
                <a:defRPr/>
              </a:pPr>
              <a:t>25</a:t>
            </a:fld>
            <a:endParaRPr lang="en-US" altLang="en-US"/>
          </a:p>
        </p:txBody>
      </p:sp>
    </p:spTree>
    <p:extLst>
      <p:ext uri="{BB962C8B-B14F-4D97-AF65-F5344CB8AC3E}">
        <p14:creationId xmlns:p14="http://schemas.microsoft.com/office/powerpoint/2010/main" val="23171349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1A2DB-A1C8-6E12-1CAB-0A82EEA52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97167-03A2-12E9-D3DB-E6B19B646E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A9F538-B0A3-BF28-9FAC-13CFC70D166F}"/>
              </a:ext>
            </a:extLst>
          </p:cNvPr>
          <p:cNvSpPr>
            <a:spLocks noGrp="1"/>
          </p:cNvSpPr>
          <p:nvPr>
            <p:ph type="body" idx="1"/>
          </p:nvPr>
        </p:nvSpPr>
        <p:spPr/>
        <p:txBody>
          <a:bodyPr/>
          <a:lstStyle/>
          <a:p>
            <a:pPr defTabSz="936821">
              <a:defRPr/>
            </a:pPr>
            <a:r>
              <a:rPr lang="en-US" sz="1300" dirty="0"/>
              <a:t>Peng-Keller, S., Winiger, F., &amp; Rauch, R. (2022). </a:t>
            </a:r>
            <a:r>
              <a:rPr lang="en-US" sz="1300" i="1" dirty="0"/>
              <a:t>The spirit of global health: The World Health Organization and the 'spiritual dimension' of health, 1946-2021</a:t>
            </a:r>
            <a:r>
              <a:rPr lang="en-US" sz="1300" dirty="0"/>
              <a:t>. Oxford University Press. https://doi.org/10.1093/oso/9780192865502.001.0001 </a:t>
            </a:r>
          </a:p>
        </p:txBody>
      </p:sp>
      <p:sp>
        <p:nvSpPr>
          <p:cNvPr id="4" name="Slide Number Placeholder 3">
            <a:extLst>
              <a:ext uri="{FF2B5EF4-FFF2-40B4-BE49-F238E27FC236}">
                <a16:creationId xmlns:a16="http://schemas.microsoft.com/office/drawing/2014/main" id="{67930E85-4E0E-B834-17C0-9B05D1637BD9}"/>
              </a:ext>
            </a:extLst>
          </p:cNvPr>
          <p:cNvSpPr>
            <a:spLocks noGrp="1"/>
          </p:cNvSpPr>
          <p:nvPr>
            <p:ph type="sldNum" sz="quarter" idx="10"/>
          </p:nvPr>
        </p:nvSpPr>
        <p:spPr/>
        <p:txBody>
          <a:bodyPr/>
          <a:lstStyle/>
          <a:p>
            <a:pPr>
              <a:defRPr/>
            </a:pPr>
            <a:fld id="{764FC63B-6D86-4E2E-8604-4BE66CDCB3A1}" type="slidenum">
              <a:rPr lang="en-US" altLang="en-US" smtClean="0"/>
              <a:pPr>
                <a:defRPr/>
              </a:pPr>
              <a:t>26</a:t>
            </a:fld>
            <a:endParaRPr lang="en-US" altLang="en-US"/>
          </a:p>
        </p:txBody>
      </p:sp>
    </p:spTree>
    <p:extLst>
      <p:ext uri="{BB962C8B-B14F-4D97-AF65-F5344CB8AC3E}">
        <p14:creationId xmlns:p14="http://schemas.microsoft.com/office/powerpoint/2010/main" val="702794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BAD60-8455-8561-1EEB-563B9CC18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F4D7A2-6E57-AB51-71BD-23A830EE02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ADC56-E112-0B01-4398-605231B1E9FC}"/>
              </a:ext>
            </a:extLst>
          </p:cNvPr>
          <p:cNvSpPr>
            <a:spLocks noGrp="1"/>
          </p:cNvSpPr>
          <p:nvPr>
            <p:ph type="body" idx="1"/>
          </p:nvPr>
        </p:nvSpPr>
        <p:spPr/>
        <p:txBody>
          <a:bodyPr/>
          <a:lstStyle/>
          <a:p>
            <a:r>
              <a:rPr lang="en-US" sz="1300" dirty="0"/>
              <a:t>Oman, D. (2026). Spirituality, health, and well-being: Field overview and emerging frontiers. In J. R. Webb (Ed.), </a:t>
            </a:r>
            <a:r>
              <a:rPr lang="en-US" sz="1300" i="1" dirty="0"/>
              <a:t>Handbook of spirituality, health, and well-being: A psychological perspective</a:t>
            </a:r>
            <a:r>
              <a:rPr lang="en-US" sz="1300" dirty="0"/>
              <a:t> (pp. 37-75). Routledge. https://doi.org/10.4324/9781003440048-4 </a:t>
            </a:r>
            <a:endParaRPr lang="en-US" dirty="0"/>
          </a:p>
        </p:txBody>
      </p:sp>
      <p:sp>
        <p:nvSpPr>
          <p:cNvPr id="4" name="Slide Number Placeholder 3">
            <a:extLst>
              <a:ext uri="{FF2B5EF4-FFF2-40B4-BE49-F238E27FC236}">
                <a16:creationId xmlns:a16="http://schemas.microsoft.com/office/drawing/2014/main" id="{7D71BEDC-BBC6-CF1A-D9CB-E041B8F96270}"/>
              </a:ext>
            </a:extLst>
          </p:cNvPr>
          <p:cNvSpPr>
            <a:spLocks noGrp="1"/>
          </p:cNvSpPr>
          <p:nvPr>
            <p:ph type="sldNum" sz="quarter" idx="10"/>
          </p:nvPr>
        </p:nvSpPr>
        <p:spPr/>
        <p:txBody>
          <a:bodyPr/>
          <a:lstStyle/>
          <a:p>
            <a:pPr>
              <a:defRPr/>
            </a:pPr>
            <a:fld id="{764FC63B-6D86-4E2E-8604-4BE66CDCB3A1}" type="slidenum">
              <a:rPr lang="en-US" altLang="en-US" smtClean="0"/>
              <a:pPr>
                <a:defRPr/>
              </a:pPr>
              <a:t>27</a:t>
            </a:fld>
            <a:endParaRPr lang="en-US" altLang="en-US"/>
          </a:p>
        </p:txBody>
      </p:sp>
    </p:spTree>
    <p:extLst>
      <p:ext uri="{BB962C8B-B14F-4D97-AF65-F5344CB8AC3E}">
        <p14:creationId xmlns:p14="http://schemas.microsoft.com/office/powerpoint/2010/main" val="33023889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28</a:t>
            </a:fld>
            <a:endParaRPr lang="en-US" altLang="en-US"/>
          </a:p>
        </p:txBody>
      </p:sp>
    </p:spTree>
    <p:extLst>
      <p:ext uri="{BB962C8B-B14F-4D97-AF65-F5344CB8AC3E}">
        <p14:creationId xmlns:p14="http://schemas.microsoft.com/office/powerpoint/2010/main" val="1512900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Oman, D. (2025). Mindfulness for global public health: Critical analysis and agenda. </a:t>
            </a:r>
            <a:r>
              <a:rPr lang="en-US" sz="1300" i="1" dirty="0"/>
              <a:t>Mindfulness, 16</a:t>
            </a:r>
            <a:r>
              <a:rPr lang="en-US" sz="1300" dirty="0"/>
              <a:t>(3), 573-612. https://doi.org/10.1007/s12671-023-02089-5 </a:t>
            </a:r>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29</a:t>
            </a:fld>
            <a:endParaRPr lang="en-US" altLang="en-US"/>
          </a:p>
        </p:txBody>
      </p:sp>
    </p:spTree>
    <p:extLst>
      <p:ext uri="{BB962C8B-B14F-4D97-AF65-F5344CB8AC3E}">
        <p14:creationId xmlns:p14="http://schemas.microsoft.com/office/powerpoint/2010/main" val="9395730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Oman, D. (2025). Mindfulness for global public health: Critical analysis and agenda. </a:t>
            </a:r>
            <a:r>
              <a:rPr lang="en-US" sz="1300" i="1" dirty="0"/>
              <a:t>Mindfulness, 16</a:t>
            </a:r>
            <a:r>
              <a:rPr lang="en-US" sz="1300" dirty="0"/>
              <a:t>(3), 573-612. https://doi.org/10.1007/s12671-023-02089-5 </a:t>
            </a:r>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30</a:t>
            </a:fld>
            <a:endParaRPr lang="en-US" altLang="en-US"/>
          </a:p>
        </p:txBody>
      </p:sp>
    </p:spTree>
    <p:extLst>
      <p:ext uri="{BB962C8B-B14F-4D97-AF65-F5344CB8AC3E}">
        <p14:creationId xmlns:p14="http://schemas.microsoft.com/office/powerpoint/2010/main" val="18399296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Oman, D. (2025). Mindfulness for global public health: Critical analysis and agenda. </a:t>
            </a:r>
            <a:r>
              <a:rPr lang="en-US" sz="1300" i="1" dirty="0"/>
              <a:t>Mindfulness, 16</a:t>
            </a:r>
            <a:r>
              <a:rPr lang="en-US" sz="1300" dirty="0"/>
              <a:t>(3), 573-612. https://doi.org/10.1007/s12671-023-02089-5 </a:t>
            </a:r>
          </a:p>
          <a:p>
            <a:endParaRPr lang="en-US" sz="1300" dirty="0"/>
          </a:p>
          <a:p>
            <a:r>
              <a:rPr lang="en-US" sz="1300" dirty="0"/>
              <a:t>Oman, D. (2026). Spirituality, health, and well-being: Field overview and emerging frontiers. In J. R. Webb (Ed.), </a:t>
            </a:r>
            <a:r>
              <a:rPr lang="en-US" sz="1300" i="1" dirty="0"/>
              <a:t>Handbook of spirituality, health, and well-being: A psychological perspective</a:t>
            </a:r>
            <a:r>
              <a:rPr lang="en-US" sz="1300" dirty="0"/>
              <a:t> (pp. 37-75). Routledge. https://doi.org/10.4324/9781003440048-4 </a:t>
            </a:r>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31</a:t>
            </a:fld>
            <a:endParaRPr lang="en-US" altLang="en-US"/>
          </a:p>
        </p:txBody>
      </p:sp>
    </p:spTree>
    <p:extLst>
      <p:ext uri="{BB962C8B-B14F-4D97-AF65-F5344CB8AC3E}">
        <p14:creationId xmlns:p14="http://schemas.microsoft.com/office/powerpoint/2010/main" val="418058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Balboni, M. J., &amp; Balboni, T. A. (2018). </a:t>
            </a:r>
            <a:r>
              <a:rPr lang="en-US" sz="1300" i="1" dirty="0"/>
              <a:t>Hostility to hospitality: Spirituality and professional socialization within medicine</a:t>
            </a:r>
            <a:r>
              <a:rPr lang="en-US" sz="1300" dirty="0"/>
              <a:t>. Oxford University Press. </a:t>
            </a:r>
          </a:p>
          <a:p>
            <a:endParaRPr lang="en-US" sz="1300" dirty="0"/>
          </a:p>
          <a:p>
            <a:r>
              <a:rPr lang="en-US" sz="1300" dirty="0"/>
              <a:t>Oman, D. (2026). Spirituality, health, and well-being: Field overview and emerging frontiers. In J. R. Webb (Ed.), </a:t>
            </a:r>
            <a:r>
              <a:rPr lang="en-US" sz="1300" i="1" dirty="0"/>
              <a:t>Handbook of spirituality, health, and well-being: A psychological perspective</a:t>
            </a:r>
            <a:r>
              <a:rPr lang="en-US" sz="1300" dirty="0"/>
              <a:t> (pp. 37-75). Routledge. https://doi.org/10.4324/9781003440048-4 </a:t>
            </a:r>
          </a:p>
          <a:p>
            <a:endParaRPr lang="en-US" sz="1300" dirty="0"/>
          </a:p>
          <a:p>
            <a:r>
              <a:rPr lang="en-US" sz="1300" dirty="0"/>
              <a:t>Monsma, S. V. (2012). </a:t>
            </a:r>
            <a:r>
              <a:rPr lang="en-US" sz="1300" i="1" dirty="0"/>
              <a:t>Pluralism and freedom: Faith-based organizations in a democratic society</a:t>
            </a:r>
            <a:r>
              <a:rPr lang="en-US" sz="1300" dirty="0"/>
              <a:t>. Rowman &amp; Littlefield. </a:t>
            </a:r>
          </a:p>
          <a:p>
            <a:endParaRPr lang="en-US" sz="1300" dirty="0"/>
          </a:p>
          <a:p>
            <a:r>
              <a:rPr lang="en-US" sz="1300" dirty="0"/>
              <a:t>From Oman (2026, pp. 59-60): “Commentators (e.g., symposia in </a:t>
            </a:r>
            <a:r>
              <a:rPr lang="en-US" sz="1300" i="1" dirty="0"/>
              <a:t>Society</a:t>
            </a:r>
            <a:r>
              <a:rPr lang="en-US" sz="1300" dirty="0"/>
              <a:t>, 2019; </a:t>
            </a:r>
            <a:r>
              <a:rPr lang="en-US" sz="1300" i="1" dirty="0"/>
              <a:t>Spiritual Care</a:t>
            </a:r>
            <a:r>
              <a:rPr lang="en-US" sz="1300" dirty="0"/>
              <a:t>, 2020) were generally sympathetic to the </a:t>
            </a:r>
            <a:r>
              <a:rPr lang="en-US" sz="1300" dirty="0" err="1"/>
              <a:t>Balbonis</a:t>
            </a:r>
            <a:r>
              <a:rPr lang="en-US" sz="1300" dirty="0"/>
              <a:t>’ critique of medical dehumanization and deficiencies in spiritual care, but many were skeptical about the structural modularity proposed by the </a:t>
            </a:r>
            <a:r>
              <a:rPr lang="en-US" sz="1300" dirty="0" err="1"/>
              <a:t>Balbonis</a:t>
            </a:r>
            <a:r>
              <a:rPr lang="en-US" sz="1300" dirty="0"/>
              <a:t>, instead pointing to various alternative ways that greater spiritual care can be or is already being integrated into the clinical social environment (e.g., see ; Sprik, 2019). All commentators agreed, however, that spiritually supportive clinical environments are important, and most agreed that more work was required. Frank, 2019”</a:t>
            </a:r>
          </a:p>
          <a:p>
            <a:endParaRPr lang="en-US" sz="1300" dirty="0"/>
          </a:p>
          <a:p>
            <a:r>
              <a:rPr lang="en-US" sz="1300" dirty="0"/>
              <a:t>Frank, A. W. (2019). Does medicine need ultimate values? </a:t>
            </a:r>
            <a:r>
              <a:rPr lang="en-US" sz="1300" i="1" dirty="0"/>
              <a:t>Society, 56</a:t>
            </a:r>
            <a:r>
              <a:rPr lang="en-US" sz="1300" dirty="0"/>
              <a:t>(2), 123-129. https://doi.org/10.1007/s12115-019-00338-9 </a:t>
            </a:r>
          </a:p>
          <a:p>
            <a:endParaRPr lang="en-US" sz="1300" dirty="0"/>
          </a:p>
          <a:p>
            <a:r>
              <a:rPr lang="en-US" sz="1300" dirty="0"/>
              <a:t>Sprik, P. J. (2019). The depersonalization of medicine, and the promises of spiritual care. </a:t>
            </a:r>
            <a:r>
              <a:rPr lang="en-US" sz="1300" i="1" dirty="0"/>
              <a:t>Society, 56</a:t>
            </a:r>
            <a:r>
              <a:rPr lang="en-US" sz="1300" dirty="0"/>
              <a:t>(2), 147-152. https://doi.org/10.1007/s12115-019-00342-z </a:t>
            </a:r>
          </a:p>
          <a:p>
            <a:endParaRPr lang="en-US" sz="1300" dirty="0"/>
          </a:p>
          <a:p>
            <a:r>
              <a:rPr lang="en-US" sz="1300" dirty="0"/>
              <a:t>== OTHER ==</a:t>
            </a:r>
          </a:p>
          <a:p>
            <a:endParaRPr lang="en-US" sz="1300" dirty="0"/>
          </a:p>
          <a:p>
            <a:r>
              <a:rPr lang="en-US" sz="1300" dirty="0"/>
              <a:t>Sandberg, R. (2016). Religious law as a social system. In R. Sandberg (Ed.), </a:t>
            </a:r>
            <a:r>
              <a:rPr lang="en-US" sz="1300" i="1" dirty="0"/>
              <a:t>Religion and legal pluralism</a:t>
            </a:r>
            <a:r>
              <a:rPr lang="en-US" sz="1300" dirty="0"/>
              <a:t> (pp. 267-290). Routledge. </a:t>
            </a:r>
          </a:p>
          <a:p>
            <a:endParaRPr lang="en-US" sz="1300" dirty="0"/>
          </a:p>
          <a:p>
            <a:r>
              <a:rPr lang="en-US" sz="1300" dirty="0" err="1"/>
              <a:t>Ribisl</a:t>
            </a:r>
            <a:r>
              <a:rPr lang="en-US" sz="1300" dirty="0"/>
              <a:t>, K. M., &amp; Humphreys, K. (1998). Collaboration between professionals and mediating structures in the community: Toward a "third way" in health promotion. In S. A. Shumaker, &amp; E. B. Schron (Eds.), </a:t>
            </a:r>
            <a:r>
              <a:rPr lang="en-US" sz="1300" i="1" dirty="0"/>
              <a:t>The handbook of health behavior change (2nd ed.).</a:t>
            </a:r>
            <a:r>
              <a:rPr lang="en-US" sz="1300" dirty="0"/>
              <a:t> (pp. 535-554).</a:t>
            </a:r>
          </a:p>
          <a:p>
            <a:endParaRPr lang="en-US" sz="1300" dirty="0"/>
          </a:p>
          <a:p>
            <a:r>
              <a:rPr lang="en-US" sz="1300" dirty="0"/>
              <a:t>Cashman, S. B., &amp; Forlano, L. G. (2009). Collaboration between professionals and mediating structures in the community: Social determinants of health and community-based participatory research. In S. A. Shumaker, J. K. </a:t>
            </a:r>
            <a:r>
              <a:rPr lang="en-US" sz="1300" dirty="0" err="1"/>
              <a:t>Ockene</a:t>
            </a:r>
            <a:r>
              <a:rPr lang="en-US" sz="1300" dirty="0"/>
              <a:t>, &amp; K. A. Riekert (Eds.), </a:t>
            </a:r>
            <a:r>
              <a:rPr lang="en-US" sz="1300" i="1" dirty="0"/>
              <a:t>The handbook of health behavior change</a:t>
            </a:r>
            <a:r>
              <a:rPr lang="en-US" sz="1300" dirty="0"/>
              <a:t> (pp. 735-756). Springer.  Springer. </a:t>
            </a:r>
          </a:p>
          <a:p>
            <a:endParaRPr lang="en-US" sz="1300" dirty="0"/>
          </a:p>
          <a:p>
            <a:r>
              <a:rPr lang="en-US" sz="1300" dirty="0"/>
              <a:t>Todd, N. R., &amp; Allen, N. E. (2011). Religious congregations as mediating structures for social justice: A multilevel examination. </a:t>
            </a:r>
            <a:r>
              <a:rPr lang="en-US" sz="1300" i="1" dirty="0"/>
              <a:t>American Journal of Community Psychology, 48</a:t>
            </a:r>
            <a:r>
              <a:rPr lang="en-US" sz="1300" dirty="0"/>
              <a:t>(3-4), 222-237. https://doi.org/10.1007/s10464-010-9388-8 </a:t>
            </a:r>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32</a:t>
            </a:fld>
            <a:endParaRPr lang="en-US" altLang="en-US"/>
          </a:p>
        </p:txBody>
      </p:sp>
    </p:spTree>
    <p:extLst>
      <p:ext uri="{BB962C8B-B14F-4D97-AF65-F5344CB8AC3E}">
        <p14:creationId xmlns:p14="http://schemas.microsoft.com/office/powerpoint/2010/main" val="36547843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33</a:t>
            </a:fld>
            <a:endParaRPr lang="en-US" altLang="en-US"/>
          </a:p>
        </p:txBody>
      </p:sp>
    </p:spTree>
    <p:extLst>
      <p:ext uri="{BB962C8B-B14F-4D97-AF65-F5344CB8AC3E}">
        <p14:creationId xmlns:p14="http://schemas.microsoft.com/office/powerpoint/2010/main" val="39708444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r>
              <a:rPr lang="en-US" sz="1300" dirty="0"/>
              <a:t>Oman, D. (2025). Mindfulness for global public health: Critical analysis and agenda. </a:t>
            </a:r>
            <a:r>
              <a:rPr lang="en-US" sz="1300" i="1" dirty="0"/>
              <a:t>Mindfulness, 16</a:t>
            </a:r>
            <a:r>
              <a:rPr lang="en-US" sz="1300" dirty="0"/>
              <a:t>(3), 573-612. https://doi.org/10.1007/s12671-023-02089-5 </a:t>
            </a:r>
            <a:endParaRPr lang="en-US"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34</a:t>
            </a:fld>
            <a:endParaRPr lang="en-US" altLang="en-US"/>
          </a:p>
        </p:txBody>
      </p:sp>
    </p:spTree>
    <p:extLst>
      <p:ext uri="{BB962C8B-B14F-4D97-AF65-F5344CB8AC3E}">
        <p14:creationId xmlns:p14="http://schemas.microsoft.com/office/powerpoint/2010/main" val="3420040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r>
              <a:rPr lang="en-US" sz="1300" dirty="0"/>
              <a:t>Fulton, B. R., &amp; Wood, R. L. (2017). Achieving and leveraging diversity through faith-based organizing. In R. Braunstein, T. N. </a:t>
            </a:r>
            <a:r>
              <a:rPr lang="en-US" sz="1300" dirty="0" err="1"/>
              <a:t>Fuist</a:t>
            </a:r>
            <a:r>
              <a:rPr lang="en-US" sz="1300" dirty="0"/>
              <a:t>, &amp; R. H. Williams (Eds.), </a:t>
            </a:r>
            <a:r>
              <a:rPr lang="en-US" sz="1300" i="1" dirty="0"/>
              <a:t>Religion and progressive activism: New stories about faith and politics</a:t>
            </a:r>
            <a:r>
              <a:rPr lang="en-US" sz="1300" dirty="0"/>
              <a:t> (pp. 29-55). New York University Press. </a:t>
            </a:r>
          </a:p>
          <a:p>
            <a:endParaRPr lang="en-US" sz="1300" dirty="0"/>
          </a:p>
          <a:p>
            <a:r>
              <a:rPr lang="en-US" sz="1300" dirty="0"/>
              <a:t>Oman, D. (2026). Spirituality, health, and well-being: Field overview and emerging frontiers. In J. R. Webb (Ed.), </a:t>
            </a:r>
            <a:r>
              <a:rPr lang="en-US" sz="1300" i="1" dirty="0"/>
              <a:t>Handbook of spirituality, health, and well-being: A psychological perspective</a:t>
            </a:r>
            <a:r>
              <a:rPr lang="en-US" sz="1300" dirty="0"/>
              <a:t> (pp. 37-75). Routledge. https://doi.org/10.4324/9781003440048-4 </a:t>
            </a:r>
          </a:p>
          <a:p>
            <a:endParaRPr lang="en-US" sz="1300" dirty="0"/>
          </a:p>
          <a:p>
            <a:r>
              <a:rPr lang="en-US" sz="1300" dirty="0" err="1"/>
              <a:t>Béland</a:t>
            </a:r>
            <a:r>
              <a:rPr lang="en-US" sz="1300" dirty="0"/>
              <a:t>, D., &amp; Cox, R. H. (2016). Ideas as coalition magnets: Coalition building, policy entrepreneurs, and power relations. </a:t>
            </a:r>
            <a:r>
              <a:rPr lang="en-US" sz="1300" i="1" dirty="0"/>
              <a:t>Journal of European Public Policy, 23</a:t>
            </a:r>
            <a:r>
              <a:rPr lang="en-US" sz="1300" dirty="0"/>
              <a:t>(3), 428-445. https://doi.org/10.1080/13501763.2015.1115533 </a:t>
            </a:r>
          </a:p>
          <a:p>
            <a:endParaRPr lang="en-US" sz="1300" dirty="0"/>
          </a:p>
          <a:p>
            <a:r>
              <a:rPr lang="en-US" sz="1300" dirty="0"/>
              <a:t>Swinkels, M. (2020). How ideas matter in public policy: A review of concepts, mechanisms, and methods. </a:t>
            </a:r>
            <a:r>
              <a:rPr lang="en-US" sz="1300" i="1" dirty="0"/>
              <a:t>International Review of Public Policy, 2</a:t>
            </a:r>
            <a:r>
              <a:rPr lang="en-US" sz="1300" dirty="0"/>
              <a:t>(3), 281-316. https://doi.org/10.4000/irpp.1343 </a:t>
            </a:r>
          </a:p>
          <a:p>
            <a:endParaRPr lang="en-US" sz="1300" dirty="0"/>
          </a:p>
          <a:p>
            <a:r>
              <a:rPr lang="en-GB" dirty="0"/>
              <a:t>*</a:t>
            </a:r>
            <a:r>
              <a:rPr lang="en-US" dirty="0"/>
              <a:t>Sandal, N. A. (2011). Religious actors as epistemic communities in conflict transformation: The cases of South Africa and Northern Ireland. </a:t>
            </a:r>
            <a:r>
              <a:rPr lang="en-US" i="1" dirty="0"/>
              <a:t>Review of International Studies, 37</a:t>
            </a:r>
            <a:r>
              <a:rPr lang="en-US" dirty="0"/>
              <a:t>(3), 929-949. https://doi.org/10.1017/S0260210510001592 </a:t>
            </a:r>
          </a:p>
          <a:p>
            <a:endParaRPr lang="en-US" dirty="0"/>
          </a:p>
          <a:p>
            <a:r>
              <a:rPr lang="en-US" dirty="0"/>
              <a:t>*Sandal, N. A. (2022). Interfaith dialogue and healthcare diplomacy during COVID-19 and beyond: Parameters, opportunities, and constraints. </a:t>
            </a:r>
            <a:r>
              <a:rPr lang="en-US" i="1" dirty="0" err="1"/>
              <a:t>CrossCurrents</a:t>
            </a:r>
            <a:r>
              <a:rPr lang="en-US" i="1" dirty="0"/>
              <a:t>, 72</a:t>
            </a:r>
            <a:r>
              <a:rPr lang="en-US" dirty="0"/>
              <a:t>(3), 196-215. https://doi.org/10.1353/cro.2022.0020 </a:t>
            </a:r>
          </a:p>
          <a:p>
            <a:endParaRPr lang="en-US" dirty="0"/>
          </a:p>
          <a:p>
            <a:r>
              <a:rPr lang="en-GB" sz="1300" dirty="0"/>
              <a:t>González, R., Manzi, J., Saiz, J. L., Brewer, M., De </a:t>
            </a:r>
            <a:r>
              <a:rPr lang="en-GB" sz="1300" dirty="0" err="1"/>
              <a:t>Tezanos</a:t>
            </a:r>
            <a:r>
              <a:rPr lang="en-GB" sz="1300" dirty="0"/>
              <a:t>-Pinto, P., Torres, D., Aravena, M. T., &amp; Aldunate, N. (2008). Interparty attitudes in Chile: Coalitions as superordinate social identities. </a:t>
            </a:r>
            <a:r>
              <a:rPr lang="en-GB" sz="1300" i="1" dirty="0"/>
              <a:t>Political Psychology, 29</a:t>
            </a:r>
            <a:r>
              <a:rPr lang="en-GB" sz="1300" dirty="0"/>
              <a:t>(1), 93-118.</a:t>
            </a:r>
            <a:endParaRPr lang="en-US"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35</a:t>
            </a:fld>
            <a:endParaRPr lang="en-US" altLang="en-US"/>
          </a:p>
        </p:txBody>
      </p:sp>
    </p:spTree>
    <p:extLst>
      <p:ext uri="{BB962C8B-B14F-4D97-AF65-F5344CB8AC3E}">
        <p14:creationId xmlns:p14="http://schemas.microsoft.com/office/powerpoint/2010/main" val="42230805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r>
              <a:rPr lang="en-US" sz="1300" dirty="0"/>
              <a:t>Oman, D. (2025). Reply: The PHIOMM framework for implementing mindfulness in public health, with groundwork. </a:t>
            </a:r>
            <a:r>
              <a:rPr lang="en-US" sz="1300" i="1" dirty="0"/>
              <a:t>Mindfulness, 16</a:t>
            </a:r>
            <a:r>
              <a:rPr lang="en-US" sz="1300" dirty="0"/>
              <a:t>(3), 752-782. https://doi.org/10.1007/s12671-025-02553-4 </a:t>
            </a:r>
          </a:p>
          <a:p>
            <a:endParaRPr lang="en-US" sz="1300" dirty="0"/>
          </a:p>
          <a:p>
            <a:r>
              <a:rPr lang="en-US" sz="1300" dirty="0"/>
              <a:t>Kickbusch, I., Allen, L., &amp; Franz, C. (2016). The commercial determinants of health. </a:t>
            </a:r>
            <a:r>
              <a:rPr lang="en-US" sz="1300" i="1" dirty="0"/>
              <a:t>The Lancet Global Health, 4</a:t>
            </a:r>
            <a:r>
              <a:rPr lang="en-US" sz="1300" dirty="0"/>
              <a:t>(12), e895-e896.</a:t>
            </a:r>
          </a:p>
          <a:p>
            <a:endParaRPr lang="en-US" sz="1300" dirty="0"/>
          </a:p>
          <a:p>
            <a:r>
              <a:rPr lang="en-US" sz="1200" kern="1200" dirty="0">
                <a:solidFill>
                  <a:schemeClr val="tx1"/>
                </a:solidFill>
                <a:latin typeface="Times New Roman" pitchFamily="18" charset="0"/>
                <a:ea typeface="+mn-ea"/>
                <a:cs typeface="+mn-cs"/>
              </a:rPr>
              <a:t>Maani, N., Petticrew, M., &amp; Galea, S. (Eds.). (2023). </a:t>
            </a:r>
            <a:r>
              <a:rPr lang="en-US" sz="1200" i="1" kern="1200" dirty="0">
                <a:solidFill>
                  <a:schemeClr val="tx1"/>
                </a:solidFill>
                <a:latin typeface="Times New Roman" pitchFamily="18" charset="0"/>
                <a:ea typeface="+mn-ea"/>
                <a:cs typeface="+mn-cs"/>
              </a:rPr>
              <a:t>The commercial determinants of health</a:t>
            </a:r>
            <a:r>
              <a:rPr lang="en-US" sz="1200" i="0" kern="1200" dirty="0">
                <a:solidFill>
                  <a:schemeClr val="tx1"/>
                </a:solidFill>
                <a:latin typeface="Times New Roman" pitchFamily="18" charset="0"/>
                <a:ea typeface="+mn-ea"/>
                <a:cs typeface="+mn-cs"/>
              </a:rPr>
              <a:t>. Oxford University Press. </a:t>
            </a:r>
            <a:endParaRPr lang="en-US" sz="1300" dirty="0"/>
          </a:p>
          <a:p>
            <a:endParaRPr lang="en-US" sz="1300" dirty="0"/>
          </a:p>
          <a:p>
            <a:r>
              <a:rPr lang="en-US" sz="1300" dirty="0"/>
              <a:t>McKee, M., &amp; Stuckler, D. (2018). Revisiting the corporate and commercial determinants of health. </a:t>
            </a:r>
            <a:r>
              <a:rPr lang="en-US" sz="1300" i="1" dirty="0"/>
              <a:t>American Journal of Public Health, 108</a:t>
            </a:r>
            <a:r>
              <a:rPr lang="en-US" sz="1300" dirty="0"/>
              <a:t>(9), 1167-1170.</a:t>
            </a:r>
            <a:endParaRPr lang="en-US"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36</a:t>
            </a:fld>
            <a:endParaRPr lang="en-US" altLang="en-US"/>
          </a:p>
        </p:txBody>
      </p:sp>
    </p:spTree>
    <p:extLst>
      <p:ext uri="{BB962C8B-B14F-4D97-AF65-F5344CB8AC3E}">
        <p14:creationId xmlns:p14="http://schemas.microsoft.com/office/powerpoint/2010/main" val="4926064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37</a:t>
            </a:fld>
            <a:endParaRPr lang="en-US" altLang="en-US"/>
          </a:p>
        </p:txBody>
      </p:sp>
    </p:spTree>
    <p:extLst>
      <p:ext uri="{BB962C8B-B14F-4D97-AF65-F5344CB8AC3E}">
        <p14:creationId xmlns:p14="http://schemas.microsoft.com/office/powerpoint/2010/main" val="1750832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endParaRPr lang="en-US" sz="1300" dirty="0"/>
          </a:p>
          <a:p>
            <a:endParaRPr lang="en-US" sz="1300"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38</a:t>
            </a:fld>
            <a:endParaRPr lang="en-US" altLang="en-US"/>
          </a:p>
        </p:txBody>
      </p:sp>
    </p:spTree>
    <p:extLst>
      <p:ext uri="{BB962C8B-B14F-4D97-AF65-F5344CB8AC3E}">
        <p14:creationId xmlns:p14="http://schemas.microsoft.com/office/powerpoint/2010/main" val="13193797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endParaRPr lang="en-US" sz="1300" dirty="0"/>
          </a:p>
          <a:p>
            <a:r>
              <a:rPr lang="en-US" sz="1300" dirty="0"/>
              <a:t>Oman, D. (2025). Mindfulness for global public health: Critical analysis and agenda. </a:t>
            </a:r>
            <a:r>
              <a:rPr lang="en-US" sz="1300" i="1" dirty="0"/>
              <a:t>Mindfulness, 16</a:t>
            </a:r>
            <a:r>
              <a:rPr lang="en-US" sz="1300" dirty="0"/>
              <a:t>(3), 573-612. https://doi.org/10.1007/s12671-023-02089-5 </a:t>
            </a:r>
          </a:p>
          <a:p>
            <a:endParaRPr lang="en-US" sz="1300" dirty="0"/>
          </a:p>
          <a:p>
            <a:r>
              <a:rPr lang="en-US" sz="1300" dirty="0"/>
              <a:t>Oman, D. (2025). Reply: The PHIOMM framework for implementing mindfulness in public health, with groundwork. </a:t>
            </a:r>
            <a:r>
              <a:rPr lang="en-US" sz="1300" i="1" dirty="0"/>
              <a:t>Mindfulness, 16</a:t>
            </a:r>
            <a:r>
              <a:rPr lang="en-US" sz="1300" dirty="0"/>
              <a:t>(3), 752-782. https://doi.org/10.1007/s12671-025-02553-4 </a:t>
            </a:r>
          </a:p>
          <a:p>
            <a:endParaRPr lang="en-US" sz="1300" dirty="0"/>
          </a:p>
          <a:p>
            <a:r>
              <a:rPr lang="en-US" sz="800" dirty="0"/>
              <a:t>Brown, C. G. (2019). </a:t>
            </a:r>
            <a:r>
              <a:rPr lang="en-US" sz="800" i="1" dirty="0"/>
              <a:t>Debating yoga and mindfulness in public schools: Reforming  education or reestablishing religion?</a:t>
            </a:r>
            <a:r>
              <a:rPr lang="en-US" sz="800" dirty="0"/>
              <a:t> University of North Carolina Press. </a:t>
            </a:r>
          </a:p>
          <a:p>
            <a:endParaRPr lang="en-US" sz="1300" dirty="0"/>
          </a:p>
          <a:p>
            <a:endParaRPr lang="en-US" sz="1300"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39</a:t>
            </a:fld>
            <a:endParaRPr lang="en-US" altLang="en-US"/>
          </a:p>
        </p:txBody>
      </p:sp>
    </p:spTree>
    <p:extLst>
      <p:ext uri="{BB962C8B-B14F-4D97-AF65-F5344CB8AC3E}">
        <p14:creationId xmlns:p14="http://schemas.microsoft.com/office/powerpoint/2010/main" val="35647174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r>
              <a:rPr lang="en-US" sz="1200" kern="1200" dirty="0">
                <a:solidFill>
                  <a:schemeClr val="tx1"/>
                </a:solidFill>
                <a:latin typeface="Times New Roman" pitchFamily="18" charset="0"/>
                <a:ea typeface="+mn-ea"/>
                <a:cs typeface="+mn-cs"/>
              </a:rPr>
              <a:t>Christensen, H. R., Høeg, I. M., </a:t>
            </a:r>
            <a:r>
              <a:rPr lang="en-US" sz="1200" kern="1200" dirty="0" err="1">
                <a:solidFill>
                  <a:schemeClr val="tx1"/>
                </a:solidFill>
                <a:latin typeface="Times New Roman" pitchFamily="18" charset="0"/>
                <a:ea typeface="+mn-ea"/>
                <a:cs typeface="+mn-cs"/>
              </a:rPr>
              <a:t>Kühle</a:t>
            </a:r>
            <a:r>
              <a:rPr lang="en-US" sz="1200" kern="1200" dirty="0">
                <a:solidFill>
                  <a:schemeClr val="tx1"/>
                </a:solidFill>
                <a:latin typeface="Times New Roman" pitchFamily="18" charset="0"/>
                <a:ea typeface="+mn-ea"/>
                <a:cs typeface="+mn-cs"/>
              </a:rPr>
              <a:t>, L., &amp; Nordin, M. (2019). Rooms of silence at three universities in Scandinavia. </a:t>
            </a:r>
            <a:r>
              <a:rPr lang="en-US" sz="1200" i="1" kern="1200" dirty="0">
                <a:solidFill>
                  <a:schemeClr val="tx1"/>
                </a:solidFill>
                <a:latin typeface="Times New Roman" pitchFamily="18" charset="0"/>
                <a:ea typeface="+mn-ea"/>
                <a:cs typeface="+mn-cs"/>
              </a:rPr>
              <a:t>Sociology of Religion, 80</a:t>
            </a:r>
            <a:r>
              <a:rPr lang="en-US" sz="1200" i="0" kern="1200" dirty="0">
                <a:solidFill>
                  <a:schemeClr val="tx1"/>
                </a:solidFill>
                <a:latin typeface="Times New Roman" pitchFamily="18" charset="0"/>
                <a:ea typeface="+mn-ea"/>
                <a:cs typeface="+mn-cs"/>
              </a:rPr>
              <a:t>(3), 299-322. https://doi.org/10.1093/socrel/sry040 </a:t>
            </a:r>
            <a:endParaRPr lang="en-US" sz="1200" kern="1200" dirty="0">
              <a:solidFill>
                <a:schemeClr val="tx1"/>
              </a:solidFill>
              <a:latin typeface="Times New Roman" pitchFamily="18" charset="0"/>
              <a:ea typeface="+mn-ea"/>
              <a:cs typeface="+mn-cs"/>
            </a:endParaRPr>
          </a:p>
          <a:p>
            <a:endParaRPr lang="en-US" sz="1200" kern="1200" dirty="0">
              <a:solidFill>
                <a:schemeClr val="tx1"/>
              </a:solidFill>
              <a:latin typeface="Times New Roman" pitchFamily="18" charset="0"/>
              <a:ea typeface="+mn-ea"/>
              <a:cs typeface="+mn-cs"/>
            </a:endParaRPr>
          </a:p>
          <a:p>
            <a:r>
              <a:rPr lang="en-US" sz="1200" kern="1200" dirty="0">
                <a:solidFill>
                  <a:schemeClr val="tx1"/>
                </a:solidFill>
                <a:latin typeface="Times New Roman" pitchFamily="18" charset="0"/>
                <a:ea typeface="+mn-ea"/>
                <a:cs typeface="+mn-cs"/>
              </a:rPr>
              <a:t>Plummer, D. B. (1996). Chaplaincy: The greatest story never told. </a:t>
            </a:r>
            <a:r>
              <a:rPr lang="en-US" sz="1200" i="1" kern="1200" dirty="0">
                <a:solidFill>
                  <a:schemeClr val="tx1"/>
                </a:solidFill>
                <a:latin typeface="Times New Roman" pitchFamily="18" charset="0"/>
                <a:ea typeface="+mn-ea"/>
                <a:cs typeface="+mn-cs"/>
              </a:rPr>
              <a:t>Journal of Pastoral Care, 50</a:t>
            </a:r>
            <a:r>
              <a:rPr lang="en-US" sz="1200" i="0" kern="1200" dirty="0">
                <a:solidFill>
                  <a:schemeClr val="tx1"/>
                </a:solidFill>
                <a:latin typeface="Times New Roman" pitchFamily="18" charset="0"/>
                <a:ea typeface="+mn-ea"/>
                <a:cs typeface="+mn-cs"/>
              </a:rPr>
              <a:t>(1), 1-11. https://doi.org/10.1177/002234099605000101 </a:t>
            </a:r>
            <a:endParaRPr lang="en-US" sz="1300" dirty="0"/>
          </a:p>
          <a:p>
            <a:endParaRPr lang="en-US" sz="1300" dirty="0"/>
          </a:p>
          <a:p>
            <a:r>
              <a:rPr lang="en-US" sz="1300" dirty="0"/>
              <a:t>Oman, D. (2025). Mindfulness for global public health: Critical analysis and agenda. </a:t>
            </a:r>
            <a:r>
              <a:rPr lang="en-US" sz="1300" i="1" dirty="0"/>
              <a:t>Mindfulness, 16</a:t>
            </a:r>
            <a:r>
              <a:rPr lang="en-US" sz="1300" dirty="0"/>
              <a:t>(3), 573-612. https://doi.org/10.1007/s12671-023-02089-5 </a:t>
            </a:r>
          </a:p>
          <a:p>
            <a:endParaRPr lang="en-US" sz="1300" dirty="0"/>
          </a:p>
          <a:p>
            <a:r>
              <a:rPr lang="en-US" sz="1300" dirty="0"/>
              <a:t>Oman, D. (2025). Reply: The PHIOMM framework for implementing mindfulness in public health, with groundwork. </a:t>
            </a:r>
            <a:r>
              <a:rPr lang="en-US" sz="1300" i="1" dirty="0"/>
              <a:t>Mindfulness, 16</a:t>
            </a:r>
            <a:r>
              <a:rPr lang="en-US" sz="1300" dirty="0"/>
              <a:t>(3), 752-782. https://doi.org/10.1007/s12671-025-02553-4 </a:t>
            </a:r>
          </a:p>
          <a:p>
            <a:endParaRPr lang="en-US" sz="1300" dirty="0"/>
          </a:p>
          <a:p>
            <a:r>
              <a:rPr lang="en-US" sz="1200" kern="1200" dirty="0">
                <a:solidFill>
                  <a:schemeClr val="tx1"/>
                </a:solidFill>
                <a:latin typeface="Times New Roman" pitchFamily="18" charset="0"/>
                <a:ea typeface="+mn-ea"/>
                <a:cs typeface="+mn-cs"/>
              </a:rPr>
              <a:t>Oman, D. (2021). Studying the effects of meditation: The first fifty years. In M. Farias, D. Brazier, &amp; M. Lalljee (Eds.), </a:t>
            </a:r>
            <a:r>
              <a:rPr lang="en-US" sz="1200" i="1" kern="1200" dirty="0">
                <a:solidFill>
                  <a:schemeClr val="tx1"/>
                </a:solidFill>
                <a:latin typeface="Times New Roman" pitchFamily="18" charset="0"/>
                <a:ea typeface="+mn-ea"/>
                <a:cs typeface="+mn-cs"/>
              </a:rPr>
              <a:t>The Oxford handbook of meditation</a:t>
            </a:r>
            <a:r>
              <a:rPr lang="en-US" sz="1200" i="0" kern="1200" dirty="0">
                <a:solidFill>
                  <a:schemeClr val="tx1"/>
                </a:solidFill>
                <a:latin typeface="Times New Roman" pitchFamily="18" charset="0"/>
                <a:ea typeface="+mn-ea"/>
                <a:cs typeface="+mn-cs"/>
              </a:rPr>
              <a:t> (pp. 41-75). Oxford University Press. https://doi.org/10.1093/oxfordhb/9780198808640.013.3 </a:t>
            </a:r>
          </a:p>
          <a:p>
            <a:endParaRPr lang="en-US" sz="1200" i="0" kern="1200" dirty="0">
              <a:solidFill>
                <a:schemeClr val="tx1"/>
              </a:solidFill>
              <a:latin typeface="Times New Roman" pitchFamily="18" charset="0"/>
              <a:ea typeface="+mn-ea"/>
              <a:cs typeface="+mn-cs"/>
            </a:endParaRPr>
          </a:p>
          <a:p>
            <a:r>
              <a:rPr lang="en-US" sz="1200" kern="1200" dirty="0">
                <a:solidFill>
                  <a:schemeClr val="tx1"/>
                </a:solidFill>
                <a:latin typeface="Times New Roman" pitchFamily="18" charset="0"/>
                <a:ea typeface="+mn-ea"/>
                <a:cs typeface="+mn-cs"/>
              </a:rPr>
              <a:t>Oman, D. (2026). Mantram repetition program. In N. N. Singh (Ed.), </a:t>
            </a:r>
            <a:r>
              <a:rPr lang="en-US" sz="1200" i="1" kern="1200" dirty="0">
                <a:solidFill>
                  <a:schemeClr val="tx1"/>
                </a:solidFill>
                <a:latin typeface="Times New Roman" pitchFamily="18" charset="0"/>
                <a:ea typeface="+mn-ea"/>
                <a:cs typeface="+mn-cs"/>
              </a:rPr>
              <a:t>Encyclopedia of mindfulness, Buddhism, and other contemplative practices</a:t>
            </a:r>
            <a:r>
              <a:rPr lang="en-US" sz="1200" i="0" kern="1200" dirty="0">
                <a:solidFill>
                  <a:schemeClr val="tx1"/>
                </a:solidFill>
                <a:latin typeface="Times New Roman" pitchFamily="18" charset="0"/>
                <a:ea typeface="+mn-ea"/>
                <a:cs typeface="+mn-cs"/>
              </a:rPr>
              <a:t> (pp. 1-11). Springer International Publishing. https://doi.org/10.1007/978-3-030-90465-4_118-1 </a:t>
            </a:r>
          </a:p>
          <a:p>
            <a:endParaRPr lang="en-US" sz="1200" i="0" kern="1200" dirty="0">
              <a:solidFill>
                <a:schemeClr val="tx1"/>
              </a:solidFill>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300" dirty="0"/>
              <a:t>Kickbusch, I., Allen, L., &amp; Franz, C. (2016). The commercial determinants of health. </a:t>
            </a:r>
            <a:r>
              <a:rPr lang="en-US" sz="1300" i="1" dirty="0"/>
              <a:t>The Lancet Global Health, 4</a:t>
            </a:r>
            <a:r>
              <a:rPr lang="en-US" sz="1300" dirty="0"/>
              <a:t>(12), e895-e896.</a:t>
            </a:r>
          </a:p>
          <a:p>
            <a:endParaRPr lang="en-US" sz="1300"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40</a:t>
            </a:fld>
            <a:endParaRPr lang="en-US" altLang="en-US"/>
          </a:p>
        </p:txBody>
      </p:sp>
    </p:spTree>
    <p:extLst>
      <p:ext uri="{BB962C8B-B14F-4D97-AF65-F5344CB8AC3E}">
        <p14:creationId xmlns:p14="http://schemas.microsoft.com/office/powerpoint/2010/main" val="28591158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endParaRPr lang="en-US" sz="1300" dirty="0"/>
          </a:p>
          <a:p>
            <a:r>
              <a:rPr lang="en-US" sz="1300" dirty="0"/>
              <a:t>Oman, D. (2025). Mindfulness for global public health: Critical analysis and agenda. </a:t>
            </a:r>
            <a:r>
              <a:rPr lang="en-US" sz="1300" i="1" dirty="0"/>
              <a:t>Mindfulness, 16</a:t>
            </a:r>
            <a:r>
              <a:rPr lang="en-US" sz="1300" dirty="0"/>
              <a:t>(3), 573-612. https://doi.org/10.1007/s12671-023-02089-5 </a:t>
            </a:r>
          </a:p>
          <a:p>
            <a:endParaRPr lang="en-US" sz="1300" dirty="0"/>
          </a:p>
          <a:p>
            <a:r>
              <a:rPr lang="en-US" sz="1300" dirty="0"/>
              <a:t>Oman, D. (2025). Reply: The PHIOMM framework for implementing mindfulness in public health, with groundwork. </a:t>
            </a:r>
            <a:r>
              <a:rPr lang="en-US" sz="1300" i="1" dirty="0"/>
              <a:t>Mindfulness, 16</a:t>
            </a:r>
            <a:r>
              <a:rPr lang="en-US" sz="1300" dirty="0"/>
              <a:t>(3), 752-782. https://doi.org/10.1007/s12671-025-02553-4 </a:t>
            </a:r>
          </a:p>
          <a:p>
            <a:endParaRPr lang="en-US" sz="1300" dirty="0"/>
          </a:p>
          <a:p>
            <a:r>
              <a:rPr lang="en-US" sz="3200" dirty="0"/>
              <a:t>Oman, D. (2025). Mindfulness for global public health: Critical analysis and agenda. </a:t>
            </a:r>
            <a:r>
              <a:rPr lang="en-US" sz="3200" i="1" dirty="0"/>
              <a:t>Mindfulness, 16</a:t>
            </a:r>
            <a:r>
              <a:rPr lang="en-US" sz="3200" dirty="0"/>
              <a:t>(3), 573-612. https://doi.org/10.1007/s12671-023-02089-5 </a:t>
            </a:r>
          </a:p>
          <a:p>
            <a:endParaRPr lang="en-US" sz="3200" dirty="0"/>
          </a:p>
          <a:p>
            <a:r>
              <a:rPr lang="en-US" sz="1400" dirty="0"/>
              <a:t>Knabb, J. J., &amp; Vazquez, V. E. (2025). Decentering mindfulness: Toward greater meditative diversity in global public health. </a:t>
            </a:r>
            <a:r>
              <a:rPr lang="en-US" sz="1400" i="1" dirty="0"/>
              <a:t>Mindfulness, 16</a:t>
            </a:r>
            <a:r>
              <a:rPr lang="en-US" sz="1400" dirty="0"/>
              <a:t>(3), 647-654. https://doi.org/10.1007/s12671-023-02203-7 </a:t>
            </a:r>
          </a:p>
          <a:p>
            <a:endParaRPr lang="en-US" sz="1400" dirty="0"/>
          </a:p>
          <a:p>
            <a:r>
              <a:rPr lang="en-US" sz="1200" kern="1200" dirty="0" err="1">
                <a:solidFill>
                  <a:schemeClr val="tx1"/>
                </a:solidFill>
                <a:latin typeface="Times New Roman" pitchFamily="18" charset="0"/>
                <a:ea typeface="+mn-ea"/>
                <a:cs typeface="+mn-cs"/>
              </a:rPr>
              <a:t>Aldbyani</a:t>
            </a:r>
            <a:r>
              <a:rPr lang="en-US" sz="1200" kern="1200" dirty="0">
                <a:solidFill>
                  <a:schemeClr val="tx1"/>
                </a:solidFill>
                <a:latin typeface="Times New Roman" pitchFamily="18" charset="0"/>
                <a:ea typeface="+mn-ea"/>
                <a:cs typeface="+mn-cs"/>
              </a:rPr>
              <a:t>, A. (2025). Exploring Islamic mindfulness: Cultural practices and their impact on public health outcomes. </a:t>
            </a:r>
            <a:r>
              <a:rPr lang="en-US" sz="1200" i="1" kern="1200" dirty="0">
                <a:solidFill>
                  <a:schemeClr val="tx1"/>
                </a:solidFill>
                <a:latin typeface="Times New Roman" pitchFamily="18" charset="0"/>
                <a:ea typeface="+mn-ea"/>
                <a:cs typeface="+mn-cs"/>
              </a:rPr>
              <a:t>Mindfulness, 16</a:t>
            </a:r>
            <a:r>
              <a:rPr lang="en-US" sz="1200" i="0" kern="1200" dirty="0">
                <a:solidFill>
                  <a:schemeClr val="tx1"/>
                </a:solidFill>
                <a:latin typeface="Times New Roman" pitchFamily="18" charset="0"/>
                <a:ea typeface="+mn-ea"/>
                <a:cs typeface="+mn-cs"/>
              </a:rPr>
              <a:t>(3), 695-701. https://doi.org/10.1007/s12671-024-02485-5 </a:t>
            </a:r>
            <a:endParaRPr lang="en-US" sz="1400" dirty="0"/>
          </a:p>
          <a:p>
            <a:endParaRPr lang="en-US" sz="1400" dirty="0"/>
          </a:p>
          <a:p>
            <a:r>
              <a:rPr lang="en-US" sz="1400" dirty="0"/>
              <a:t>Wang, D. C. (2025). Christian mindfulness and global public health: A commentary and agenda. </a:t>
            </a:r>
            <a:r>
              <a:rPr lang="en-US" sz="1400" i="1" dirty="0"/>
              <a:t>Mindfulness, 16</a:t>
            </a:r>
            <a:r>
              <a:rPr lang="en-US" sz="1400" dirty="0"/>
              <a:t>(3), 673-680. https://doi.org/10.1007/s12671-023-02290-6 </a:t>
            </a:r>
            <a:endParaRPr lang="en-US" sz="3200" dirty="0"/>
          </a:p>
          <a:p>
            <a:endParaRPr lang="en-US" sz="3200" dirty="0"/>
          </a:p>
          <a:p>
            <a:r>
              <a:rPr lang="en-US" sz="3200" dirty="0"/>
              <a:t>Oman, D. (2025). Reply: The PHIOMM framework for implementing mindfulness in public health, with groundwork. </a:t>
            </a:r>
            <a:r>
              <a:rPr lang="en-US" sz="3200" i="1" dirty="0"/>
              <a:t>Mindfulness, 16</a:t>
            </a:r>
            <a:r>
              <a:rPr lang="en-US" sz="3200" dirty="0"/>
              <a:t>(3), 752-782. https://doi.org/10.1007/s12671-025-02553-4 </a:t>
            </a:r>
          </a:p>
          <a:p>
            <a:endParaRPr lang="en-US" sz="1300" dirty="0"/>
          </a:p>
          <a:p>
            <a:r>
              <a:rPr lang="en-US" sz="1400" dirty="0"/>
              <a:t>Brown, C. G. (2019). </a:t>
            </a:r>
            <a:r>
              <a:rPr lang="en-US" sz="1400" i="1" dirty="0"/>
              <a:t>Debating yoga and mindfulness in public schools: Reforming  education or reestablishing religion?</a:t>
            </a:r>
            <a:r>
              <a:rPr lang="en-US" sz="1400" dirty="0"/>
              <a:t> University of North Carolina Press. </a:t>
            </a:r>
          </a:p>
          <a:p>
            <a:endParaRPr lang="en-US" sz="3200" dirty="0"/>
          </a:p>
          <a:p>
            <a:endParaRPr lang="en-US" sz="1300"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41</a:t>
            </a:fld>
            <a:endParaRPr lang="en-US" altLang="en-US"/>
          </a:p>
        </p:txBody>
      </p:sp>
    </p:spTree>
    <p:extLst>
      <p:ext uri="{BB962C8B-B14F-4D97-AF65-F5344CB8AC3E}">
        <p14:creationId xmlns:p14="http://schemas.microsoft.com/office/powerpoint/2010/main" val="3477032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r>
              <a:rPr lang="en-GB" sz="800" dirty="0"/>
              <a:t>Bormann, J. E., Thorp, S. R., Smith, E., Glickman, M., Beck, D., Plumb, D., Zhao, S., Ackland, P. E., Rodgers, C. S., Heppner, P., Herz, L. R., &amp; Elwy, A. R. (2018). Individual treatment of posttraumatic stress disorder using </a:t>
            </a:r>
            <a:r>
              <a:rPr lang="en-GB" sz="800" dirty="0" err="1"/>
              <a:t>mantram</a:t>
            </a:r>
            <a:r>
              <a:rPr lang="en-GB" sz="800" dirty="0"/>
              <a:t> repetition: A randomized clinical trial. </a:t>
            </a:r>
            <a:r>
              <a:rPr lang="en-GB" sz="800" i="1" dirty="0"/>
              <a:t>American Journal of Psychiatry, 175</a:t>
            </a:r>
            <a:r>
              <a:rPr lang="en-GB" sz="800" dirty="0"/>
              <a:t>(10), 979-988. https://doi.org/10.1176/appi.ajp.2018.17060611 </a:t>
            </a:r>
          </a:p>
          <a:p>
            <a:endParaRPr lang="en-GB" sz="800" dirty="0"/>
          </a:p>
          <a:p>
            <a:r>
              <a:rPr lang="en-US" sz="1200" kern="1200" dirty="0">
                <a:solidFill>
                  <a:schemeClr val="tx1"/>
                </a:solidFill>
                <a:latin typeface="Times New Roman" pitchFamily="18" charset="0"/>
                <a:ea typeface="+mn-ea"/>
                <a:cs typeface="+mn-cs"/>
              </a:rPr>
              <a:t>Hulett, J. M., Corona, M., Hartman, B. M., &amp; Bormann, J. E. (2023). A systematic review of interventional trials reporting relationships between silent </a:t>
            </a:r>
            <a:r>
              <a:rPr lang="en-US" sz="1200" kern="1200" dirty="0" err="1">
                <a:solidFill>
                  <a:schemeClr val="tx1"/>
                </a:solidFill>
                <a:latin typeface="Times New Roman" pitchFamily="18" charset="0"/>
                <a:ea typeface="+mn-ea"/>
                <a:cs typeface="+mn-cs"/>
              </a:rPr>
              <a:t>mantram</a:t>
            </a:r>
            <a:r>
              <a:rPr lang="en-US" sz="1200" kern="1200" dirty="0">
                <a:solidFill>
                  <a:schemeClr val="tx1"/>
                </a:solidFill>
                <a:latin typeface="Times New Roman" pitchFamily="18" charset="0"/>
                <a:ea typeface="+mn-ea"/>
                <a:cs typeface="+mn-cs"/>
              </a:rPr>
              <a:t> repetition and health in adults. </a:t>
            </a:r>
            <a:r>
              <a:rPr lang="en-US" sz="1200" i="1" kern="1200" dirty="0">
                <a:solidFill>
                  <a:schemeClr val="tx1"/>
                </a:solidFill>
                <a:latin typeface="Times New Roman" pitchFamily="18" charset="0"/>
                <a:ea typeface="+mn-ea"/>
                <a:cs typeface="+mn-cs"/>
              </a:rPr>
              <a:t>Complementary Therapies in Clinical Practice, 50</a:t>
            </a:r>
            <a:r>
              <a:rPr lang="en-US" sz="1200" i="0" kern="1200" dirty="0">
                <a:solidFill>
                  <a:schemeClr val="tx1"/>
                </a:solidFill>
                <a:latin typeface="Times New Roman" pitchFamily="18" charset="0"/>
                <a:ea typeface="+mn-ea"/>
                <a:cs typeface="+mn-cs"/>
              </a:rPr>
              <a:t>, 101709. https://doi.org/10.1016/j.ctcp.2022.101709 </a:t>
            </a:r>
            <a:endParaRPr lang="en-US" sz="1300" dirty="0"/>
          </a:p>
          <a:p>
            <a:endParaRPr lang="en-US" sz="1300" dirty="0"/>
          </a:p>
          <a:p>
            <a:r>
              <a:rPr lang="en-US" sz="800" dirty="0"/>
              <a:t>Oman, D. (2026). Mantram Repetition Program. In N. N. Singh (Ed.), </a:t>
            </a:r>
            <a:r>
              <a:rPr lang="en-US" sz="800" i="1" dirty="0"/>
              <a:t>Encyclopedia of mindfulness, Buddhism, and other contemplative practices</a:t>
            </a:r>
            <a:r>
              <a:rPr lang="en-US" sz="800" dirty="0"/>
              <a:t> (pp. 1-11). Springer International Publishing. https://doi.org/10.1007/978-3-030-90465-4_118-1 </a:t>
            </a:r>
          </a:p>
          <a:p>
            <a:endParaRPr lang="en-US" sz="800" dirty="0"/>
          </a:p>
          <a:p>
            <a:r>
              <a:rPr lang="en-US" sz="800" dirty="0"/>
              <a:t>Oman, D. (2025). What is a mantra? Guidance for practitioners, researchers, and editors. </a:t>
            </a:r>
            <a:r>
              <a:rPr lang="en-US" sz="800" i="1" dirty="0"/>
              <a:t>American Psychologist, 80</a:t>
            </a:r>
            <a:r>
              <a:rPr lang="en-US" sz="800" dirty="0"/>
              <a:t>(7), 1032-1044. https://doi.org/10.1037/amp0001368 </a:t>
            </a:r>
            <a:endParaRPr lang="en-US" sz="1300" dirty="0"/>
          </a:p>
          <a:p>
            <a:endParaRPr lang="en-US" sz="1300" dirty="0"/>
          </a:p>
          <a:p>
            <a:r>
              <a:rPr lang="en-US" sz="1300" dirty="0"/>
              <a:t>Oman, D. (2025). Reply: The PHIOMM framework for implementing mindfulness in public health, with groundwork. </a:t>
            </a:r>
            <a:r>
              <a:rPr lang="en-US" sz="1300" i="1" dirty="0"/>
              <a:t>Mindfulness, 16</a:t>
            </a:r>
            <a:r>
              <a:rPr lang="en-US" sz="1300" dirty="0"/>
              <a:t>(3), 752-782. https://doi.org/10.1007/s12671-025-02553-4 </a:t>
            </a:r>
          </a:p>
          <a:p>
            <a:endParaRPr lang="en-US" sz="1300"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42</a:t>
            </a:fld>
            <a:endParaRPr lang="en-US" altLang="en-US"/>
          </a:p>
        </p:txBody>
      </p:sp>
    </p:spTree>
    <p:extLst>
      <p:ext uri="{BB962C8B-B14F-4D97-AF65-F5344CB8AC3E}">
        <p14:creationId xmlns:p14="http://schemas.microsoft.com/office/powerpoint/2010/main" val="28638933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Times New Roman" pitchFamily="18" charset="0"/>
                <a:ea typeface="+mn-ea"/>
                <a:cs typeface="+mn-cs"/>
              </a:rPr>
              <a:t>Bormann, J. E. (2010). Mantram repetition: A "portable contemplative practice" for modern times. In T. G. Plante (Ed.), </a:t>
            </a:r>
            <a:r>
              <a:rPr lang="en-US" sz="1200" i="1" kern="1200" dirty="0">
                <a:solidFill>
                  <a:schemeClr val="tx1"/>
                </a:solidFill>
                <a:latin typeface="Times New Roman" pitchFamily="18" charset="0"/>
                <a:ea typeface="+mn-ea"/>
                <a:cs typeface="+mn-cs"/>
              </a:rPr>
              <a:t>Contemplative practices in action: Spirituality, meditation, and health </a:t>
            </a:r>
            <a:r>
              <a:rPr lang="en-US" sz="1200" i="0" kern="1200" dirty="0">
                <a:solidFill>
                  <a:schemeClr val="tx1"/>
                </a:solidFill>
                <a:latin typeface="Times New Roman" pitchFamily="18" charset="0"/>
                <a:ea typeface="+mn-ea"/>
                <a:cs typeface="+mn-cs"/>
              </a:rPr>
              <a:t>[foreword by Huston Smith] (pp. 78-99). Praeger. </a:t>
            </a:r>
          </a:p>
          <a:p>
            <a:r>
              <a:rPr lang="en-US" sz="1200" i="0" kern="1200" dirty="0">
                <a:solidFill>
                  <a:schemeClr val="tx1"/>
                </a:solidFill>
                <a:latin typeface="Times New Roman" pitchFamily="18" charset="0"/>
                <a:ea typeface="+mn-ea"/>
                <a:cs typeface="+mn-cs"/>
              </a:rPr>
              <a:t>*From page 82, Table 6.1</a:t>
            </a:r>
            <a:endParaRPr lang="en-GB" dirty="0"/>
          </a:p>
        </p:txBody>
      </p:sp>
      <p:sp>
        <p:nvSpPr>
          <p:cNvPr id="4" name="Slide Number Placeholder 3"/>
          <p:cNvSpPr>
            <a:spLocks noGrp="1"/>
          </p:cNvSpPr>
          <p:nvPr>
            <p:ph type="sldNum" sz="quarter" idx="5"/>
          </p:nvPr>
        </p:nvSpPr>
        <p:spPr/>
        <p:txBody>
          <a:bodyPr/>
          <a:lstStyle/>
          <a:p>
            <a:pPr>
              <a:defRPr/>
            </a:pPr>
            <a:fld id="{764FC63B-6D86-4E2E-8604-4BE66CDCB3A1}" type="slidenum">
              <a:rPr lang="en-US" altLang="en-US" smtClean="0"/>
              <a:pPr>
                <a:defRPr/>
              </a:pPr>
              <a:t>43</a:t>
            </a:fld>
            <a:endParaRPr lang="en-US" altLang="en-US"/>
          </a:p>
        </p:txBody>
      </p:sp>
    </p:spTree>
    <p:extLst>
      <p:ext uri="{BB962C8B-B14F-4D97-AF65-F5344CB8AC3E}">
        <p14:creationId xmlns:p14="http://schemas.microsoft.com/office/powerpoint/2010/main" val="23687963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698F4-10BE-999F-0C07-809CF4E3A9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7F3CE-9E34-985A-7B88-148C56DD0C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FF9691-1144-FDFC-8DB7-1AA8E52D3310}"/>
              </a:ext>
            </a:extLst>
          </p:cNvPr>
          <p:cNvSpPr>
            <a:spLocks noGrp="1"/>
          </p:cNvSpPr>
          <p:nvPr>
            <p:ph type="body" idx="1"/>
          </p:nvPr>
        </p:nvSpPr>
        <p:spPr/>
        <p:txBody>
          <a:bodyPr/>
          <a:lstStyle/>
          <a:p>
            <a:endParaRPr lang="en-US" sz="1300" dirty="0"/>
          </a:p>
          <a:p>
            <a:pPr defTabSz="636514">
              <a:defRPr/>
            </a:pPr>
            <a:r>
              <a:rPr lang="en-GB" sz="800" dirty="0" err="1"/>
              <a:t>Marenichenko</a:t>
            </a:r>
            <a:r>
              <a:rPr lang="en-GB" sz="800" dirty="0"/>
              <a:t> [</a:t>
            </a:r>
            <a:r>
              <a:rPr lang="az-Cyrl-AZ" sz="800" dirty="0"/>
              <a:t>Мареніченко], </a:t>
            </a:r>
            <a:r>
              <a:rPr lang="en-GB" sz="800" dirty="0"/>
              <a:t>V., V, [</a:t>
            </a:r>
            <a:r>
              <a:rPr lang="az-Cyrl-AZ" sz="800" dirty="0"/>
              <a:t>В. В.] (2026). </a:t>
            </a:r>
            <a:r>
              <a:rPr lang="en-GB" sz="800" dirty="0"/>
              <a:t>Forming society's resilience and stress resistance as a strategic imperative for ensuring national security [</a:t>
            </a:r>
            <a:r>
              <a:rPr lang="az-Cyrl-AZ" sz="800" dirty="0"/>
              <a:t>формування резильєнтності та стресостійкості суспільства як стратегічного імперативу забезпечення національної безпеки]. </a:t>
            </a:r>
            <a:r>
              <a:rPr lang="en-GB" sz="800" dirty="0"/>
              <a:t>In V. I. </a:t>
            </a:r>
            <a:r>
              <a:rPr lang="en-GB" sz="800" dirty="0" err="1"/>
              <a:t>Yaroshovych</a:t>
            </a:r>
            <a:r>
              <a:rPr lang="en-GB" sz="800" dirty="0"/>
              <a:t> [</a:t>
            </a:r>
            <a:r>
              <a:rPr lang="az-Cyrl-AZ" sz="800" dirty="0"/>
              <a:t>Ярошович] (</a:t>
            </a:r>
            <a:r>
              <a:rPr lang="en-GB" sz="800" dirty="0"/>
              <a:t>Ed.), </a:t>
            </a:r>
            <a:r>
              <a:rPr lang="en-GB" sz="800" i="1" dirty="0"/>
              <a:t>Public management and administration in the face of threats to the national security of Ukraine: Collection of abstracts of the 2nd all-Ukrainian scientific and practical conference of higher education students and young scientists (Lviv, May 12, 2026) [</a:t>
            </a:r>
            <a:r>
              <a:rPr lang="az-Cyrl-AZ" sz="800" i="1" dirty="0"/>
              <a:t>публічне управління та адміністрування в умовах загроз національній безпеці україни: Збірник тез іі всеукраїнської науково-практичної конференції здобувачів вищої освіти і молодих вчених (львів, 12 травня 2026 р.)]</a:t>
            </a:r>
            <a:r>
              <a:rPr lang="az-Cyrl-AZ" sz="800" dirty="0"/>
              <a:t> (</a:t>
            </a:r>
            <a:r>
              <a:rPr lang="en-GB" sz="800" dirty="0"/>
              <a:t>pp. 198-200). Lviv National University of Public Administration named after S.Z. </a:t>
            </a:r>
            <a:r>
              <a:rPr lang="en-GB" sz="800" dirty="0" err="1"/>
              <a:t>Gzhytsky</a:t>
            </a:r>
            <a:r>
              <a:rPr lang="en-GB" sz="800" dirty="0"/>
              <a:t> [</a:t>
            </a:r>
            <a:r>
              <a:rPr lang="az-Cyrl-AZ" sz="800" dirty="0"/>
              <a:t>ЛНУВМБ імені СЗ Ґжицького].  </a:t>
            </a:r>
            <a:endParaRPr lang="en-US" sz="800" dirty="0"/>
          </a:p>
          <a:p>
            <a:endParaRPr lang="en-US" sz="800" dirty="0"/>
          </a:p>
          <a:p>
            <a:r>
              <a:rPr lang="en-US" sz="800" dirty="0"/>
              <a:t>Oman, D. (2026). Mantram repetition program. In N. N. Singh (Ed.), </a:t>
            </a:r>
            <a:r>
              <a:rPr lang="en-US" sz="800" i="1" dirty="0"/>
              <a:t>Encyclopedia of mindfulness, Buddhism, and other contemplative practices</a:t>
            </a:r>
            <a:r>
              <a:rPr lang="en-US" sz="800" dirty="0"/>
              <a:t> (pp. 1-11). Springer International Publishing. https://doi.org/10.1007/978-3-030-90465-4_118-1 </a:t>
            </a:r>
          </a:p>
          <a:p>
            <a:endParaRPr lang="en-US" sz="800" dirty="0"/>
          </a:p>
          <a:p>
            <a:r>
              <a:rPr lang="en-US" sz="800" dirty="0"/>
              <a:t>Oman, D. (2025). What is a mantra? Guidance for practitioners, researchers, and editors. </a:t>
            </a:r>
            <a:r>
              <a:rPr lang="en-US" sz="800" i="1" dirty="0"/>
              <a:t>American Psychologist, 80</a:t>
            </a:r>
            <a:r>
              <a:rPr lang="en-US" sz="800" dirty="0"/>
              <a:t>(7), 1032-1044. https://doi.org/10.1037/amp0001368 </a:t>
            </a:r>
            <a:endParaRPr lang="en-US" sz="1300" dirty="0"/>
          </a:p>
          <a:p>
            <a:endParaRPr lang="en-US" sz="1300" dirty="0"/>
          </a:p>
          <a:p>
            <a:r>
              <a:rPr lang="en-US" sz="1300" dirty="0"/>
              <a:t>Oman, D. (2025). Reply: The PHIOMM framework for implementing mindfulness in public health, with groundwork. </a:t>
            </a:r>
            <a:r>
              <a:rPr lang="en-US" sz="1300" i="1" dirty="0"/>
              <a:t>Mindfulness, 16</a:t>
            </a:r>
            <a:r>
              <a:rPr lang="en-US" sz="1300" dirty="0"/>
              <a:t>(3), 752-782. https://doi.org/10.1007/s12671-025-02553-4 </a:t>
            </a:r>
          </a:p>
          <a:p>
            <a:endParaRPr lang="en-GB" sz="800" dirty="0"/>
          </a:p>
          <a:p>
            <a:r>
              <a:rPr lang="en-GB" sz="800" dirty="0"/>
              <a:t>Additional background about the presence of </a:t>
            </a:r>
            <a:r>
              <a:rPr lang="en-GB" sz="800" dirty="0" err="1"/>
              <a:t>mantram</a:t>
            </a:r>
            <a:r>
              <a:rPr lang="en-GB" sz="800" dirty="0"/>
              <a:t> / holy name in Christianity and other traditions, and of how to practice </a:t>
            </a:r>
            <a:r>
              <a:rPr lang="en-GB" sz="800" dirty="0" err="1"/>
              <a:t>mantram</a:t>
            </a:r>
            <a:r>
              <a:rPr lang="en-GB" sz="800" dirty="0"/>
              <a:t> / holy name repetition, can be found in:</a:t>
            </a:r>
          </a:p>
          <a:p>
            <a:endParaRPr lang="en-GB" sz="800" dirty="0"/>
          </a:p>
          <a:p>
            <a:r>
              <a:rPr lang="en-GB" sz="800" dirty="0"/>
              <a:t>Bormann, J. E., Kane, J. J., &amp; Oman, D. (2020). Mantram repetition: A portable practice for being mindful. </a:t>
            </a:r>
            <a:r>
              <a:rPr lang="en-GB" sz="800" i="1" dirty="0"/>
              <a:t>Mindfulness, 11</a:t>
            </a:r>
            <a:r>
              <a:rPr lang="en-GB" sz="800" dirty="0"/>
              <a:t>(8), 2031–2033. </a:t>
            </a:r>
            <a:r>
              <a:rPr lang="en-GB" sz="800" u="sng" dirty="0">
                <a:hlinkClick r:id="rId3"/>
              </a:rPr>
              <a:t>https://doi.org/10.1007/s12671-020-01440-4</a:t>
            </a:r>
            <a:r>
              <a:rPr lang="en-GB" sz="800" dirty="0"/>
              <a:t> (open access) </a:t>
            </a:r>
          </a:p>
          <a:p>
            <a:endParaRPr lang="en-GB" sz="800" dirty="0"/>
          </a:p>
          <a:p>
            <a:r>
              <a:rPr lang="en-US" sz="800" dirty="0"/>
              <a:t>Oman, D., &amp; Driskill, J. D. (2003). Holy name repetition as a spiritual exercise and therapeutic technique. </a:t>
            </a:r>
            <a:r>
              <a:rPr lang="en-US" sz="800" i="1" dirty="0"/>
              <a:t>Journal of Psychology and Christianity, 22</a:t>
            </a:r>
            <a:r>
              <a:rPr lang="en-US" sz="800" dirty="0"/>
              <a:t>(1), 5-19. </a:t>
            </a:r>
            <a:endParaRPr lang="en-GB" sz="800" dirty="0"/>
          </a:p>
          <a:p>
            <a:endParaRPr lang="en-GB" sz="800" dirty="0"/>
          </a:p>
          <a:p>
            <a:r>
              <a:rPr lang="en-GB" sz="800" dirty="0"/>
              <a:t>The </a:t>
            </a:r>
            <a:r>
              <a:rPr lang="en-GB" sz="800" dirty="0" err="1"/>
              <a:t>mantrams</a:t>
            </a:r>
            <a:r>
              <a:rPr lang="en-GB" sz="800" dirty="0"/>
              <a:t>/mantras/holy names in the slide, which were also provided in a separate handout, all meet the following criterion, which  is drawn from the paper cited below.</a:t>
            </a:r>
          </a:p>
          <a:p>
            <a:pPr lvl="1"/>
            <a:r>
              <a:rPr lang="en-GB" sz="800" dirty="0"/>
              <a:t>A mantra is a phrase or sound that has been repeated and sanctified over a sustained period within a group’s traditional spiritual or religious practice for the purpose of invoking divinity or progressively aligning a person’s life with the highest reality as understood by the tradition. </a:t>
            </a:r>
          </a:p>
          <a:p>
            <a:endParaRPr lang="en-GB" sz="800" dirty="0"/>
          </a:p>
          <a:p>
            <a:r>
              <a:rPr lang="en-GB" sz="800" dirty="0"/>
              <a:t>This criterion is set forth in</a:t>
            </a:r>
          </a:p>
          <a:p>
            <a:r>
              <a:rPr lang="en-GB" sz="800" dirty="0"/>
              <a:t>Oman, D. (2025). What is a mantra? Guidance for practitioners, researchers, and editors. </a:t>
            </a:r>
            <a:r>
              <a:rPr lang="en-GB" sz="800" i="1" dirty="0"/>
              <a:t>American Psychologist, 80</a:t>
            </a:r>
            <a:r>
              <a:rPr lang="en-GB" sz="800" dirty="0"/>
              <a:t>(7), 1032-1044. </a:t>
            </a:r>
            <a:r>
              <a:rPr lang="en-GB" sz="800" u="sng" dirty="0">
                <a:hlinkClick r:id="rId4"/>
              </a:rPr>
              <a:t>https://doi.org/10.1037/amp0001368</a:t>
            </a:r>
            <a:r>
              <a:rPr lang="en-GB" sz="800" dirty="0"/>
              <a:t> (open access)</a:t>
            </a:r>
            <a:endParaRPr lang="en-US" dirty="0"/>
          </a:p>
        </p:txBody>
      </p:sp>
      <p:sp>
        <p:nvSpPr>
          <p:cNvPr id="4" name="Slide Number Placeholder 3">
            <a:extLst>
              <a:ext uri="{FF2B5EF4-FFF2-40B4-BE49-F238E27FC236}">
                <a16:creationId xmlns:a16="http://schemas.microsoft.com/office/drawing/2014/main" id="{E4DB9B68-1CC7-DCE3-2189-C4930038ECF8}"/>
              </a:ext>
            </a:extLst>
          </p:cNvPr>
          <p:cNvSpPr>
            <a:spLocks noGrp="1"/>
          </p:cNvSpPr>
          <p:nvPr>
            <p:ph type="sldNum" sz="quarter" idx="10"/>
          </p:nvPr>
        </p:nvSpPr>
        <p:spPr/>
        <p:txBody>
          <a:bodyPr/>
          <a:lstStyle/>
          <a:p>
            <a:pPr>
              <a:defRPr/>
            </a:pPr>
            <a:fld id="{764FC63B-6D86-4E2E-8604-4BE66CDCB3A1}" type="slidenum">
              <a:rPr lang="en-US" altLang="en-US" smtClean="0"/>
              <a:pPr>
                <a:defRPr/>
              </a:pPr>
              <a:t>44</a:t>
            </a:fld>
            <a:endParaRPr lang="en-US" altLang="en-US"/>
          </a:p>
        </p:txBody>
      </p:sp>
    </p:spTree>
    <p:extLst>
      <p:ext uri="{BB962C8B-B14F-4D97-AF65-F5344CB8AC3E}">
        <p14:creationId xmlns:p14="http://schemas.microsoft.com/office/powerpoint/2010/main" val="38819222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endParaRPr lang="en-US" sz="800" dirty="0"/>
          </a:p>
          <a:p>
            <a:r>
              <a:rPr lang="en-US" sz="800" dirty="0"/>
              <a:t>Hodge, D. R., Boddie, S. C., &amp; Husain, A. (2025). Addressing spirituality in social work education from an anti-oppressive perspective: Strategies for facilitating inclusive and equitable learning environments. </a:t>
            </a:r>
            <a:r>
              <a:rPr lang="en-US" sz="800" i="1" dirty="0"/>
              <a:t>Journal of Social Work Education, 61</a:t>
            </a:r>
            <a:r>
              <a:rPr lang="en-US" sz="800" dirty="0"/>
              <a:t>(2), 225-239. https://doi.org/10.1080/10437797.2024.2445512 </a:t>
            </a:r>
            <a:endParaRPr lang="en-US" sz="1300"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45</a:t>
            </a:fld>
            <a:endParaRPr lang="en-US" altLang="en-US"/>
          </a:p>
        </p:txBody>
      </p:sp>
    </p:spTree>
    <p:extLst>
      <p:ext uri="{BB962C8B-B14F-4D97-AF65-F5344CB8AC3E}">
        <p14:creationId xmlns:p14="http://schemas.microsoft.com/office/powerpoint/2010/main" val="27137920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46</a:t>
            </a:fld>
            <a:endParaRPr lang="en-US" altLang="en-US"/>
          </a:p>
        </p:txBody>
      </p:sp>
    </p:spTree>
    <p:extLst>
      <p:ext uri="{BB962C8B-B14F-4D97-AF65-F5344CB8AC3E}">
        <p14:creationId xmlns:p14="http://schemas.microsoft.com/office/powerpoint/2010/main" val="36270064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r>
              <a:rPr lang="en-US" sz="800" dirty="0"/>
              <a:t>Pargament, K. I. (2007). </a:t>
            </a:r>
            <a:r>
              <a:rPr lang="en-US" sz="800" i="1" dirty="0"/>
              <a:t>Spiritually integrated psychotherapy: Understanding and addressing the sacred</a:t>
            </a:r>
            <a:r>
              <a:rPr lang="en-US" sz="800" dirty="0"/>
              <a:t>. Guilford Press. </a:t>
            </a:r>
            <a:endParaRPr lang="en-US"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47</a:t>
            </a:fld>
            <a:endParaRPr lang="en-US" altLang="en-US"/>
          </a:p>
        </p:txBody>
      </p:sp>
    </p:spTree>
    <p:extLst>
      <p:ext uri="{BB962C8B-B14F-4D97-AF65-F5344CB8AC3E}">
        <p14:creationId xmlns:p14="http://schemas.microsoft.com/office/powerpoint/2010/main" val="7349480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8882-1605-ACD5-C8B3-6BFAB977C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437F9-6B80-73E8-F4E0-8A3007045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2BA1-DFAB-425D-EF7C-B11B27CCCE76}"/>
              </a:ext>
            </a:extLst>
          </p:cNvPr>
          <p:cNvSpPr>
            <a:spLocks noGrp="1"/>
          </p:cNvSpPr>
          <p:nvPr>
            <p:ph type="body" idx="1"/>
          </p:nvPr>
        </p:nvSpPr>
        <p:spPr/>
        <p:txBody>
          <a:bodyPr/>
          <a:lstStyle/>
          <a:p>
            <a:r>
              <a:rPr lang="en-US" sz="800" dirty="0"/>
              <a:t>Oman, D. (2026). Spirituality, health, and well-being: Field overview and emerging frontiers. In J. R. Webb (Ed.), </a:t>
            </a:r>
            <a:r>
              <a:rPr lang="en-US" sz="800" i="1" dirty="0"/>
              <a:t>Handbook of spirituality, health, and well-being: A psychological perspective</a:t>
            </a:r>
            <a:r>
              <a:rPr lang="en-US" sz="800" dirty="0"/>
              <a:t> (pp. 37-75). Routledge. https://doi.org/10.4324/9781003440048-4 </a:t>
            </a:r>
            <a:endParaRPr lang="en-GB" sz="800" dirty="0"/>
          </a:p>
          <a:p>
            <a:endParaRPr lang="en-GB" sz="800" dirty="0"/>
          </a:p>
          <a:p>
            <a:r>
              <a:rPr lang="en-US" sz="800" dirty="0"/>
              <a:t>Balboni, M. J., &amp; Balboni, T. A. (2018). </a:t>
            </a:r>
            <a:r>
              <a:rPr lang="en-US" sz="800" i="1" dirty="0"/>
              <a:t>Hostility to hospitality: Spirituality and professional socialization within medicine</a:t>
            </a:r>
            <a:r>
              <a:rPr lang="en-US" sz="800" dirty="0"/>
              <a:t>. Oxford University Press. </a:t>
            </a:r>
            <a:endParaRPr lang="en-GB" sz="800" dirty="0"/>
          </a:p>
          <a:p>
            <a:endParaRPr lang="en-GB" sz="800" dirty="0"/>
          </a:p>
          <a:p>
            <a:r>
              <a:rPr lang="en-GB" sz="800" dirty="0"/>
              <a:t>Schlosser, M., Sparby, T., Vörös, S., Jones, R., &amp; Marchant, N. L. (2019). Unpleasant meditation-related experiences in regular meditators: Prevalence, predictors, and conceptual considerations. </a:t>
            </a:r>
            <a:r>
              <a:rPr lang="en-GB" sz="800" i="1" dirty="0" err="1"/>
              <a:t>PLoS</a:t>
            </a:r>
            <a:r>
              <a:rPr lang="en-GB" sz="800" i="1" dirty="0"/>
              <a:t> ONE, 14</a:t>
            </a:r>
            <a:r>
              <a:rPr lang="en-GB" sz="800" dirty="0"/>
              <a:t>(5), e0216643. https://doi.org/10.1371/journal.pone.0216643 </a:t>
            </a:r>
            <a:endParaRPr lang="en-US" dirty="0"/>
          </a:p>
        </p:txBody>
      </p:sp>
      <p:sp>
        <p:nvSpPr>
          <p:cNvPr id="4" name="Slide Number Placeholder 3">
            <a:extLst>
              <a:ext uri="{FF2B5EF4-FFF2-40B4-BE49-F238E27FC236}">
                <a16:creationId xmlns:a16="http://schemas.microsoft.com/office/drawing/2014/main" id="{E584C99F-8A33-65BC-9623-42423318EB8D}"/>
              </a:ext>
            </a:extLst>
          </p:cNvPr>
          <p:cNvSpPr>
            <a:spLocks noGrp="1"/>
          </p:cNvSpPr>
          <p:nvPr>
            <p:ph type="sldNum" sz="quarter" idx="10"/>
          </p:nvPr>
        </p:nvSpPr>
        <p:spPr/>
        <p:txBody>
          <a:bodyPr/>
          <a:lstStyle/>
          <a:p>
            <a:pPr>
              <a:defRPr/>
            </a:pPr>
            <a:fld id="{764FC63B-6D86-4E2E-8604-4BE66CDCB3A1}" type="slidenum">
              <a:rPr lang="en-US" altLang="en-US" smtClean="0"/>
              <a:pPr>
                <a:defRPr/>
              </a:pPr>
              <a:t>48</a:t>
            </a:fld>
            <a:endParaRPr lang="en-US" altLang="en-US"/>
          </a:p>
        </p:txBody>
      </p:sp>
    </p:spTree>
    <p:extLst>
      <p:ext uri="{BB962C8B-B14F-4D97-AF65-F5344CB8AC3E}">
        <p14:creationId xmlns:p14="http://schemas.microsoft.com/office/powerpoint/2010/main" val="30730516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49</a:t>
            </a:fld>
            <a:endParaRPr lang="en-US" altLang="en-US"/>
          </a:p>
        </p:txBody>
      </p:sp>
    </p:spTree>
    <p:extLst>
      <p:ext uri="{BB962C8B-B14F-4D97-AF65-F5344CB8AC3E}">
        <p14:creationId xmlns:p14="http://schemas.microsoft.com/office/powerpoint/2010/main" val="25416047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7D0CD-8F57-F838-7262-E2FB109470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F1508-09C7-9CB2-6AFB-425946F75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204555-DCBF-368F-D9FB-BFC3EEF2FDC8}"/>
              </a:ext>
            </a:extLst>
          </p:cNvPr>
          <p:cNvSpPr>
            <a:spLocks noGrp="1"/>
          </p:cNvSpPr>
          <p:nvPr>
            <p:ph type="body" idx="1"/>
          </p:nvPr>
        </p:nvSpPr>
        <p:spPr/>
        <p:txBody>
          <a:bodyPr/>
          <a:lstStyle/>
          <a:p>
            <a:r>
              <a:rPr lang="en-US" sz="800" dirty="0"/>
              <a:t>Sweet, A. S., &amp; Mathews, J. (2008). </a:t>
            </a:r>
            <a:r>
              <a:rPr lang="en-US" sz="800" b="0" u="none" dirty="0"/>
              <a:t>Proportionality balancing and global constitutionalism</a:t>
            </a:r>
            <a:r>
              <a:rPr lang="en-US" sz="800" dirty="0"/>
              <a:t>. </a:t>
            </a:r>
            <a:r>
              <a:rPr lang="en-US" sz="800" i="1" dirty="0"/>
              <a:t>Columbia Journal of Transnational Law, 47</a:t>
            </a:r>
            <a:r>
              <a:rPr lang="en-US" sz="800" dirty="0"/>
              <a:t>(1), 72-164. </a:t>
            </a:r>
            <a:endParaRPr lang="en-US" dirty="0"/>
          </a:p>
        </p:txBody>
      </p:sp>
      <p:sp>
        <p:nvSpPr>
          <p:cNvPr id="4" name="Slide Number Placeholder 3">
            <a:extLst>
              <a:ext uri="{FF2B5EF4-FFF2-40B4-BE49-F238E27FC236}">
                <a16:creationId xmlns:a16="http://schemas.microsoft.com/office/drawing/2014/main" id="{0C5175A0-A16B-582B-8F94-16C5489F4EFB}"/>
              </a:ext>
            </a:extLst>
          </p:cNvPr>
          <p:cNvSpPr>
            <a:spLocks noGrp="1"/>
          </p:cNvSpPr>
          <p:nvPr>
            <p:ph type="sldNum" sz="quarter" idx="10"/>
          </p:nvPr>
        </p:nvSpPr>
        <p:spPr/>
        <p:txBody>
          <a:bodyPr/>
          <a:lstStyle/>
          <a:p>
            <a:pPr>
              <a:defRPr/>
            </a:pPr>
            <a:fld id="{764FC63B-6D86-4E2E-8604-4BE66CDCB3A1}" type="slidenum">
              <a:rPr lang="en-US" altLang="en-US" smtClean="0"/>
              <a:pPr>
                <a:defRPr/>
              </a:pPr>
              <a:t>50</a:t>
            </a:fld>
            <a:endParaRPr lang="en-US" altLang="en-US"/>
          </a:p>
        </p:txBody>
      </p:sp>
    </p:spTree>
    <p:extLst>
      <p:ext uri="{BB962C8B-B14F-4D97-AF65-F5344CB8AC3E}">
        <p14:creationId xmlns:p14="http://schemas.microsoft.com/office/powerpoint/2010/main" val="10375657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7D0CD-8F57-F838-7262-E2FB109470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F1508-09C7-9CB2-6AFB-425946F75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204555-DCBF-368F-D9FB-BFC3EEF2FDC8}"/>
              </a:ext>
            </a:extLst>
          </p:cNvPr>
          <p:cNvSpPr>
            <a:spLocks noGrp="1"/>
          </p:cNvSpPr>
          <p:nvPr>
            <p:ph type="body" idx="1"/>
          </p:nvPr>
        </p:nvSpPr>
        <p:spPr/>
        <p:txBody>
          <a:bodyPr/>
          <a:lstStyle/>
          <a:p>
            <a:r>
              <a:rPr lang="en-US" sz="800" dirty="0"/>
              <a:t>Jackson, V. C. (2015). Constitutional law in an age of proportionality. </a:t>
            </a:r>
            <a:r>
              <a:rPr lang="en-US" sz="800" i="1" dirty="0"/>
              <a:t>Yale Law Journal, 124</a:t>
            </a:r>
            <a:r>
              <a:rPr lang="en-US" sz="800" dirty="0"/>
              <a:t>(8), 3094-3197. </a:t>
            </a:r>
          </a:p>
          <a:p>
            <a:endParaRPr lang="en-US" sz="800" dirty="0"/>
          </a:p>
          <a:p>
            <a:r>
              <a:rPr lang="en-US" sz="800" dirty="0"/>
              <a:t>Burchardt, M., Wohlrab-Sahr, M., &amp; </a:t>
            </a:r>
            <a:r>
              <a:rPr lang="en-US" sz="800" dirty="0" err="1"/>
              <a:t>Middell</a:t>
            </a:r>
            <a:r>
              <a:rPr lang="en-US" sz="800" dirty="0"/>
              <a:t>, M. (2015). Multiple secularities beyond the west: An introduction. In M. Burchardt, M. Wohlrab-Sahr, &amp; M. </a:t>
            </a:r>
            <a:r>
              <a:rPr lang="en-US" sz="800" dirty="0" err="1"/>
              <a:t>Middell</a:t>
            </a:r>
            <a:r>
              <a:rPr lang="en-US" sz="800" dirty="0"/>
              <a:t> (Eds.), </a:t>
            </a:r>
            <a:r>
              <a:rPr lang="en-US" sz="800" i="1" dirty="0"/>
              <a:t>Multiple secularities beyond the west: Religion and modernity in the global age</a:t>
            </a:r>
            <a:r>
              <a:rPr lang="en-US" sz="800" dirty="0"/>
              <a:t> (pp. 1-15). De Gruyter. https://doi.org/10.1515/9781614514053.1 </a:t>
            </a:r>
          </a:p>
          <a:p>
            <a:endParaRPr lang="en-US" sz="800" dirty="0"/>
          </a:p>
          <a:p>
            <a:r>
              <a:rPr lang="en-US" sz="800" dirty="0"/>
              <a:t>Oman, D. (2025). Mindfulness for global public health: Critical analysis and agenda. </a:t>
            </a:r>
            <a:r>
              <a:rPr lang="en-US" sz="800" i="1" dirty="0"/>
              <a:t>Mindfulness, 16</a:t>
            </a:r>
            <a:r>
              <a:rPr lang="en-US" sz="800" dirty="0"/>
              <a:t>(3), 573-612. https://doi.org/10.1007/s12671-023-02089-5 </a:t>
            </a:r>
          </a:p>
          <a:p>
            <a:endParaRPr lang="en-US" sz="800" dirty="0"/>
          </a:p>
          <a:p>
            <a:r>
              <a:rPr lang="en-US" sz="800" dirty="0"/>
              <a:t>ALSO RELEVANT:</a:t>
            </a:r>
          </a:p>
          <a:p>
            <a:r>
              <a:rPr lang="en-US" sz="800" dirty="0"/>
              <a:t>Wohlrab-Sahr, M., &amp; Burchardt, M. (2012). Multiple secularities: Toward a cultural sociology of secular modernities. </a:t>
            </a:r>
            <a:r>
              <a:rPr lang="en-US" sz="800" i="1" dirty="0"/>
              <a:t>Comparative Sociology, 11</a:t>
            </a:r>
            <a:r>
              <a:rPr lang="en-US" sz="800" dirty="0"/>
              <a:t>(6), 875-909.</a:t>
            </a:r>
          </a:p>
          <a:p>
            <a:endParaRPr lang="en-US" sz="800" dirty="0"/>
          </a:p>
          <a:p>
            <a:r>
              <a:rPr lang="en-US" sz="800" dirty="0"/>
              <a:t>EXCERPT (p. 889):</a:t>
            </a:r>
          </a:p>
          <a:p>
            <a:r>
              <a:rPr lang="en-US" sz="800" dirty="0"/>
              <a:t>At a first approximation, </a:t>
            </a:r>
            <a:r>
              <a:rPr lang="en-US" sz="800" b="0" u="none" dirty="0"/>
              <a:t>we distinguish between the following forms</a:t>
            </a:r>
            <a:r>
              <a:rPr lang="en-US" sz="800" dirty="0"/>
              <a:t>: (1) secularity for the sake of individual rights and liberties; (2) secularity for the sake of balancing/pacifying religious diversity; (3) secularity for the sake of societal or national integration and development; and (4) secularity for the sake of the independent development of functional domains of society.</a:t>
            </a:r>
            <a:endParaRPr lang="en-US" dirty="0"/>
          </a:p>
        </p:txBody>
      </p:sp>
      <p:sp>
        <p:nvSpPr>
          <p:cNvPr id="4" name="Slide Number Placeholder 3">
            <a:extLst>
              <a:ext uri="{FF2B5EF4-FFF2-40B4-BE49-F238E27FC236}">
                <a16:creationId xmlns:a16="http://schemas.microsoft.com/office/drawing/2014/main" id="{0C5175A0-A16B-582B-8F94-16C5489F4EFB}"/>
              </a:ext>
            </a:extLst>
          </p:cNvPr>
          <p:cNvSpPr>
            <a:spLocks noGrp="1"/>
          </p:cNvSpPr>
          <p:nvPr>
            <p:ph type="sldNum" sz="quarter" idx="10"/>
          </p:nvPr>
        </p:nvSpPr>
        <p:spPr/>
        <p:txBody>
          <a:bodyPr/>
          <a:lstStyle/>
          <a:p>
            <a:pPr>
              <a:defRPr/>
            </a:pPr>
            <a:fld id="{764FC63B-6D86-4E2E-8604-4BE66CDCB3A1}" type="slidenum">
              <a:rPr lang="en-US" altLang="en-US" smtClean="0"/>
              <a:pPr>
                <a:defRPr/>
              </a:pPr>
              <a:t>51</a:t>
            </a:fld>
            <a:endParaRPr lang="en-US" altLang="en-US"/>
          </a:p>
        </p:txBody>
      </p:sp>
    </p:spTree>
    <p:extLst>
      <p:ext uri="{BB962C8B-B14F-4D97-AF65-F5344CB8AC3E}">
        <p14:creationId xmlns:p14="http://schemas.microsoft.com/office/powerpoint/2010/main" val="1981891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52</a:t>
            </a:fld>
            <a:endParaRPr lang="en-US" altLang="en-US"/>
          </a:p>
        </p:txBody>
      </p:sp>
    </p:spTree>
    <p:extLst>
      <p:ext uri="{BB962C8B-B14F-4D97-AF65-F5344CB8AC3E}">
        <p14:creationId xmlns:p14="http://schemas.microsoft.com/office/powerpoint/2010/main" val="10097281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Times New Roman" pitchFamily="18" charset="0"/>
                <a:ea typeface="+mn-ea"/>
                <a:cs typeface="+mn-cs"/>
              </a:rPr>
              <a:t>Shields, L., Chauhan, A., Bakre, R., </a:t>
            </a:r>
            <a:r>
              <a:rPr lang="en-US" sz="1200" kern="1200" dirty="0" err="1">
                <a:solidFill>
                  <a:schemeClr val="tx1"/>
                </a:solidFill>
                <a:latin typeface="Times New Roman" pitchFamily="18" charset="0"/>
                <a:ea typeface="+mn-ea"/>
                <a:cs typeface="+mn-cs"/>
              </a:rPr>
              <a:t>Hamlai</a:t>
            </a:r>
            <a:r>
              <a:rPr lang="en-US" sz="1200" kern="1200" dirty="0">
                <a:solidFill>
                  <a:schemeClr val="tx1"/>
                </a:solidFill>
                <a:latin typeface="Times New Roman" pitchFamily="18" charset="0"/>
                <a:ea typeface="+mn-ea"/>
                <a:cs typeface="+mn-cs"/>
              </a:rPr>
              <a:t>, M., Lynch, D., &amp; Bunders, J. (2016). How can mental health and faith-based practitioners work together? A case study of collaborative mental health in Gujarat, India. </a:t>
            </a:r>
            <a:r>
              <a:rPr lang="en-US" sz="1200" i="1" kern="1200" dirty="0">
                <a:solidFill>
                  <a:schemeClr val="tx1"/>
                </a:solidFill>
                <a:latin typeface="Times New Roman" pitchFamily="18" charset="0"/>
                <a:ea typeface="+mn-ea"/>
                <a:cs typeface="+mn-cs"/>
              </a:rPr>
              <a:t>Transcultural Psychiatry, 53</a:t>
            </a:r>
            <a:r>
              <a:rPr lang="en-US" sz="1200" i="0" kern="1200" dirty="0">
                <a:solidFill>
                  <a:schemeClr val="tx1"/>
                </a:solidFill>
                <a:latin typeface="Times New Roman" pitchFamily="18" charset="0"/>
                <a:ea typeface="+mn-ea"/>
                <a:cs typeface="+mn-cs"/>
              </a:rPr>
              <a:t>(3), 368-391. https://doi.org/10.1177/1363461516649835 </a:t>
            </a:r>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53</a:t>
            </a:fld>
            <a:endParaRPr lang="en-US" altLang="en-US"/>
          </a:p>
        </p:txBody>
      </p:sp>
    </p:spTree>
    <p:extLst>
      <p:ext uri="{BB962C8B-B14F-4D97-AF65-F5344CB8AC3E}">
        <p14:creationId xmlns:p14="http://schemas.microsoft.com/office/powerpoint/2010/main" val="22522348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78C91-CDB4-66DE-0CB4-40CDE2BBD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7A420-CA5E-F186-55A0-2A49D3DB0C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AC1697-5514-70B5-3FCC-2ADDD413159E}"/>
              </a:ext>
            </a:extLst>
          </p:cNvPr>
          <p:cNvSpPr>
            <a:spLocks noGrp="1"/>
          </p:cNvSpPr>
          <p:nvPr>
            <p:ph type="body" idx="1"/>
          </p:nvPr>
        </p:nvSpPr>
        <p:spPr/>
        <p:txBody>
          <a:bodyPr/>
          <a:lstStyle/>
          <a:p>
            <a:r>
              <a:rPr lang="en-US" dirty="0"/>
              <a:t>https://en.wikipedia.org/wiki/Seventh-inning_stretch</a:t>
            </a:r>
          </a:p>
        </p:txBody>
      </p:sp>
      <p:sp>
        <p:nvSpPr>
          <p:cNvPr id="4" name="Slide Number Placeholder 3">
            <a:extLst>
              <a:ext uri="{FF2B5EF4-FFF2-40B4-BE49-F238E27FC236}">
                <a16:creationId xmlns:a16="http://schemas.microsoft.com/office/drawing/2014/main" id="{8991EB48-7D71-9737-78DC-D232A103E8B8}"/>
              </a:ext>
            </a:extLst>
          </p:cNvPr>
          <p:cNvSpPr>
            <a:spLocks noGrp="1"/>
          </p:cNvSpPr>
          <p:nvPr>
            <p:ph type="sldNum" sz="quarter" idx="10"/>
          </p:nvPr>
        </p:nvSpPr>
        <p:spPr/>
        <p:txBody>
          <a:bodyPr/>
          <a:lstStyle/>
          <a:p>
            <a:pPr>
              <a:defRPr/>
            </a:pPr>
            <a:fld id="{764FC63B-6D86-4E2E-8604-4BE66CDCB3A1}" type="slidenum">
              <a:rPr lang="en-US" altLang="en-US" smtClean="0"/>
              <a:pPr>
                <a:defRPr/>
              </a:pPr>
              <a:t>54</a:t>
            </a:fld>
            <a:endParaRPr lang="en-US" altLang="en-US"/>
          </a:p>
        </p:txBody>
      </p:sp>
    </p:spTree>
    <p:extLst>
      <p:ext uri="{BB962C8B-B14F-4D97-AF65-F5344CB8AC3E}">
        <p14:creationId xmlns:p14="http://schemas.microsoft.com/office/powerpoint/2010/main" val="1654193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EB67D-AC4D-757A-6879-C6FAD9BA1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BF30E-D3A0-AEAF-1A09-520744571B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AC15E4-54F0-8367-E02D-3493B29377D1}"/>
              </a:ext>
            </a:extLst>
          </p:cNvPr>
          <p:cNvSpPr>
            <a:spLocks noGrp="1"/>
          </p:cNvSpPr>
          <p:nvPr>
            <p:ph type="body" idx="1"/>
          </p:nvPr>
        </p:nvSpPr>
        <p:spPr/>
        <p:txBody>
          <a:bodyPr/>
          <a:lstStyle/>
          <a:p>
            <a:endParaRPr lang="en-US" sz="1300" dirty="0"/>
          </a:p>
        </p:txBody>
      </p:sp>
      <p:sp>
        <p:nvSpPr>
          <p:cNvPr id="4" name="Slide Number Placeholder 3">
            <a:extLst>
              <a:ext uri="{FF2B5EF4-FFF2-40B4-BE49-F238E27FC236}">
                <a16:creationId xmlns:a16="http://schemas.microsoft.com/office/drawing/2014/main" id="{C6CD8980-1424-AF3B-E925-E24BAE3D9222}"/>
              </a:ext>
            </a:extLst>
          </p:cNvPr>
          <p:cNvSpPr>
            <a:spLocks noGrp="1"/>
          </p:cNvSpPr>
          <p:nvPr>
            <p:ph type="sldNum" sz="quarter" idx="10"/>
          </p:nvPr>
        </p:nvSpPr>
        <p:spPr/>
        <p:txBody>
          <a:bodyPr/>
          <a:lstStyle/>
          <a:p>
            <a:pPr>
              <a:defRPr/>
            </a:pPr>
            <a:fld id="{764FC63B-6D86-4E2E-8604-4BE66CDCB3A1}" type="slidenum">
              <a:rPr lang="en-US" altLang="en-US" smtClean="0"/>
              <a:pPr>
                <a:defRPr/>
              </a:pPr>
              <a:t>55</a:t>
            </a:fld>
            <a:endParaRPr lang="en-US" altLang="en-US"/>
          </a:p>
        </p:txBody>
      </p:sp>
    </p:spTree>
    <p:extLst>
      <p:ext uri="{BB962C8B-B14F-4D97-AF65-F5344CB8AC3E}">
        <p14:creationId xmlns:p14="http://schemas.microsoft.com/office/powerpoint/2010/main" val="12478856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36514"/>
            <a:r>
              <a:rPr lang="en-GB" sz="1300" dirty="0"/>
              <a:t>McLaughlin, A. T., Davis, D. E., Shannonhouse, L. R., Cowart, H. M., Hsu, L.-C., Gazaway, S., Cauble, M., McElroy-Heltzel, S. E., Hook, J. N., Van Tongeren, D. R., Davis, E. B., Lacey, E. K., Aten, J. D., &amp; Annan, K. (2024). Development and testing of the spiritual first aid curriculum for training disaster care providers: An initial pilot effectiveness study. </a:t>
            </a:r>
            <a:r>
              <a:rPr lang="en-GB" sz="1300" i="1" dirty="0"/>
              <a:t>Spirituality in Clinical Practice, 11</a:t>
            </a:r>
            <a:r>
              <a:rPr lang="en-GB" sz="1300" dirty="0"/>
              <a:t>(3), 315-327. https://doi.org/10.1037/scp0000361 </a:t>
            </a:r>
            <a:endParaRPr lang="en-US" sz="1300" dirty="0"/>
          </a:p>
          <a:p>
            <a:endParaRPr lang="en-GB" sz="1300" dirty="0"/>
          </a:p>
          <a:p>
            <a:r>
              <a:rPr lang="en-GB" sz="1300" dirty="0" err="1"/>
              <a:t>Kirmayer</a:t>
            </a:r>
            <a:r>
              <a:rPr lang="en-GB" sz="1300" dirty="0"/>
              <a:t>, L. J., Gone, J. P., &amp; Moses, J. (2014). Rethinking historical trauma. </a:t>
            </a:r>
            <a:r>
              <a:rPr lang="en-GB" sz="1300" i="1" dirty="0"/>
              <a:t>Transcultural Psychiatry, 51</a:t>
            </a:r>
            <a:r>
              <a:rPr lang="en-GB" sz="1300" dirty="0"/>
              <a:t>(3), 299-319. https://doi.org/10.1177/1363461514536358 </a:t>
            </a:r>
            <a:endParaRPr lang="en-US" sz="1300" dirty="0"/>
          </a:p>
          <a:p>
            <a:endParaRPr lang="en-US" sz="1300" dirty="0"/>
          </a:p>
          <a:p>
            <a:r>
              <a:rPr lang="en-US" sz="1300" dirty="0"/>
              <a:t>Sotero, M. (2006). A conceptual model of historical trauma: Implications for public health practice and research. </a:t>
            </a:r>
            <a:r>
              <a:rPr lang="en-US" sz="1300" i="1" dirty="0"/>
              <a:t>Journal of Health Disparities Research and Practice, 1</a:t>
            </a:r>
            <a:r>
              <a:rPr lang="en-US" sz="1300" dirty="0"/>
              <a:t>(1), 93-108. https://ssrn.com/abstract=1350062}</a:t>
            </a:r>
          </a:p>
          <a:p>
            <a:endParaRPr lang="en-US" sz="1300" dirty="0"/>
          </a:p>
          <a:p>
            <a:r>
              <a:rPr lang="en-US" sz="1300" dirty="0"/>
              <a:t>Valdez, C. R., Brabeck, K. M., Barajas-Gonzalez, R. G., </a:t>
            </a:r>
            <a:r>
              <a:rPr lang="en-US" sz="1300" dirty="0" err="1"/>
              <a:t>Ayón</a:t>
            </a:r>
            <a:r>
              <a:rPr lang="en-US" sz="1300" dirty="0"/>
              <a:t>, C., &amp; Rojas-Flores, L. (2024). </a:t>
            </a:r>
            <a:r>
              <a:rPr lang="en-US" sz="1300" dirty="0" err="1"/>
              <a:t>Sociopolitically</a:t>
            </a:r>
            <a:r>
              <a:rPr lang="en-US" sz="1300" dirty="0"/>
              <a:t> and trauma-informed public health practice with Latinx families: Conceptual framework and best practices. </a:t>
            </a:r>
            <a:r>
              <a:rPr lang="en-US" sz="1300" i="1" dirty="0"/>
              <a:t>American Journal of Public Health, 114</a:t>
            </a:r>
            <a:r>
              <a:rPr lang="en-US" sz="1300" dirty="0"/>
              <a:t>(S6), S485-S494. https://doi.org/10.2105/ajph.2024.307589 </a:t>
            </a:r>
          </a:p>
          <a:p>
            <a:endParaRPr lang="en-US" sz="1300" dirty="0"/>
          </a:p>
          <a:p>
            <a:r>
              <a:rPr lang="en-US" sz="1300" dirty="0"/>
              <a:t>Spiritual resources for trauma</a:t>
            </a:r>
          </a:p>
          <a:p>
            <a:r>
              <a:rPr lang="en-GB" sz="1300" dirty="0"/>
              <a:t>Ortega-Williams, A., Beltrán, R., Schultz, K., Ru-Glo Henderson, Z., Colón, L., &amp; </a:t>
            </a:r>
            <a:r>
              <a:rPr lang="en-GB" sz="1300" dirty="0" err="1"/>
              <a:t>Teyra</a:t>
            </a:r>
            <a:r>
              <a:rPr lang="en-GB" sz="1300" dirty="0"/>
              <a:t>, C. (2021). An integrated historical trauma and posttraumatic growth framework: A cross-cultural exploration. </a:t>
            </a:r>
            <a:r>
              <a:rPr lang="en-GB" sz="1300" i="1" dirty="0"/>
              <a:t>Journal of Trauma &amp; Dissociation, 22</a:t>
            </a:r>
            <a:r>
              <a:rPr lang="en-GB" sz="1300" dirty="0"/>
              <a:t>(2), 220-240. https://doi.org/10.1080/15299732.2020.1869106 </a:t>
            </a:r>
            <a:endParaRPr lang="en-US" sz="1300" dirty="0"/>
          </a:p>
          <a:p>
            <a:endParaRPr lang="en-US" sz="1300" dirty="0"/>
          </a:p>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56</a:t>
            </a:fld>
            <a:endParaRPr lang="en-US" altLang="en-US"/>
          </a:p>
        </p:txBody>
      </p:sp>
    </p:spTree>
    <p:extLst>
      <p:ext uri="{BB962C8B-B14F-4D97-AF65-F5344CB8AC3E}">
        <p14:creationId xmlns:p14="http://schemas.microsoft.com/office/powerpoint/2010/main" val="37385731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8C38F-2440-2BB1-3BAE-1F1CF649C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28B57-1A85-053F-B703-A9AFABAAD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91EB49-0FB5-76F2-29EC-D95893136848}"/>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8E91A093-B379-9AED-ABA4-498C2A647AA8}"/>
              </a:ext>
            </a:extLst>
          </p:cNvPr>
          <p:cNvSpPr>
            <a:spLocks noGrp="1"/>
          </p:cNvSpPr>
          <p:nvPr>
            <p:ph type="sldNum" sz="quarter" idx="10"/>
          </p:nvPr>
        </p:nvSpPr>
        <p:spPr/>
        <p:txBody>
          <a:bodyPr/>
          <a:lstStyle/>
          <a:p>
            <a:pPr>
              <a:defRPr/>
            </a:pPr>
            <a:fld id="{764FC63B-6D86-4E2E-8604-4BE66CDCB3A1}" type="slidenum">
              <a:rPr lang="en-US" altLang="en-US" smtClean="0"/>
              <a:pPr>
                <a:defRPr/>
              </a:pPr>
              <a:t>57</a:t>
            </a:fld>
            <a:endParaRPr lang="en-US" altLang="en-US"/>
          </a:p>
        </p:txBody>
      </p:sp>
    </p:spTree>
    <p:extLst>
      <p:ext uri="{BB962C8B-B14F-4D97-AF65-F5344CB8AC3E}">
        <p14:creationId xmlns:p14="http://schemas.microsoft.com/office/powerpoint/2010/main" val="12082484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58</a:t>
            </a:fld>
            <a:endParaRPr lang="en-US" altLang="en-US"/>
          </a:p>
        </p:txBody>
      </p:sp>
    </p:spTree>
    <p:extLst>
      <p:ext uri="{BB962C8B-B14F-4D97-AF65-F5344CB8AC3E}">
        <p14:creationId xmlns:p14="http://schemas.microsoft.com/office/powerpoint/2010/main" val="17965808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5365F-F417-9C7B-0440-A47ABADB2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26ACC-FE44-7157-35E9-B5DF11E0B6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EF819-A225-7016-4A60-7E718B68EE31}"/>
              </a:ext>
            </a:extLst>
          </p:cNvPr>
          <p:cNvSpPr>
            <a:spLocks noGrp="1"/>
          </p:cNvSpPr>
          <p:nvPr>
            <p:ph type="body" idx="1"/>
          </p:nvPr>
        </p:nvSpPr>
        <p:spPr/>
        <p:txBody>
          <a:bodyPr/>
          <a:lstStyle/>
          <a:p>
            <a:r>
              <a:rPr lang="en-US" sz="800" dirty="0"/>
              <a:t>Rose, A. E. (2026). Religious value imposition in psychotherapy: Less fear and more courage. </a:t>
            </a:r>
            <a:r>
              <a:rPr lang="en-US" sz="800" i="1" dirty="0"/>
              <a:t>Spirituality in Clinical Practice, 13</a:t>
            </a:r>
            <a:r>
              <a:rPr lang="en-US" sz="800" dirty="0"/>
              <a:t>(3), 281-292. https://doi.org/10.1037/scp0000416 </a:t>
            </a:r>
            <a:endParaRPr lang="en-US" sz="1300" dirty="0"/>
          </a:p>
        </p:txBody>
      </p:sp>
      <p:sp>
        <p:nvSpPr>
          <p:cNvPr id="4" name="Slide Number Placeholder 3">
            <a:extLst>
              <a:ext uri="{FF2B5EF4-FFF2-40B4-BE49-F238E27FC236}">
                <a16:creationId xmlns:a16="http://schemas.microsoft.com/office/drawing/2014/main" id="{E623F592-A84E-9D90-111F-5FBBBFDCE9CA}"/>
              </a:ext>
            </a:extLst>
          </p:cNvPr>
          <p:cNvSpPr>
            <a:spLocks noGrp="1"/>
          </p:cNvSpPr>
          <p:nvPr>
            <p:ph type="sldNum" sz="quarter" idx="10"/>
          </p:nvPr>
        </p:nvSpPr>
        <p:spPr/>
        <p:txBody>
          <a:bodyPr/>
          <a:lstStyle/>
          <a:p>
            <a:pPr>
              <a:defRPr/>
            </a:pPr>
            <a:fld id="{764FC63B-6D86-4E2E-8604-4BE66CDCB3A1}" type="slidenum">
              <a:rPr lang="en-US" altLang="en-US" smtClean="0"/>
              <a:pPr>
                <a:defRPr/>
              </a:pPr>
              <a:t>59</a:t>
            </a:fld>
            <a:endParaRPr lang="en-US" altLang="en-US"/>
          </a:p>
        </p:txBody>
      </p:sp>
    </p:spTree>
    <p:extLst>
      <p:ext uri="{BB962C8B-B14F-4D97-AF65-F5344CB8AC3E}">
        <p14:creationId xmlns:p14="http://schemas.microsoft.com/office/powerpoint/2010/main" val="41840916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5365F-F417-9C7B-0440-A47ABADB2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26ACC-FE44-7157-35E9-B5DF11E0B6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EF819-A225-7016-4A60-7E718B68EE31}"/>
              </a:ext>
            </a:extLst>
          </p:cNvPr>
          <p:cNvSpPr>
            <a:spLocks noGrp="1"/>
          </p:cNvSpPr>
          <p:nvPr>
            <p:ph type="body" idx="1"/>
          </p:nvPr>
        </p:nvSpPr>
        <p:spPr/>
        <p:txBody>
          <a:bodyPr/>
          <a:lstStyle/>
          <a:p>
            <a:pPr lvl="0"/>
            <a:endParaRPr lang="en-US" sz="800" dirty="0"/>
          </a:p>
          <a:p>
            <a:pPr lvl="0"/>
            <a:r>
              <a:rPr lang="en-US" sz="800" dirty="0"/>
              <a:t>https://en.wikipedia.org/wiki/Vivek_Murthy</a:t>
            </a:r>
            <a:endParaRPr lang="en-GB" sz="800" dirty="0"/>
          </a:p>
        </p:txBody>
      </p:sp>
      <p:sp>
        <p:nvSpPr>
          <p:cNvPr id="4" name="Slide Number Placeholder 3">
            <a:extLst>
              <a:ext uri="{FF2B5EF4-FFF2-40B4-BE49-F238E27FC236}">
                <a16:creationId xmlns:a16="http://schemas.microsoft.com/office/drawing/2014/main" id="{E623F592-A84E-9D90-111F-5FBBBFDCE9CA}"/>
              </a:ext>
            </a:extLst>
          </p:cNvPr>
          <p:cNvSpPr>
            <a:spLocks noGrp="1"/>
          </p:cNvSpPr>
          <p:nvPr>
            <p:ph type="sldNum" sz="quarter" idx="10"/>
          </p:nvPr>
        </p:nvSpPr>
        <p:spPr/>
        <p:txBody>
          <a:bodyPr/>
          <a:lstStyle/>
          <a:p>
            <a:pPr>
              <a:defRPr/>
            </a:pPr>
            <a:fld id="{764FC63B-6D86-4E2E-8604-4BE66CDCB3A1}" type="slidenum">
              <a:rPr lang="en-US" altLang="en-US" smtClean="0"/>
              <a:pPr>
                <a:defRPr/>
              </a:pPr>
              <a:t>60</a:t>
            </a:fld>
            <a:endParaRPr lang="en-US" altLang="en-US"/>
          </a:p>
        </p:txBody>
      </p:sp>
    </p:spTree>
    <p:extLst>
      <p:ext uri="{BB962C8B-B14F-4D97-AF65-F5344CB8AC3E}">
        <p14:creationId xmlns:p14="http://schemas.microsoft.com/office/powerpoint/2010/main" val="15449204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5365F-F417-9C7B-0440-A47ABADB2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26ACC-FE44-7157-35E9-B5DF11E0B6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EF819-A225-7016-4A60-7E718B68EE31}"/>
              </a:ext>
            </a:extLst>
          </p:cNvPr>
          <p:cNvSpPr>
            <a:spLocks noGrp="1"/>
          </p:cNvSpPr>
          <p:nvPr>
            <p:ph type="body" idx="1"/>
          </p:nvPr>
        </p:nvSpPr>
        <p:spPr/>
        <p:txBody>
          <a:bodyPr/>
          <a:lstStyle/>
          <a:p>
            <a:pPr lvl="0"/>
            <a:r>
              <a:rPr lang="en-US" sz="800" dirty="0"/>
              <a:t>Lave, J., &amp; Wenger, E. (1991). </a:t>
            </a:r>
            <a:r>
              <a:rPr lang="en-US" sz="800" i="1" dirty="0"/>
              <a:t>Situated learning: Legitimate peripheral participation</a:t>
            </a:r>
            <a:r>
              <a:rPr lang="en-US" sz="800" dirty="0"/>
              <a:t>. New York, NY: Cambridge University Press.</a:t>
            </a:r>
          </a:p>
          <a:p>
            <a:pPr lvl="0"/>
            <a:endParaRPr lang="en-US" sz="800" dirty="0"/>
          </a:p>
          <a:p>
            <a:pPr lvl="0"/>
            <a:r>
              <a:rPr lang="en-US" sz="800" dirty="0"/>
              <a:t>Wenger, E. (2000). Communities of practice and social learning systems. </a:t>
            </a:r>
            <a:r>
              <a:rPr lang="en-US" sz="800" i="1" dirty="0"/>
              <a:t>Organization, 7</a:t>
            </a:r>
            <a:r>
              <a:rPr lang="en-US" sz="800" dirty="0"/>
              <a:t>(2), 225-246.</a:t>
            </a:r>
          </a:p>
          <a:p>
            <a:pPr lvl="0"/>
            <a:endParaRPr lang="en-US" sz="800" dirty="0"/>
          </a:p>
          <a:p>
            <a:pPr lvl="0"/>
            <a:endParaRPr lang="en-US" sz="800" dirty="0"/>
          </a:p>
        </p:txBody>
      </p:sp>
      <p:sp>
        <p:nvSpPr>
          <p:cNvPr id="4" name="Slide Number Placeholder 3">
            <a:extLst>
              <a:ext uri="{FF2B5EF4-FFF2-40B4-BE49-F238E27FC236}">
                <a16:creationId xmlns:a16="http://schemas.microsoft.com/office/drawing/2014/main" id="{E623F592-A84E-9D90-111F-5FBBBFDCE9CA}"/>
              </a:ext>
            </a:extLst>
          </p:cNvPr>
          <p:cNvSpPr>
            <a:spLocks noGrp="1"/>
          </p:cNvSpPr>
          <p:nvPr>
            <p:ph type="sldNum" sz="quarter" idx="10"/>
          </p:nvPr>
        </p:nvSpPr>
        <p:spPr/>
        <p:txBody>
          <a:bodyPr/>
          <a:lstStyle/>
          <a:p>
            <a:pPr>
              <a:defRPr/>
            </a:pPr>
            <a:fld id="{764FC63B-6D86-4E2E-8604-4BE66CDCB3A1}" type="slidenum">
              <a:rPr lang="en-US" altLang="en-US" smtClean="0"/>
              <a:pPr>
                <a:defRPr/>
              </a:pPr>
              <a:t>61</a:t>
            </a:fld>
            <a:endParaRPr lang="en-US" altLang="en-US"/>
          </a:p>
        </p:txBody>
      </p:sp>
    </p:spTree>
    <p:extLst>
      <p:ext uri="{BB962C8B-B14F-4D97-AF65-F5344CB8AC3E}">
        <p14:creationId xmlns:p14="http://schemas.microsoft.com/office/powerpoint/2010/main" val="39187793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62</a:t>
            </a:fld>
            <a:endParaRPr lang="en-US" altLang="en-US"/>
          </a:p>
        </p:txBody>
      </p:sp>
    </p:spTree>
    <p:extLst>
      <p:ext uri="{BB962C8B-B14F-4D97-AF65-F5344CB8AC3E}">
        <p14:creationId xmlns:p14="http://schemas.microsoft.com/office/powerpoint/2010/main" val="42559269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64FC63B-6D86-4E2E-8604-4BE66CDCB3A1}" type="slidenum">
              <a:rPr lang="en-US" altLang="en-US" smtClean="0"/>
              <a:pPr>
                <a:defRPr/>
              </a:pPr>
              <a:t>63</a:t>
            </a:fld>
            <a:endParaRPr lang="en-US" altLang="en-US"/>
          </a:p>
        </p:txBody>
      </p:sp>
    </p:spTree>
    <p:extLst>
      <p:ext uri="{BB962C8B-B14F-4D97-AF65-F5344CB8AC3E}">
        <p14:creationId xmlns:p14="http://schemas.microsoft.com/office/powerpoint/2010/main" val="1329249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5F01ABB-44C9-4F4B-8DBA-F9F16C06129E}" type="slidenum">
              <a:rPr lang="en-US" altLang="en-US"/>
              <a:pPr>
                <a:defRPr/>
              </a:pPr>
              <a:t>‹#›</a:t>
            </a:fld>
            <a:endParaRPr lang="en-US" altLang="en-US"/>
          </a:p>
        </p:txBody>
      </p:sp>
    </p:spTree>
    <p:extLst>
      <p:ext uri="{BB962C8B-B14F-4D97-AF65-F5344CB8AC3E}">
        <p14:creationId xmlns:p14="http://schemas.microsoft.com/office/powerpoint/2010/main" val="286283371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562156A-9564-4DAC-8093-548D72B23337}" type="slidenum">
              <a:rPr lang="en-US" altLang="en-US"/>
              <a:pPr>
                <a:defRPr/>
              </a:pPr>
              <a:t>‹#›</a:t>
            </a:fld>
            <a:endParaRPr lang="en-US" altLang="en-US"/>
          </a:p>
        </p:txBody>
      </p:sp>
    </p:spTree>
    <p:extLst>
      <p:ext uri="{BB962C8B-B14F-4D97-AF65-F5344CB8AC3E}">
        <p14:creationId xmlns:p14="http://schemas.microsoft.com/office/powerpoint/2010/main" val="349430214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5DFC29C-6C23-4182-8DB4-F00DFDA1B202}" type="slidenum">
              <a:rPr lang="en-US" altLang="en-US"/>
              <a:pPr>
                <a:defRPr/>
              </a:pPr>
              <a:t>‹#›</a:t>
            </a:fld>
            <a:endParaRPr lang="en-US" altLang="en-US"/>
          </a:p>
        </p:txBody>
      </p:sp>
    </p:spTree>
    <p:extLst>
      <p:ext uri="{BB962C8B-B14F-4D97-AF65-F5344CB8AC3E}">
        <p14:creationId xmlns:p14="http://schemas.microsoft.com/office/powerpoint/2010/main" val="233933824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92B5707-91AC-43B3-A70B-2B936E892F6F}" type="slidenum">
              <a:rPr lang="en-US" altLang="en-US"/>
              <a:pPr>
                <a:defRPr/>
              </a:pPr>
              <a:t>‹#›</a:t>
            </a:fld>
            <a:endParaRPr lang="en-US" altLang="en-US"/>
          </a:p>
        </p:txBody>
      </p:sp>
    </p:spTree>
    <p:extLst>
      <p:ext uri="{BB962C8B-B14F-4D97-AF65-F5344CB8AC3E}">
        <p14:creationId xmlns:p14="http://schemas.microsoft.com/office/powerpoint/2010/main" val="71241265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F40DAAE-977B-4613-AEA6-A755C96A0362}" type="slidenum">
              <a:rPr lang="en-US" altLang="en-US"/>
              <a:pPr>
                <a:defRPr/>
              </a:pPr>
              <a:t>‹#›</a:t>
            </a:fld>
            <a:endParaRPr lang="en-US" altLang="en-US"/>
          </a:p>
        </p:txBody>
      </p:sp>
    </p:spTree>
    <p:extLst>
      <p:ext uri="{BB962C8B-B14F-4D97-AF65-F5344CB8AC3E}">
        <p14:creationId xmlns:p14="http://schemas.microsoft.com/office/powerpoint/2010/main" val="176414616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300A5155-3FCC-48B9-9E79-C4426470377A}" type="slidenum">
              <a:rPr lang="en-US" altLang="en-US"/>
              <a:pPr>
                <a:defRPr/>
              </a:pPr>
              <a:t>‹#›</a:t>
            </a:fld>
            <a:endParaRPr lang="en-US" altLang="en-US"/>
          </a:p>
        </p:txBody>
      </p:sp>
    </p:spTree>
    <p:extLst>
      <p:ext uri="{BB962C8B-B14F-4D97-AF65-F5344CB8AC3E}">
        <p14:creationId xmlns:p14="http://schemas.microsoft.com/office/powerpoint/2010/main" val="132860147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76D5C2E3-4C32-4649-B984-A4B997BBAC25}" type="slidenum">
              <a:rPr lang="en-US" altLang="en-US"/>
              <a:pPr>
                <a:defRPr/>
              </a:pPr>
              <a:t>‹#›</a:t>
            </a:fld>
            <a:endParaRPr lang="en-US" altLang="en-US"/>
          </a:p>
        </p:txBody>
      </p:sp>
    </p:spTree>
    <p:extLst>
      <p:ext uri="{BB962C8B-B14F-4D97-AF65-F5344CB8AC3E}">
        <p14:creationId xmlns:p14="http://schemas.microsoft.com/office/powerpoint/2010/main" val="173677283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AE2EB6F-F58D-4A86-9257-8B7416B9DFBD}" type="slidenum">
              <a:rPr lang="en-US" altLang="en-US"/>
              <a:pPr>
                <a:defRPr/>
              </a:pPr>
              <a:t>‹#›</a:t>
            </a:fld>
            <a:endParaRPr lang="en-US" altLang="en-US"/>
          </a:p>
        </p:txBody>
      </p:sp>
    </p:spTree>
    <p:extLst>
      <p:ext uri="{BB962C8B-B14F-4D97-AF65-F5344CB8AC3E}">
        <p14:creationId xmlns:p14="http://schemas.microsoft.com/office/powerpoint/2010/main" val="238605255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C30534D-AE4C-4B06-9F87-540B65B2BDE9}" type="slidenum">
              <a:rPr lang="en-US" altLang="en-US"/>
              <a:pPr>
                <a:defRPr/>
              </a:pPr>
              <a:t>‹#›</a:t>
            </a:fld>
            <a:endParaRPr lang="en-US" altLang="en-US"/>
          </a:p>
        </p:txBody>
      </p:sp>
    </p:spTree>
    <p:extLst>
      <p:ext uri="{BB962C8B-B14F-4D97-AF65-F5344CB8AC3E}">
        <p14:creationId xmlns:p14="http://schemas.microsoft.com/office/powerpoint/2010/main" val="379563078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1610525-82C5-41FD-8827-8224FC916566}" type="slidenum">
              <a:rPr lang="en-US" altLang="en-US"/>
              <a:pPr>
                <a:defRPr/>
              </a:pPr>
              <a:t>‹#›</a:t>
            </a:fld>
            <a:endParaRPr lang="en-US" altLang="en-US"/>
          </a:p>
        </p:txBody>
      </p:sp>
    </p:spTree>
    <p:extLst>
      <p:ext uri="{BB962C8B-B14F-4D97-AF65-F5344CB8AC3E}">
        <p14:creationId xmlns:p14="http://schemas.microsoft.com/office/powerpoint/2010/main" val="177764453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D8C5308-E033-4326-BDE9-B0AD201D9AE9}" type="slidenum">
              <a:rPr lang="en-US" altLang="en-US"/>
              <a:pPr>
                <a:defRPr/>
              </a:pPr>
              <a:t>‹#›</a:t>
            </a:fld>
            <a:endParaRPr lang="en-US" altLang="en-US"/>
          </a:p>
        </p:txBody>
      </p:sp>
    </p:spTree>
    <p:extLst>
      <p:ext uri="{BB962C8B-B14F-4D97-AF65-F5344CB8AC3E}">
        <p14:creationId xmlns:p14="http://schemas.microsoft.com/office/powerpoint/2010/main" val="384201464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C17FA12-48DA-409F-9283-FFFACD6A68A9}" type="slidenum">
              <a:rPr lang="en-US" altLang="en-US"/>
              <a:pPr>
                <a:defRPr/>
              </a:pPr>
              <a:t>‹#›</a:t>
            </a:fld>
            <a:endParaRPr lang="en-US" altLang="en-US"/>
          </a:p>
        </p:txBody>
      </p:sp>
    </p:spTree>
    <p:extLst>
      <p:ext uri="{BB962C8B-B14F-4D97-AF65-F5344CB8AC3E}">
        <p14:creationId xmlns:p14="http://schemas.microsoft.com/office/powerpoint/2010/main" val="188425481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lgn="l">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C3CD85AF-DBC5-47E1-A17C-5A0DC2EA2902}" type="slidenum">
              <a:rPr lang="en-US" altLang="en-US"/>
              <a:pPr>
                <a:defRPr/>
              </a:pPr>
              <a:t>‹#›</a:t>
            </a:fld>
            <a:endParaRPr lang="en-US" altLang="en-US"/>
          </a:p>
        </p:txBody>
      </p:sp>
    </p:spTree>
    <p:extLst>
      <p:ext uri="{BB962C8B-B14F-4D97-AF65-F5344CB8AC3E}">
        <p14:creationId xmlns:p14="http://schemas.microsoft.com/office/powerpoint/2010/main" val="26701194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lgn="l">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1DC448C1-CD28-42B9-90D2-4DA4242B9FE6}" type="slidenum">
              <a:rPr lang="en-US" altLang="en-US"/>
              <a:pPr>
                <a:defRPr/>
              </a:pPr>
              <a:t>‹#›</a:t>
            </a:fld>
            <a:endParaRPr lang="en-US" altLang="en-US"/>
          </a:p>
        </p:txBody>
      </p:sp>
    </p:spTree>
    <p:extLst>
      <p:ext uri="{BB962C8B-B14F-4D97-AF65-F5344CB8AC3E}">
        <p14:creationId xmlns:p14="http://schemas.microsoft.com/office/powerpoint/2010/main" val="217057845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lgn="l">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868B32CB-F5D6-4C85-A8C3-6417C47E64A7}" type="slidenum">
              <a:rPr lang="en-US" altLang="en-US"/>
              <a:pPr>
                <a:defRPr/>
              </a:pPr>
              <a:t>‹#›</a:t>
            </a:fld>
            <a:endParaRPr lang="en-US" altLang="en-US"/>
          </a:p>
        </p:txBody>
      </p:sp>
    </p:spTree>
    <p:extLst>
      <p:ext uri="{BB962C8B-B14F-4D97-AF65-F5344CB8AC3E}">
        <p14:creationId xmlns:p14="http://schemas.microsoft.com/office/powerpoint/2010/main" val="223203391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600200"/>
            <a:ext cx="3886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600200"/>
            <a:ext cx="3886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smtClean="0"/>
            </a:lvl1pPr>
          </a:lstStyle>
          <a:p>
            <a:pPr>
              <a:defRPr/>
            </a:pPr>
            <a:endParaRPr lang="en-US" altLang="en-US" dirty="0"/>
          </a:p>
        </p:txBody>
      </p:sp>
      <p:sp>
        <p:nvSpPr>
          <p:cNvPr id="6" name="Footer Placeholder 5"/>
          <p:cNvSpPr>
            <a:spLocks noGrp="1"/>
          </p:cNvSpPr>
          <p:nvPr>
            <p:ph type="ftr" sz="quarter" idx="11"/>
          </p:nvPr>
        </p:nvSpPr>
        <p:spPr/>
        <p:txBody>
          <a:bodyPr/>
          <a:lstStyle>
            <a:lvl1pPr algn="l">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3F250DE8-B0DE-4F10-8EF1-DF0D5E237DC3}" type="slidenum">
              <a:rPr lang="en-US" altLang="en-US"/>
              <a:pPr>
                <a:defRPr/>
              </a:pPr>
              <a:t>‹#›</a:t>
            </a:fld>
            <a:endParaRPr lang="en-US" altLang="en-US"/>
          </a:p>
        </p:txBody>
      </p:sp>
    </p:spTree>
    <p:extLst>
      <p:ext uri="{BB962C8B-B14F-4D97-AF65-F5344CB8AC3E}">
        <p14:creationId xmlns:p14="http://schemas.microsoft.com/office/powerpoint/2010/main" val="22968394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smtClean="0"/>
            </a:lvl1pPr>
          </a:lstStyle>
          <a:p>
            <a:pPr>
              <a:defRPr/>
            </a:pPr>
            <a:endParaRPr lang="en-US" altLang="en-US"/>
          </a:p>
        </p:txBody>
      </p:sp>
      <p:sp>
        <p:nvSpPr>
          <p:cNvPr id="8" name="Footer Placeholder 7"/>
          <p:cNvSpPr>
            <a:spLocks noGrp="1"/>
          </p:cNvSpPr>
          <p:nvPr>
            <p:ph type="ftr" sz="quarter" idx="11"/>
          </p:nvPr>
        </p:nvSpPr>
        <p:spPr/>
        <p:txBody>
          <a:bodyPr/>
          <a:lstStyle>
            <a:lvl1pPr algn="l">
              <a:defRPr smtClean="0"/>
            </a:lvl1pPr>
          </a:lstStyle>
          <a:p>
            <a:pPr>
              <a:defRPr/>
            </a:pPr>
            <a:endParaRPr lang="en-US" altLang="en-US"/>
          </a:p>
        </p:txBody>
      </p:sp>
      <p:sp>
        <p:nvSpPr>
          <p:cNvPr id="9" name="Slide Number Placeholder 8"/>
          <p:cNvSpPr>
            <a:spLocks noGrp="1"/>
          </p:cNvSpPr>
          <p:nvPr>
            <p:ph type="sldNum" sz="quarter" idx="12"/>
          </p:nvPr>
        </p:nvSpPr>
        <p:spPr/>
        <p:txBody>
          <a:bodyPr/>
          <a:lstStyle>
            <a:lvl1pPr>
              <a:defRPr smtClean="0"/>
            </a:lvl1pPr>
          </a:lstStyle>
          <a:p>
            <a:pPr>
              <a:defRPr/>
            </a:pPr>
            <a:fld id="{3F5B7F26-9C43-4602-9916-75E07027FAD1}" type="slidenum">
              <a:rPr lang="en-US" altLang="en-US"/>
              <a:pPr>
                <a:defRPr/>
              </a:pPr>
              <a:t>‹#›</a:t>
            </a:fld>
            <a:endParaRPr lang="en-US" altLang="en-US"/>
          </a:p>
        </p:txBody>
      </p:sp>
    </p:spTree>
    <p:extLst>
      <p:ext uri="{BB962C8B-B14F-4D97-AF65-F5344CB8AC3E}">
        <p14:creationId xmlns:p14="http://schemas.microsoft.com/office/powerpoint/2010/main" val="138637292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smtClean="0"/>
            </a:lvl1pPr>
          </a:lstStyle>
          <a:p>
            <a:pPr>
              <a:defRPr/>
            </a:pPr>
            <a:endParaRPr lang="en-US" altLang="en-US"/>
          </a:p>
        </p:txBody>
      </p:sp>
      <p:sp>
        <p:nvSpPr>
          <p:cNvPr id="4" name="Footer Placeholder 3"/>
          <p:cNvSpPr>
            <a:spLocks noGrp="1"/>
          </p:cNvSpPr>
          <p:nvPr>
            <p:ph type="ftr" sz="quarter" idx="11"/>
          </p:nvPr>
        </p:nvSpPr>
        <p:spPr/>
        <p:txBody>
          <a:bodyPr/>
          <a:lstStyle>
            <a:lvl1pPr algn="l">
              <a:defRPr smtClean="0"/>
            </a:lvl1pPr>
          </a:lstStyle>
          <a:p>
            <a:pPr>
              <a:defRPr/>
            </a:pPr>
            <a:endParaRPr lang="en-US" altLang="en-US"/>
          </a:p>
        </p:txBody>
      </p:sp>
      <p:sp>
        <p:nvSpPr>
          <p:cNvPr id="5" name="Slide Number Placeholder 4"/>
          <p:cNvSpPr>
            <a:spLocks noGrp="1"/>
          </p:cNvSpPr>
          <p:nvPr>
            <p:ph type="sldNum" sz="quarter" idx="12"/>
          </p:nvPr>
        </p:nvSpPr>
        <p:spPr/>
        <p:txBody>
          <a:bodyPr/>
          <a:lstStyle>
            <a:lvl1pPr>
              <a:defRPr smtClean="0"/>
            </a:lvl1pPr>
          </a:lstStyle>
          <a:p>
            <a:pPr>
              <a:defRPr/>
            </a:pPr>
            <a:fld id="{2CACAC61-0340-43AA-958B-4A26223DE80A}" type="slidenum">
              <a:rPr lang="en-US" altLang="en-US"/>
              <a:pPr>
                <a:defRPr/>
              </a:pPr>
              <a:t>‹#›</a:t>
            </a:fld>
            <a:endParaRPr lang="en-US" altLang="en-US"/>
          </a:p>
        </p:txBody>
      </p:sp>
    </p:spTree>
    <p:extLst>
      <p:ext uri="{BB962C8B-B14F-4D97-AF65-F5344CB8AC3E}">
        <p14:creationId xmlns:p14="http://schemas.microsoft.com/office/powerpoint/2010/main" val="218173132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endParaRPr lang="en-US" altLang="en-US"/>
          </a:p>
        </p:txBody>
      </p:sp>
      <p:sp>
        <p:nvSpPr>
          <p:cNvPr id="3" name="Footer Placeholder 2"/>
          <p:cNvSpPr>
            <a:spLocks noGrp="1"/>
          </p:cNvSpPr>
          <p:nvPr>
            <p:ph type="ftr" sz="quarter" idx="11"/>
          </p:nvPr>
        </p:nvSpPr>
        <p:spPr/>
        <p:txBody>
          <a:bodyPr/>
          <a:lstStyle>
            <a:lvl1pPr algn="l">
              <a:defRPr smtClean="0"/>
            </a:lvl1pPr>
          </a:lstStyle>
          <a:p>
            <a:pPr>
              <a:defRPr/>
            </a:pPr>
            <a:endParaRPr lang="en-US" altLang="en-US"/>
          </a:p>
        </p:txBody>
      </p:sp>
      <p:sp>
        <p:nvSpPr>
          <p:cNvPr id="4" name="Slide Number Placeholder 3"/>
          <p:cNvSpPr>
            <a:spLocks noGrp="1"/>
          </p:cNvSpPr>
          <p:nvPr>
            <p:ph type="sldNum" sz="quarter" idx="12"/>
          </p:nvPr>
        </p:nvSpPr>
        <p:spPr/>
        <p:txBody>
          <a:bodyPr/>
          <a:lstStyle>
            <a:lvl1pPr>
              <a:defRPr smtClean="0"/>
            </a:lvl1pPr>
          </a:lstStyle>
          <a:p>
            <a:pPr>
              <a:defRPr/>
            </a:pPr>
            <a:fld id="{FFB911CD-0B7B-43C0-B2B8-45419FC5AE59}" type="slidenum">
              <a:rPr lang="en-US" altLang="en-US"/>
              <a:pPr>
                <a:defRPr/>
              </a:pPr>
              <a:t>‹#›</a:t>
            </a:fld>
            <a:endParaRPr lang="en-US" altLang="en-US"/>
          </a:p>
        </p:txBody>
      </p:sp>
    </p:spTree>
    <p:extLst>
      <p:ext uri="{BB962C8B-B14F-4D97-AF65-F5344CB8AC3E}">
        <p14:creationId xmlns:p14="http://schemas.microsoft.com/office/powerpoint/2010/main" val="339084816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US" altLang="en-US"/>
          </a:p>
        </p:txBody>
      </p:sp>
      <p:sp>
        <p:nvSpPr>
          <p:cNvPr id="6" name="Footer Placeholder 5"/>
          <p:cNvSpPr>
            <a:spLocks noGrp="1"/>
          </p:cNvSpPr>
          <p:nvPr>
            <p:ph type="ftr" sz="quarter" idx="11"/>
          </p:nvPr>
        </p:nvSpPr>
        <p:spPr/>
        <p:txBody>
          <a:bodyPr/>
          <a:lstStyle>
            <a:lvl1pPr algn="l">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8A07EDD3-C40F-4C3C-952A-0464A88F234E}" type="slidenum">
              <a:rPr lang="en-US" altLang="en-US"/>
              <a:pPr>
                <a:defRPr/>
              </a:pPr>
              <a:t>‹#›</a:t>
            </a:fld>
            <a:endParaRPr lang="en-US" altLang="en-US"/>
          </a:p>
        </p:txBody>
      </p:sp>
    </p:spTree>
    <p:extLst>
      <p:ext uri="{BB962C8B-B14F-4D97-AF65-F5344CB8AC3E}">
        <p14:creationId xmlns:p14="http://schemas.microsoft.com/office/powerpoint/2010/main" val="332558520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US" altLang="en-US"/>
          </a:p>
        </p:txBody>
      </p:sp>
      <p:sp>
        <p:nvSpPr>
          <p:cNvPr id="6" name="Footer Placeholder 5"/>
          <p:cNvSpPr>
            <a:spLocks noGrp="1"/>
          </p:cNvSpPr>
          <p:nvPr>
            <p:ph type="ftr" sz="quarter" idx="11"/>
          </p:nvPr>
        </p:nvSpPr>
        <p:spPr/>
        <p:txBody>
          <a:bodyPr/>
          <a:lstStyle>
            <a:lvl1pPr algn="l">
              <a:defRPr smtClean="0"/>
            </a:lvl1pPr>
          </a:lstStyle>
          <a:p>
            <a:pPr>
              <a:defRPr/>
            </a:pPr>
            <a:endParaRPr lang="en-US" altLang="en-US"/>
          </a:p>
        </p:txBody>
      </p:sp>
      <p:sp>
        <p:nvSpPr>
          <p:cNvPr id="7" name="Slide Number Placeholder 6"/>
          <p:cNvSpPr>
            <a:spLocks noGrp="1"/>
          </p:cNvSpPr>
          <p:nvPr>
            <p:ph type="sldNum" sz="quarter" idx="12"/>
          </p:nvPr>
        </p:nvSpPr>
        <p:spPr/>
        <p:txBody>
          <a:bodyPr/>
          <a:lstStyle>
            <a:lvl1pPr>
              <a:defRPr smtClean="0"/>
            </a:lvl1pPr>
          </a:lstStyle>
          <a:p>
            <a:pPr>
              <a:defRPr/>
            </a:pPr>
            <a:fld id="{03E48C29-3BA7-4B4E-AA5A-3E3B09135BC0}" type="slidenum">
              <a:rPr lang="en-US" altLang="en-US"/>
              <a:pPr>
                <a:defRPr/>
              </a:pPr>
              <a:t>‹#›</a:t>
            </a:fld>
            <a:endParaRPr lang="en-US" altLang="en-US"/>
          </a:p>
        </p:txBody>
      </p:sp>
    </p:spTree>
    <p:extLst>
      <p:ext uri="{BB962C8B-B14F-4D97-AF65-F5344CB8AC3E}">
        <p14:creationId xmlns:p14="http://schemas.microsoft.com/office/powerpoint/2010/main" val="170961429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lgn="l">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F69C56CD-01E8-45DA-9B4C-58EC69AC39FE}" type="slidenum">
              <a:rPr lang="en-US" altLang="en-US"/>
              <a:pPr>
                <a:defRPr/>
              </a:pPr>
              <a:t>‹#›</a:t>
            </a:fld>
            <a:endParaRPr lang="en-US" altLang="en-US"/>
          </a:p>
        </p:txBody>
      </p:sp>
    </p:spTree>
    <p:extLst>
      <p:ext uri="{BB962C8B-B14F-4D97-AF65-F5344CB8AC3E}">
        <p14:creationId xmlns:p14="http://schemas.microsoft.com/office/powerpoint/2010/main" val="64198243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74638"/>
            <a:ext cx="20764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274638"/>
            <a:ext cx="60769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lgn="l">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293E7429-C34C-4589-B469-4DA8E4A14055}" type="slidenum">
              <a:rPr lang="en-US" altLang="en-US"/>
              <a:pPr>
                <a:defRPr/>
              </a:pPr>
              <a:t>‹#›</a:t>
            </a:fld>
            <a:endParaRPr lang="en-US" altLang="en-US"/>
          </a:p>
        </p:txBody>
      </p:sp>
    </p:spTree>
    <p:extLst>
      <p:ext uri="{BB962C8B-B14F-4D97-AF65-F5344CB8AC3E}">
        <p14:creationId xmlns:p14="http://schemas.microsoft.com/office/powerpoint/2010/main" val="239366796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305800" cy="1143000"/>
          </a:xfrm>
        </p:spPr>
        <p:txBody>
          <a:bodyPr/>
          <a:lstStyle/>
          <a:p>
            <a:r>
              <a:rPr lang="en-US"/>
              <a:t>Click to edit Master title style</a:t>
            </a:r>
          </a:p>
        </p:txBody>
      </p:sp>
      <p:sp>
        <p:nvSpPr>
          <p:cNvPr id="3" name="Table Placeholder 2"/>
          <p:cNvSpPr>
            <a:spLocks noGrp="1"/>
          </p:cNvSpPr>
          <p:nvPr>
            <p:ph type="tbl" idx="1"/>
          </p:nvPr>
        </p:nvSpPr>
        <p:spPr>
          <a:xfrm>
            <a:off x="762000" y="1600200"/>
            <a:ext cx="7924800" cy="4525963"/>
          </a:xfrm>
        </p:spPr>
        <p:txBody>
          <a:bodyPr/>
          <a:lstStyle/>
          <a:p>
            <a:pPr lvl="0"/>
            <a:endParaRPr lang="en-US" noProof="0"/>
          </a:p>
        </p:txBody>
      </p:sp>
      <p:sp>
        <p:nvSpPr>
          <p:cNvPr id="4" name="Date Placeholder 3"/>
          <p:cNvSpPr>
            <a:spLocks noGrp="1"/>
          </p:cNvSpPr>
          <p:nvPr>
            <p:ph type="dt" sz="half" idx="10"/>
          </p:nvPr>
        </p:nvSpPr>
        <p:spPr/>
        <p:txBody>
          <a:bodyPr/>
          <a:lstStyle>
            <a:lvl1pPr>
              <a:defRPr smtClean="0"/>
            </a:lvl1pPr>
          </a:lstStyle>
          <a:p>
            <a:pPr>
              <a:defRPr/>
            </a:pPr>
            <a:endParaRPr lang="en-US" altLang="en-US"/>
          </a:p>
        </p:txBody>
      </p:sp>
      <p:sp>
        <p:nvSpPr>
          <p:cNvPr id="5" name="Footer Placeholder 4"/>
          <p:cNvSpPr>
            <a:spLocks noGrp="1"/>
          </p:cNvSpPr>
          <p:nvPr>
            <p:ph type="ftr" sz="quarter" idx="11"/>
          </p:nvPr>
        </p:nvSpPr>
        <p:spPr/>
        <p:txBody>
          <a:bodyPr/>
          <a:lstStyle>
            <a:lvl1pPr algn="l">
              <a:defRPr smtClean="0"/>
            </a:lvl1pPr>
          </a:lstStyle>
          <a:p>
            <a:pPr>
              <a:defRPr/>
            </a:pPr>
            <a:endParaRPr lang="en-US" altLang="en-US"/>
          </a:p>
        </p:txBody>
      </p:sp>
      <p:sp>
        <p:nvSpPr>
          <p:cNvPr id="6" name="Slide Number Placeholder 5"/>
          <p:cNvSpPr>
            <a:spLocks noGrp="1"/>
          </p:cNvSpPr>
          <p:nvPr>
            <p:ph type="sldNum" sz="quarter" idx="12"/>
          </p:nvPr>
        </p:nvSpPr>
        <p:spPr/>
        <p:txBody>
          <a:bodyPr/>
          <a:lstStyle>
            <a:lvl1pPr>
              <a:defRPr smtClean="0"/>
            </a:lvl1pPr>
          </a:lstStyle>
          <a:p>
            <a:pPr>
              <a:defRPr/>
            </a:pPr>
            <a:fld id="{15B39918-C45C-4D90-ACD9-C813ED9AA856}" type="slidenum">
              <a:rPr lang="en-US" altLang="en-US"/>
              <a:pPr>
                <a:defRPr/>
              </a:pPr>
              <a:t>‹#›</a:t>
            </a:fld>
            <a:endParaRPr lang="en-US" altLang="en-US"/>
          </a:p>
        </p:txBody>
      </p:sp>
    </p:spTree>
    <p:extLst>
      <p:ext uri="{BB962C8B-B14F-4D97-AF65-F5344CB8AC3E}">
        <p14:creationId xmlns:p14="http://schemas.microsoft.com/office/powerpoint/2010/main" val="273653515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250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ltLang="en-US"/>
          </a:p>
        </p:txBody>
      </p:sp>
      <p:sp>
        <p:nvSpPr>
          <p:cNvPr id="36250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ltLang="en-US"/>
          </a:p>
        </p:txBody>
      </p:sp>
      <p:sp>
        <p:nvSpPr>
          <p:cNvPr id="36250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62C4FB27-5552-4239-AD22-FA7B593F9B15}" type="slidenum">
              <a:rPr lang="en-US" altLang="en-US"/>
              <a:pPr>
                <a:defRPr/>
              </a:pPr>
              <a:t>‹#›</a:t>
            </a:fld>
            <a:endParaRPr lang="en-US" altLang="en-US"/>
          </a:p>
        </p:txBody>
      </p:sp>
      <p:pic>
        <p:nvPicPr>
          <p:cNvPr id="1031" name="Picture 12"/>
          <p:cNvPicPr>
            <a:picLocks noChangeAspect="1" noChangeArrowheads="1"/>
          </p:cNvPicPr>
          <p:nvPr userDrawn="1"/>
        </p:nvPicPr>
        <p:blipFill>
          <a:blip r:embed="rId14">
            <a:extLst>
              <a:ext uri="{28A0092B-C50C-407E-A947-70E740481C1C}">
                <a14:useLocalDpi xmlns:a14="http://schemas.microsoft.com/office/drawing/2010/main" val="0"/>
              </a:ext>
            </a:extLst>
          </a:blip>
          <a:srcRect l="39389"/>
          <a:stretch>
            <a:fillRect/>
          </a:stretch>
        </p:blipFill>
        <p:spPr bwMode="auto">
          <a:xfrm>
            <a:off x="1588" y="1022350"/>
            <a:ext cx="56832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7"/>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0" y="5791200"/>
            <a:ext cx="1333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11" descr="http://upload.wikimedia.org/wikipedia/commons/thumb/4/43/The_Earth_seen_from_Apollo_17_with_transparent_background.png/241px-The_Earth_seen_from_Apollo_17_with_transparent_background.png"/>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0" y="5181600"/>
            <a:ext cx="7620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33400" y="274638"/>
            <a:ext cx="8305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762000" y="1600200"/>
            <a:ext cx="7924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6080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smtClean="0">
                <a:solidFill>
                  <a:srgbClr val="000000"/>
                </a:solidFill>
                <a:latin typeface="+mn-lt"/>
              </a:defRPr>
            </a:lvl1pPr>
          </a:lstStyle>
          <a:p>
            <a:pPr>
              <a:defRPr/>
            </a:pPr>
            <a:endParaRPr lang="en-US" altLang="en-US"/>
          </a:p>
        </p:txBody>
      </p:sp>
      <p:sp>
        <p:nvSpPr>
          <p:cNvPr id="46080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solidFill>
                  <a:srgbClr val="000000"/>
                </a:solidFill>
                <a:latin typeface="+mn-lt"/>
              </a:defRPr>
            </a:lvl1pPr>
          </a:lstStyle>
          <a:p>
            <a:pPr>
              <a:defRPr/>
            </a:pPr>
            <a:endParaRPr lang="en-US" altLang="en-US"/>
          </a:p>
        </p:txBody>
      </p:sp>
      <p:sp>
        <p:nvSpPr>
          <p:cNvPr id="46080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latin typeface="+mn-lt"/>
              </a:defRPr>
            </a:lvl1pPr>
          </a:lstStyle>
          <a:p>
            <a:pPr>
              <a:defRPr/>
            </a:pPr>
            <a:fld id="{1FF5D2D2-6543-4890-A5EA-DC73AABC6C9C}" type="slidenum">
              <a:rPr lang="en-US" altLang="en-US"/>
              <a:pPr>
                <a:defRPr/>
              </a:pPr>
              <a:t>‹#›</a:t>
            </a:fld>
            <a:endParaRPr lang="en-US" altLang="en-US"/>
          </a:p>
        </p:txBody>
      </p:sp>
      <p:pic>
        <p:nvPicPr>
          <p:cNvPr id="2055" name="Picture 7"/>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0" y="5791200"/>
            <a:ext cx="1333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12"/>
          <p:cNvPicPr>
            <a:picLocks noChangeAspect="1" noChangeArrowheads="1"/>
          </p:cNvPicPr>
          <p:nvPr userDrawn="1"/>
        </p:nvPicPr>
        <p:blipFill>
          <a:blip r:embed="rId15">
            <a:extLst>
              <a:ext uri="{28A0092B-C50C-407E-A947-70E740481C1C}">
                <a14:useLocalDpi xmlns:a14="http://schemas.microsoft.com/office/drawing/2010/main" val="0"/>
              </a:ext>
            </a:extLst>
          </a:blip>
          <a:srcRect l="39389"/>
          <a:stretch>
            <a:fillRect/>
          </a:stretch>
        </p:blipFill>
        <p:spPr bwMode="auto">
          <a:xfrm>
            <a:off x="1588" y="1022350"/>
            <a:ext cx="56832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11" descr="http://upload.wikimedia.org/wikipedia/commons/thumb/4/43/The_Earth_seen_from_Apollo_17_with_transparent_background.png/241px-The_Earth_seen_from_Apollo_17_with_transparent_background.png"/>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0" y="5181600"/>
            <a:ext cx="7620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ransitio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09600" y="228600"/>
            <a:ext cx="8001000" cy="2590800"/>
          </a:xfrm>
          <a:solidFill>
            <a:srgbClr val="FFCC00">
              <a:alpha val="79999"/>
            </a:srgbClr>
          </a:solidFill>
        </p:spPr>
        <p:txBody>
          <a:bodyPr/>
          <a:lstStyle/>
          <a:p>
            <a:pPr marL="0" marR="0">
              <a:spcBef>
                <a:spcPts val="0"/>
              </a:spcBef>
              <a:spcAft>
                <a:spcPts val="0"/>
              </a:spcAft>
            </a:pPr>
            <a:r>
              <a:rPr lang="en-US" sz="4000" dirty="0">
                <a:latin typeface="Times New Roman"/>
                <a:ea typeface="Calibri"/>
                <a:cs typeface="Times New Roman"/>
              </a:rPr>
              <a:t>Spiritually Integrated Public Health: </a:t>
            </a:r>
            <a:br>
              <a:rPr lang="en-US" sz="4000" dirty="0">
                <a:latin typeface="Times New Roman"/>
                <a:ea typeface="Calibri"/>
                <a:cs typeface="Times New Roman"/>
              </a:rPr>
            </a:br>
            <a:r>
              <a:rPr lang="en-US" sz="4000" dirty="0">
                <a:latin typeface="Times New Roman"/>
                <a:ea typeface="Calibri"/>
                <a:cs typeface="Times New Roman"/>
              </a:rPr>
              <a:t>An Emerging Frontier for </a:t>
            </a:r>
            <a:br>
              <a:rPr lang="en-US" sz="4000" dirty="0">
                <a:latin typeface="Times New Roman"/>
                <a:ea typeface="Calibri"/>
                <a:cs typeface="Times New Roman"/>
              </a:rPr>
            </a:br>
            <a:r>
              <a:rPr lang="en-US" sz="4000" dirty="0">
                <a:latin typeface="Times New Roman"/>
                <a:ea typeface="Calibri"/>
                <a:cs typeface="Times New Roman"/>
              </a:rPr>
              <a:t>Health Professionals</a:t>
            </a:r>
            <a:endParaRPr lang="en-US" sz="4000" dirty="0">
              <a:effectLst/>
              <a:latin typeface="Times New Roman"/>
              <a:ea typeface="Calibri"/>
              <a:cs typeface="Times New Roman"/>
            </a:endParaRPr>
          </a:p>
        </p:txBody>
      </p:sp>
      <p:sp>
        <p:nvSpPr>
          <p:cNvPr id="15363" name="Rectangle 3"/>
          <p:cNvSpPr>
            <a:spLocks noGrp="1" noChangeArrowheads="1"/>
          </p:cNvSpPr>
          <p:nvPr>
            <p:ph type="subTitle" idx="1"/>
          </p:nvPr>
        </p:nvSpPr>
        <p:spPr>
          <a:xfrm>
            <a:off x="609600" y="2819400"/>
            <a:ext cx="8001000" cy="3810000"/>
          </a:xfrm>
          <a:solidFill>
            <a:srgbClr val="99CCFF">
              <a:alpha val="50195"/>
            </a:srgbClr>
          </a:solidFill>
        </p:spPr>
        <p:txBody>
          <a:bodyPr/>
          <a:lstStyle/>
          <a:p>
            <a:pPr eaLnBrk="1" hangingPunct="1">
              <a:lnSpc>
                <a:spcPct val="80000"/>
              </a:lnSpc>
            </a:pPr>
            <a:endParaRPr lang="en-US" altLang="en-US" sz="1400" b="1" dirty="0"/>
          </a:p>
          <a:p>
            <a:pPr eaLnBrk="1" hangingPunct="1">
              <a:lnSpc>
                <a:spcPct val="80000"/>
              </a:lnSpc>
            </a:pPr>
            <a:r>
              <a:rPr lang="en-US" altLang="en-US" sz="4000" b="1" dirty="0"/>
              <a:t>Doug Oman, Ph.D.</a:t>
            </a:r>
          </a:p>
          <a:p>
            <a:pPr eaLnBrk="1" hangingPunct="1">
              <a:lnSpc>
                <a:spcPct val="80000"/>
              </a:lnSpc>
            </a:pPr>
            <a:endParaRPr lang="en-US" altLang="en-US" sz="1400" b="1" dirty="0"/>
          </a:p>
          <a:p>
            <a:pPr eaLnBrk="1" hangingPunct="1">
              <a:lnSpc>
                <a:spcPct val="80000"/>
              </a:lnSpc>
            </a:pPr>
            <a:r>
              <a:rPr lang="en-US" altLang="en-US" sz="2000" b="1" dirty="0"/>
              <a:t>School of Public Health</a:t>
            </a:r>
          </a:p>
          <a:p>
            <a:pPr eaLnBrk="1" hangingPunct="1">
              <a:lnSpc>
                <a:spcPct val="80000"/>
              </a:lnSpc>
            </a:pPr>
            <a:r>
              <a:rPr lang="en-US" altLang="en-US" sz="2000" b="1" dirty="0"/>
              <a:t>University of California, Berkeley</a:t>
            </a:r>
          </a:p>
          <a:p>
            <a:pPr eaLnBrk="1" hangingPunct="1">
              <a:lnSpc>
                <a:spcPct val="80000"/>
              </a:lnSpc>
            </a:pPr>
            <a:endParaRPr lang="en-US" altLang="en-US" sz="1400" b="1" dirty="0"/>
          </a:p>
          <a:p>
            <a:pPr>
              <a:lnSpc>
                <a:spcPct val="80000"/>
              </a:lnSpc>
            </a:pPr>
            <a:r>
              <a:rPr lang="en-US" altLang="en-US" sz="1800" b="1" dirty="0"/>
              <a:t>Keynote Address for the 2026 Conference of the </a:t>
            </a:r>
            <a:br>
              <a:rPr lang="en-US" altLang="en-US" sz="1800" b="1" dirty="0"/>
            </a:br>
            <a:r>
              <a:rPr lang="en-US" altLang="en-US" sz="1800" b="1" dirty="0"/>
              <a:t>Polish Society for the Psychology of Religion and Spirituality</a:t>
            </a:r>
            <a:br>
              <a:rPr lang="en-US" altLang="en-US" sz="1400" b="1" dirty="0"/>
            </a:br>
            <a:endParaRPr lang="en-US" altLang="en-US" sz="1000" b="1" dirty="0"/>
          </a:p>
          <a:p>
            <a:pPr>
              <a:lnSpc>
                <a:spcPct val="80000"/>
              </a:lnSpc>
            </a:pPr>
            <a:endParaRPr lang="en-US" altLang="en-US" sz="300" b="1" dirty="0"/>
          </a:p>
          <a:p>
            <a:pPr>
              <a:lnSpc>
                <a:spcPct val="80000"/>
              </a:lnSpc>
            </a:pPr>
            <a:r>
              <a:rPr lang="en-US" altLang="en-US" sz="1800" b="1" dirty="0"/>
              <a:t>Academia </a:t>
            </a:r>
            <a:r>
              <a:rPr lang="en-US" altLang="en-US" sz="1800" b="1" dirty="0" err="1"/>
              <a:t>Ignatianum</a:t>
            </a:r>
            <a:r>
              <a:rPr lang="en-US" altLang="en-US" sz="1800" b="1" dirty="0"/>
              <a:t>, Krakow, Poland</a:t>
            </a:r>
            <a:br>
              <a:rPr lang="en-US" altLang="en-US" sz="1800" b="1" dirty="0"/>
            </a:br>
            <a:br>
              <a:rPr lang="en-US" altLang="en-US" sz="1800" b="1" dirty="0"/>
            </a:br>
            <a:r>
              <a:rPr lang="en-US" altLang="en-US" sz="1800" b="1" dirty="0"/>
              <a:t>September 24, 2026</a:t>
            </a:r>
            <a:br>
              <a:rPr lang="en-US" altLang="en-US" sz="1800" b="1" dirty="0"/>
            </a:br>
            <a:br>
              <a:rPr lang="en-US" altLang="en-US" sz="800" b="1" dirty="0"/>
            </a:br>
            <a:r>
              <a:rPr lang="en-US" altLang="en-US" sz="1200" dirty="0"/>
              <a:t>(Conference: Sep. 24-26)</a:t>
            </a:r>
            <a:endParaRPr lang="en-US" altLang="en-US" sz="18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E83A7DA-E532-4206-8C9F-30EAF5813D8E}" type="slidenum">
              <a:rPr lang="en-US" altLang="en-US"/>
              <a:pPr eaLnBrk="1" hangingPunct="1"/>
              <a:t>2</a:t>
            </a:fld>
            <a:endParaRPr lang="en-US" altLang="en-US"/>
          </a:p>
        </p:txBody>
      </p:sp>
      <p:sp>
        <p:nvSpPr>
          <p:cNvPr id="16387" name="Rectangle 2"/>
          <p:cNvSpPr>
            <a:spLocks noGrp="1" noChangeArrowheads="1"/>
          </p:cNvSpPr>
          <p:nvPr>
            <p:ph type="title"/>
          </p:nvPr>
        </p:nvSpPr>
        <p:spPr>
          <a:xfrm>
            <a:off x="443948" y="136525"/>
            <a:ext cx="8229600" cy="617537"/>
          </a:xfrm>
        </p:spPr>
        <p:txBody>
          <a:bodyPr/>
          <a:lstStyle/>
          <a:p>
            <a:pPr eaLnBrk="1" hangingPunct="1"/>
            <a:r>
              <a:rPr lang="en-US" altLang="en-US" dirty="0"/>
              <a:t>OUTLINE</a:t>
            </a:r>
          </a:p>
        </p:txBody>
      </p:sp>
      <p:sp>
        <p:nvSpPr>
          <p:cNvPr id="16388" name="Rectangle 3"/>
          <p:cNvSpPr>
            <a:spLocks noGrp="1" noChangeArrowheads="1"/>
          </p:cNvSpPr>
          <p:nvPr>
            <p:ph type="body" idx="1"/>
          </p:nvPr>
        </p:nvSpPr>
        <p:spPr>
          <a:xfrm>
            <a:off x="443948" y="783879"/>
            <a:ext cx="8700052" cy="5937596"/>
          </a:xfrm>
        </p:spPr>
        <p:txBody>
          <a:bodyPr/>
          <a:lstStyle/>
          <a:p>
            <a:pPr marL="514350" indent="-514350" eaLnBrk="1" hangingPunct="1">
              <a:buFont typeface="+mj-lt"/>
              <a:buAutoNum type="arabicParenR"/>
            </a:pPr>
            <a:r>
              <a:rPr lang="en-US" altLang="en-US" sz="2800" dirty="0"/>
              <a:t>INTRODUCTION – DEFINING TERMS</a:t>
            </a:r>
          </a:p>
          <a:p>
            <a:pPr marL="914400" lvl="1" indent="-514350" eaLnBrk="1" hangingPunct="1">
              <a:buFont typeface="+mj-lt"/>
              <a:buAutoNum type="alphaLcParenR"/>
            </a:pPr>
            <a:r>
              <a:rPr lang="en-US" altLang="en-US" sz="2000" dirty="0"/>
              <a:t>What is “Spiritual Integration”? </a:t>
            </a:r>
          </a:p>
          <a:p>
            <a:pPr marL="914400" lvl="1" indent="-514350" eaLnBrk="1" hangingPunct="1">
              <a:buFont typeface="+mj-lt"/>
              <a:buAutoNum type="alphaLcParenR"/>
            </a:pPr>
            <a:r>
              <a:rPr lang="en-US" altLang="en-US" sz="2000" dirty="0"/>
              <a:t>What is Public Health?</a:t>
            </a:r>
          </a:p>
          <a:p>
            <a:pPr marL="914400" lvl="1" indent="-514350" eaLnBrk="1" hangingPunct="1">
              <a:buFont typeface="+mj-lt"/>
              <a:buAutoNum type="alphaLcParenR"/>
            </a:pPr>
            <a:r>
              <a:rPr lang="en-US" altLang="en-US" sz="2000" dirty="0"/>
              <a:t>What is Spiritually Integrated Public Health (</a:t>
            </a:r>
            <a:r>
              <a:rPr lang="en-US" altLang="en-US" sz="2000" b="1" u="sng" dirty="0"/>
              <a:t>SIPUBH</a:t>
            </a:r>
            <a:r>
              <a:rPr lang="en-US" altLang="en-US" sz="2000" dirty="0"/>
              <a:t>)? </a:t>
            </a:r>
          </a:p>
          <a:p>
            <a:pPr marL="914400" lvl="1" indent="-514350" eaLnBrk="1" hangingPunct="1">
              <a:buFont typeface="+mj-lt"/>
              <a:buAutoNum type="alphaLcParenR"/>
            </a:pPr>
            <a:r>
              <a:rPr lang="en-US" altLang="en-US" sz="2000" dirty="0"/>
              <a:t>From Spiritually Integrated Psychotherapy (SIP) to SIPUBH</a:t>
            </a:r>
          </a:p>
          <a:p>
            <a:pPr marL="914400" lvl="1" indent="-514350" eaLnBrk="1" hangingPunct="1">
              <a:buFont typeface="+mj-lt"/>
              <a:buAutoNum type="alphaLcParenR"/>
            </a:pPr>
            <a:r>
              <a:rPr lang="en-US" altLang="en-US" sz="2000" dirty="0"/>
              <a:t>SIPUBH Benefits</a:t>
            </a:r>
          </a:p>
          <a:p>
            <a:pPr marL="514350" indent="-514350" eaLnBrk="1" hangingPunct="1">
              <a:buFont typeface="+mj-lt"/>
              <a:buAutoNum type="arabicParenR"/>
            </a:pPr>
            <a:endParaRPr lang="en-US" altLang="en-US" sz="2800" dirty="0"/>
          </a:p>
          <a:p>
            <a:pPr marL="514350" indent="-514350" eaLnBrk="1" hangingPunct="1">
              <a:buFont typeface="+mj-lt"/>
              <a:buAutoNum type="arabicParenR"/>
            </a:pPr>
            <a:r>
              <a:rPr lang="en-US" altLang="en-US" sz="2800" dirty="0"/>
              <a:t>CONCRETIZING: STATUS + PROPOSITIONS</a:t>
            </a:r>
          </a:p>
          <a:p>
            <a:pPr marL="914400" lvl="1" indent="-514350" eaLnBrk="1" hangingPunct="1">
              <a:buFont typeface="+mj-lt"/>
              <a:buAutoNum type="alphaLcParenR"/>
            </a:pPr>
            <a:r>
              <a:rPr lang="en-US" altLang="en-US" sz="2000" dirty="0"/>
              <a:t>SIPUBH current status</a:t>
            </a:r>
          </a:p>
          <a:p>
            <a:pPr marL="914400" lvl="1" indent="-514350" eaLnBrk="1" hangingPunct="1">
              <a:buFont typeface="+mj-lt"/>
              <a:buAutoNum type="alphaLcParenR"/>
            </a:pPr>
            <a:r>
              <a:rPr lang="en-US" altLang="en-US" sz="2000" dirty="0"/>
              <a:t>41 </a:t>
            </a:r>
            <a:r>
              <a:rPr lang="en-US" altLang="en-US" sz="2000" u="sng" dirty="0"/>
              <a:t>PROPOSITIONS</a:t>
            </a:r>
            <a:r>
              <a:rPr lang="en-US" altLang="en-US" sz="2000" dirty="0"/>
              <a:t> on SIPUBH  (~25 discussed)</a:t>
            </a:r>
          </a:p>
          <a:p>
            <a:pPr marL="514350" indent="-514350" eaLnBrk="1" hangingPunct="1">
              <a:spcBef>
                <a:spcPts val="1200"/>
              </a:spcBef>
              <a:buFont typeface="+mj-lt"/>
              <a:buAutoNum type="arabicParenR"/>
            </a:pPr>
            <a:r>
              <a:rPr lang="en-US" altLang="en-US" sz="2800" dirty="0"/>
              <a:t>OVERALL SUMMARY + CONCLUSION</a:t>
            </a:r>
            <a:br>
              <a:rPr lang="en-US" altLang="en-US" sz="2800" dirty="0"/>
            </a:br>
            <a:r>
              <a:rPr lang="en-US" altLang="en-US" sz="2800" dirty="0"/>
              <a:t>+ Qs + DISCUSSION</a:t>
            </a:r>
          </a:p>
        </p:txBody>
      </p:sp>
      <p:sp>
        <p:nvSpPr>
          <p:cNvPr id="2" name="TextBox 1">
            <a:extLst>
              <a:ext uri="{FF2B5EF4-FFF2-40B4-BE49-F238E27FC236}">
                <a16:creationId xmlns:a16="http://schemas.microsoft.com/office/drawing/2014/main" id="{94BDBEB5-2B57-F453-5CDF-74993CA12BA3}"/>
              </a:ext>
            </a:extLst>
          </p:cNvPr>
          <p:cNvSpPr txBox="1"/>
          <p:nvPr/>
        </p:nvSpPr>
        <p:spPr>
          <a:xfrm>
            <a:off x="2134725" y="3175322"/>
            <a:ext cx="2262158" cy="369332"/>
          </a:xfrm>
          <a:prstGeom prst="rect">
            <a:avLst/>
          </a:prstGeom>
          <a:noFill/>
        </p:spPr>
        <p:txBody>
          <a:bodyPr wrap="none" rtlCol="0">
            <a:spAutoFit/>
          </a:bodyPr>
          <a:lstStyle/>
          <a:p>
            <a:r>
              <a:rPr lang="en-US" dirty="0">
                <a:solidFill>
                  <a:srgbClr val="FF0000"/>
                </a:solidFill>
              </a:rPr>
              <a:t>[brief chance for Qs]</a:t>
            </a:r>
            <a:endParaRPr lang="en-GB" dirty="0">
              <a:solidFill>
                <a:srgbClr val="FF0000"/>
              </a:solidFill>
            </a:endParaRPr>
          </a:p>
        </p:txBody>
      </p:sp>
    </p:spTree>
    <p:extLst>
      <p:ext uri="{BB962C8B-B14F-4D97-AF65-F5344CB8AC3E}">
        <p14:creationId xmlns:p14="http://schemas.microsoft.com/office/powerpoint/2010/main" val="215348528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A8A6E77-BBA9-9156-09E3-66FEE2820426}"/>
              </a:ext>
            </a:extLst>
          </p:cNvPr>
          <p:cNvSpPr txBox="1"/>
          <p:nvPr/>
        </p:nvSpPr>
        <p:spPr>
          <a:xfrm>
            <a:off x="2903541" y="1517299"/>
            <a:ext cx="6016174" cy="538609"/>
          </a:xfrm>
          <a:prstGeom prst="rect">
            <a:avLst/>
          </a:prstGeom>
          <a:solidFill>
            <a:srgbClr val="FFFF00">
              <a:alpha val="40000"/>
            </a:srgbClr>
          </a:solidFill>
        </p:spPr>
        <p:txBody>
          <a:bodyPr wrap="square" rtlCol="0">
            <a:spAutoFit/>
          </a:bodyPr>
          <a:lstStyle/>
          <a:p>
            <a:pPr>
              <a:spcAft>
                <a:spcPts val="600"/>
              </a:spcAft>
            </a:pPr>
            <a:endParaRPr lang="en-US" sz="1000" dirty="0"/>
          </a:p>
          <a:p>
            <a:pPr>
              <a:spcAft>
                <a:spcPts val="600"/>
              </a:spcAft>
            </a:pPr>
            <a:endParaRPr lang="en-GB" sz="1400" dirty="0"/>
          </a:p>
        </p:txBody>
      </p:sp>
      <p:sp>
        <p:nvSpPr>
          <p:cNvPr id="3" name="Content Placeholder 2"/>
          <p:cNvSpPr>
            <a:spLocks noGrp="1"/>
          </p:cNvSpPr>
          <p:nvPr>
            <p:ph idx="1"/>
          </p:nvPr>
        </p:nvSpPr>
        <p:spPr>
          <a:xfrm>
            <a:off x="262385" y="1530049"/>
            <a:ext cx="8886825" cy="483905"/>
          </a:xfrm>
        </p:spPr>
        <p:txBody>
          <a:bodyPr/>
          <a:lstStyle/>
          <a:p>
            <a:pPr marL="0" indent="0">
              <a:buNone/>
            </a:pPr>
            <a:r>
              <a:rPr lang="en-US" sz="2400" dirty="0"/>
              <a:t>Familiar analogue: “Spiritually Integrated Psychotherapy” (SIP)</a:t>
            </a:r>
          </a:p>
        </p:txBody>
      </p:sp>
      <p:sp>
        <p:nvSpPr>
          <p:cNvPr id="2" name="Title 1"/>
          <p:cNvSpPr>
            <a:spLocks noGrp="1"/>
          </p:cNvSpPr>
          <p:nvPr>
            <p:ph type="title"/>
          </p:nvPr>
        </p:nvSpPr>
        <p:spPr>
          <a:xfrm>
            <a:off x="453887" y="700420"/>
            <a:ext cx="8229600" cy="645993"/>
          </a:xfrm>
          <a:solidFill>
            <a:srgbClr val="FFCC00"/>
          </a:solidFill>
        </p:spPr>
        <p:txBody>
          <a:bodyPr/>
          <a:lstStyle/>
          <a:p>
            <a:r>
              <a:rPr lang="en-US" sz="3200" dirty="0"/>
              <a:t>What is “Spiritual Integrated”?</a:t>
            </a:r>
          </a:p>
        </p:txBody>
      </p:sp>
      <p:sp>
        <p:nvSpPr>
          <p:cNvPr id="4" name="Slide Number Placeholder 3"/>
          <p:cNvSpPr>
            <a:spLocks noGrp="1"/>
          </p:cNvSpPr>
          <p:nvPr>
            <p:ph type="sldNum" sz="quarter" idx="12"/>
          </p:nvPr>
        </p:nvSpPr>
        <p:spPr>
          <a:xfrm>
            <a:off x="106757" y="6238146"/>
            <a:ext cx="347215" cy="476250"/>
          </a:xfrm>
        </p:spPr>
        <p:txBody>
          <a:bodyPr/>
          <a:lstStyle/>
          <a:p>
            <a:pPr algn="l">
              <a:defRPr/>
            </a:pPr>
            <a:fld id="{1562156A-9564-4DAC-8093-548D72B23337}" type="slidenum">
              <a:rPr lang="en-US" altLang="en-US" smtClean="0"/>
              <a:pPr algn="l">
                <a:defRPr/>
              </a:pPr>
              <a:t>3</a:t>
            </a:fld>
            <a:endParaRPr lang="en-US" altLang="en-US" dirty="0"/>
          </a:p>
        </p:txBody>
      </p:sp>
      <p:sp>
        <p:nvSpPr>
          <p:cNvPr id="5" name="TextBox 4"/>
          <p:cNvSpPr txBox="1"/>
          <p:nvPr/>
        </p:nvSpPr>
        <p:spPr>
          <a:xfrm>
            <a:off x="245023" y="2096549"/>
            <a:ext cx="8796959" cy="2492221"/>
          </a:xfrm>
          <a:prstGeom prst="rect">
            <a:avLst/>
          </a:prstGeom>
          <a:noFill/>
        </p:spPr>
        <p:txBody>
          <a:bodyPr wrap="square" rtlCol="0">
            <a:spAutoFit/>
          </a:bodyPr>
          <a:lstStyle/>
          <a:p>
            <a:pPr marL="0" lvl="1" eaLnBrk="1" hangingPunct="1"/>
            <a:r>
              <a:rPr lang="en-US" altLang="en-US" sz="2400" dirty="0"/>
              <a:t>Definition of SIP:</a:t>
            </a:r>
          </a:p>
          <a:p>
            <a:pPr marL="0" lvl="1" eaLnBrk="1" hangingPunct="1"/>
            <a:endParaRPr lang="en-US" altLang="en-US" sz="2400" dirty="0"/>
          </a:p>
          <a:p>
            <a:pPr marL="0" lvl="1" eaLnBrk="1" hangingPunct="1"/>
            <a:endParaRPr lang="en-US" altLang="en-US" sz="2400" dirty="0"/>
          </a:p>
          <a:p>
            <a:pPr marL="0" lvl="1" eaLnBrk="1" hangingPunct="1"/>
            <a:endParaRPr lang="en-US" altLang="en-US" sz="2400" dirty="0"/>
          </a:p>
          <a:p>
            <a:pPr marL="0" lvl="1" eaLnBrk="1" hangingPunct="1"/>
            <a:r>
              <a:rPr lang="en-US" altLang="en-US" sz="2000" dirty="0"/>
              <a:t>According to Pargament &amp;c (2005), SIP is…</a:t>
            </a:r>
          </a:p>
          <a:p>
            <a:pPr marL="400050" lvl="1" eaLnBrk="1" hangingPunct="1"/>
            <a:endParaRPr lang="en-US" altLang="en-US" sz="1200" dirty="0"/>
          </a:p>
          <a:p>
            <a:pPr>
              <a:lnSpc>
                <a:spcPct val="130000"/>
              </a:lnSpc>
            </a:pPr>
            <a:r>
              <a:rPr lang="en-US" sz="2400" dirty="0"/>
              <a:t> </a:t>
            </a:r>
          </a:p>
        </p:txBody>
      </p:sp>
      <p:sp>
        <p:nvSpPr>
          <p:cNvPr id="7" name="TextBox 6">
            <a:extLst>
              <a:ext uri="{FF2B5EF4-FFF2-40B4-BE49-F238E27FC236}">
                <a16:creationId xmlns:a16="http://schemas.microsoft.com/office/drawing/2014/main" id="{88529B91-4775-1C9F-B52F-26168186D2C4}"/>
              </a:ext>
            </a:extLst>
          </p:cNvPr>
          <p:cNvSpPr txBox="1"/>
          <p:nvPr/>
        </p:nvSpPr>
        <p:spPr>
          <a:xfrm>
            <a:off x="453887" y="155591"/>
            <a:ext cx="3050835" cy="523220"/>
          </a:xfrm>
          <a:prstGeom prst="rect">
            <a:avLst/>
          </a:prstGeom>
          <a:solidFill>
            <a:srgbClr val="FFCC99"/>
          </a:solidFill>
        </p:spPr>
        <p:txBody>
          <a:bodyPr wrap="none" rtlCol="0">
            <a:spAutoFit/>
          </a:bodyPr>
          <a:lstStyle/>
          <a:p>
            <a:pPr marL="342900" indent="-342900">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a:t>
            </a:r>
          </a:p>
          <a:p>
            <a:r>
              <a:rPr lang="en-US" sz="1400" dirty="0">
                <a:latin typeface="Arial Narrow" panose="020B0606020202030204" pitchFamily="34" charset="0"/>
                <a:ea typeface="Calibri" panose="020F0502020204030204" pitchFamily="34" charset="0"/>
                <a:cs typeface="Calibri" panose="020F0502020204030204" pitchFamily="34" charset="0"/>
              </a:rPr>
              <a:t>What is Spiritually Integrated Public Health?</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55B0FDF-5902-D822-7D68-6722EADE64D8}"/>
              </a:ext>
            </a:extLst>
          </p:cNvPr>
          <p:cNvSpPr txBox="1"/>
          <p:nvPr/>
        </p:nvSpPr>
        <p:spPr>
          <a:xfrm>
            <a:off x="625866" y="2571043"/>
            <a:ext cx="4936891" cy="892552"/>
          </a:xfrm>
          <a:prstGeom prst="rect">
            <a:avLst/>
          </a:prstGeom>
          <a:solidFill>
            <a:srgbClr val="FFC000">
              <a:alpha val="40000"/>
            </a:srgbClr>
          </a:solidFill>
        </p:spPr>
        <p:txBody>
          <a:bodyPr wrap="square" rtlCol="0">
            <a:spAutoFit/>
          </a:bodyPr>
          <a:lstStyle/>
          <a:p>
            <a:pPr>
              <a:spcAft>
                <a:spcPts val="600"/>
              </a:spcAft>
            </a:pPr>
            <a:r>
              <a:rPr lang="en-GB" b="1" dirty="0"/>
              <a:t>a variety of psychotherapeutic approaches that are sensitive to the spiritual dimension</a:t>
            </a:r>
            <a:br>
              <a:rPr lang="en-GB" sz="2000" b="1" dirty="0"/>
            </a:br>
            <a:r>
              <a:rPr lang="en-GB" sz="1400" dirty="0"/>
              <a:t>                                          (Sperry, 2013, in </a:t>
            </a:r>
            <a:r>
              <a:rPr lang="en-GB" sz="1400" i="1" dirty="0"/>
              <a:t>APA Handbook</a:t>
            </a:r>
            <a:r>
              <a:rPr lang="en-GB" sz="1400" dirty="0"/>
              <a:t>)</a:t>
            </a:r>
            <a:endParaRPr lang="en-GB" dirty="0"/>
          </a:p>
        </p:txBody>
      </p:sp>
      <p:sp>
        <p:nvSpPr>
          <p:cNvPr id="12" name="TextBox 11">
            <a:extLst>
              <a:ext uri="{FF2B5EF4-FFF2-40B4-BE49-F238E27FC236}">
                <a16:creationId xmlns:a16="http://schemas.microsoft.com/office/drawing/2014/main" id="{86A02EEE-79C9-CA3B-97A3-9067092B421F}"/>
              </a:ext>
            </a:extLst>
          </p:cNvPr>
          <p:cNvSpPr txBox="1"/>
          <p:nvPr/>
        </p:nvSpPr>
        <p:spPr>
          <a:xfrm>
            <a:off x="644387" y="4174730"/>
            <a:ext cx="3962400" cy="1708160"/>
          </a:xfrm>
          <a:prstGeom prst="rect">
            <a:avLst/>
          </a:prstGeom>
          <a:solidFill>
            <a:srgbClr val="FFC000">
              <a:alpha val="40000"/>
            </a:srgbClr>
          </a:solidFill>
        </p:spPr>
        <p:txBody>
          <a:bodyPr wrap="square" rtlCol="0">
            <a:spAutoFit/>
          </a:bodyPr>
          <a:lstStyle/>
          <a:p>
            <a:pPr marL="285750" indent="-285750">
              <a:spcAft>
                <a:spcPts val="600"/>
              </a:spcAft>
              <a:buFont typeface="Wingdings" panose="05000000000000000000" pitchFamily="2" charset="2"/>
              <a:buChar char="ü"/>
            </a:pPr>
            <a:r>
              <a:rPr lang="en-GB" dirty="0"/>
              <a:t>based on a theory of spirituality</a:t>
            </a:r>
          </a:p>
          <a:p>
            <a:pPr marL="285750" indent="-285750">
              <a:spcAft>
                <a:spcPts val="600"/>
              </a:spcAft>
              <a:buFont typeface="Wingdings" panose="05000000000000000000" pitchFamily="2" charset="2"/>
              <a:buChar char="ü"/>
            </a:pPr>
            <a:r>
              <a:rPr lang="en-GB" dirty="0"/>
              <a:t>empirically-oriented </a:t>
            </a:r>
          </a:p>
          <a:p>
            <a:pPr marL="285750" indent="-285750">
              <a:spcAft>
                <a:spcPts val="600"/>
              </a:spcAft>
              <a:buFont typeface="Wingdings" panose="05000000000000000000" pitchFamily="2" charset="2"/>
              <a:buChar char="ü"/>
            </a:pPr>
            <a:r>
              <a:rPr lang="en-GB" dirty="0"/>
              <a:t>ecumenical </a:t>
            </a:r>
          </a:p>
          <a:p>
            <a:pPr marL="285750" indent="-285750">
              <a:spcAft>
                <a:spcPts val="600"/>
              </a:spcAft>
              <a:buFont typeface="Wingdings" panose="05000000000000000000" pitchFamily="2" charset="2"/>
              <a:buChar char="ü"/>
            </a:pPr>
            <a:r>
              <a:rPr lang="en-GB" dirty="0"/>
              <a:t>capable of integration into virtually any form of psychotherapy</a:t>
            </a:r>
          </a:p>
        </p:txBody>
      </p:sp>
      <p:sp>
        <p:nvSpPr>
          <p:cNvPr id="17" name="TextBox 16">
            <a:extLst>
              <a:ext uri="{FF2B5EF4-FFF2-40B4-BE49-F238E27FC236}">
                <a16:creationId xmlns:a16="http://schemas.microsoft.com/office/drawing/2014/main" id="{666BB89F-7215-20C3-D9B4-A997C9C396B0}"/>
              </a:ext>
            </a:extLst>
          </p:cNvPr>
          <p:cNvSpPr txBox="1"/>
          <p:nvPr/>
        </p:nvSpPr>
        <p:spPr>
          <a:xfrm>
            <a:off x="7659127" y="6565621"/>
            <a:ext cx="1201084" cy="276999"/>
          </a:xfrm>
          <a:prstGeom prst="rect">
            <a:avLst/>
          </a:prstGeom>
          <a:noFill/>
        </p:spPr>
        <p:txBody>
          <a:bodyPr wrap="square" rtlCol="0">
            <a:spAutoFit/>
          </a:bodyPr>
          <a:lstStyle/>
          <a:p>
            <a:pPr>
              <a:spcAft>
                <a:spcPts val="600"/>
              </a:spcAft>
            </a:pPr>
            <a:r>
              <a:rPr lang="en-US" sz="1200" dirty="0"/>
              <a:t>Sperry (2025)</a:t>
            </a:r>
            <a:endParaRPr lang="en-GB" sz="1100" dirty="0"/>
          </a:p>
        </p:txBody>
      </p:sp>
      <p:sp>
        <p:nvSpPr>
          <p:cNvPr id="20" name="TextBox 19">
            <a:extLst>
              <a:ext uri="{FF2B5EF4-FFF2-40B4-BE49-F238E27FC236}">
                <a16:creationId xmlns:a16="http://schemas.microsoft.com/office/drawing/2014/main" id="{909C461F-EB19-3E3D-4227-B5A6630129CF}"/>
              </a:ext>
            </a:extLst>
          </p:cNvPr>
          <p:cNvSpPr txBox="1"/>
          <p:nvPr/>
        </p:nvSpPr>
        <p:spPr>
          <a:xfrm>
            <a:off x="5948503" y="4112879"/>
            <a:ext cx="1485604" cy="276999"/>
          </a:xfrm>
          <a:prstGeom prst="rect">
            <a:avLst/>
          </a:prstGeom>
          <a:noFill/>
        </p:spPr>
        <p:txBody>
          <a:bodyPr wrap="square" rtlCol="0">
            <a:spAutoFit/>
          </a:bodyPr>
          <a:lstStyle/>
          <a:p>
            <a:pPr>
              <a:spcAft>
                <a:spcPts val="600"/>
              </a:spcAft>
            </a:pPr>
            <a:r>
              <a:rPr lang="en-US" sz="1200" dirty="0"/>
              <a:t>Ken Pargament</a:t>
            </a:r>
            <a:endParaRPr lang="en-GB" sz="1100" dirty="0"/>
          </a:p>
        </p:txBody>
      </p:sp>
      <p:pic>
        <p:nvPicPr>
          <p:cNvPr id="22" name="Picture 21">
            <a:extLst>
              <a:ext uri="{FF2B5EF4-FFF2-40B4-BE49-F238E27FC236}">
                <a16:creationId xmlns:a16="http://schemas.microsoft.com/office/drawing/2014/main" id="{5A45DB29-4507-D652-C3FD-BC8182AF76AC}"/>
              </a:ext>
            </a:extLst>
          </p:cNvPr>
          <p:cNvPicPr>
            <a:picLocks noChangeAspect="1"/>
          </p:cNvPicPr>
          <p:nvPr/>
        </p:nvPicPr>
        <p:blipFill>
          <a:blip r:embed="rId3"/>
          <a:stretch>
            <a:fillRect/>
          </a:stretch>
        </p:blipFill>
        <p:spPr>
          <a:xfrm>
            <a:off x="7519117" y="2206228"/>
            <a:ext cx="1351439" cy="2012468"/>
          </a:xfrm>
          <a:prstGeom prst="rect">
            <a:avLst/>
          </a:prstGeom>
        </p:spPr>
      </p:pic>
      <p:sp>
        <p:nvSpPr>
          <p:cNvPr id="23" name="TextBox 22">
            <a:extLst>
              <a:ext uri="{FF2B5EF4-FFF2-40B4-BE49-F238E27FC236}">
                <a16:creationId xmlns:a16="http://schemas.microsoft.com/office/drawing/2014/main" id="{0E7DB844-3B99-EA1F-1750-DC3FBD1C6733}"/>
              </a:ext>
            </a:extLst>
          </p:cNvPr>
          <p:cNvSpPr txBox="1"/>
          <p:nvPr/>
        </p:nvSpPr>
        <p:spPr>
          <a:xfrm>
            <a:off x="5848067" y="6555677"/>
            <a:ext cx="1644691" cy="276999"/>
          </a:xfrm>
          <a:prstGeom prst="rect">
            <a:avLst/>
          </a:prstGeom>
          <a:noFill/>
        </p:spPr>
        <p:txBody>
          <a:bodyPr wrap="square" rtlCol="0">
            <a:spAutoFit/>
          </a:bodyPr>
          <a:lstStyle/>
          <a:p>
            <a:pPr>
              <a:spcAft>
                <a:spcPts val="600"/>
              </a:spcAft>
            </a:pPr>
            <a:r>
              <a:rPr lang="en-US" sz="1200" dirty="0"/>
              <a:t>Richards et al (2023)</a:t>
            </a:r>
            <a:endParaRPr lang="en-GB" sz="1100" dirty="0"/>
          </a:p>
        </p:txBody>
      </p:sp>
      <p:pic>
        <p:nvPicPr>
          <p:cNvPr id="10" name="Picture 9">
            <a:extLst>
              <a:ext uri="{FF2B5EF4-FFF2-40B4-BE49-F238E27FC236}">
                <a16:creationId xmlns:a16="http://schemas.microsoft.com/office/drawing/2014/main" id="{E4260D05-65C1-63AA-6AC6-8701D5F661CD}"/>
              </a:ext>
            </a:extLst>
          </p:cNvPr>
          <p:cNvPicPr>
            <a:picLocks noChangeAspect="1"/>
          </p:cNvPicPr>
          <p:nvPr/>
        </p:nvPicPr>
        <p:blipFill>
          <a:blip r:embed="rId4"/>
          <a:stretch>
            <a:fillRect/>
          </a:stretch>
        </p:blipFill>
        <p:spPr>
          <a:xfrm>
            <a:off x="6068475" y="2881469"/>
            <a:ext cx="1007675" cy="1231410"/>
          </a:xfrm>
          <a:prstGeom prst="rect">
            <a:avLst/>
          </a:prstGeom>
        </p:spPr>
      </p:pic>
      <p:sp>
        <p:nvSpPr>
          <p:cNvPr id="11" name="TextBox 10">
            <a:extLst>
              <a:ext uri="{FF2B5EF4-FFF2-40B4-BE49-F238E27FC236}">
                <a16:creationId xmlns:a16="http://schemas.microsoft.com/office/drawing/2014/main" id="{F2C4947A-27DF-3218-71A2-46EC92D704F0}"/>
              </a:ext>
            </a:extLst>
          </p:cNvPr>
          <p:cNvSpPr txBox="1"/>
          <p:nvPr/>
        </p:nvSpPr>
        <p:spPr>
          <a:xfrm>
            <a:off x="7484434" y="4178872"/>
            <a:ext cx="1485604" cy="276999"/>
          </a:xfrm>
          <a:prstGeom prst="rect">
            <a:avLst/>
          </a:prstGeom>
          <a:noFill/>
        </p:spPr>
        <p:txBody>
          <a:bodyPr wrap="square" rtlCol="0">
            <a:spAutoFit/>
          </a:bodyPr>
          <a:lstStyle/>
          <a:p>
            <a:pPr>
              <a:spcAft>
                <a:spcPts val="600"/>
              </a:spcAft>
            </a:pPr>
            <a:r>
              <a:rPr lang="en-US" sz="1200" dirty="0"/>
              <a:t>Pargament (2007)</a:t>
            </a:r>
            <a:endParaRPr lang="en-GB" sz="1100" dirty="0"/>
          </a:p>
        </p:txBody>
      </p:sp>
      <p:pic>
        <p:nvPicPr>
          <p:cNvPr id="13" name="Picture 12">
            <a:extLst>
              <a:ext uri="{FF2B5EF4-FFF2-40B4-BE49-F238E27FC236}">
                <a16:creationId xmlns:a16="http://schemas.microsoft.com/office/drawing/2014/main" id="{899C0563-E8D0-51A6-FD98-59DEE04F43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8503" y="4557934"/>
            <a:ext cx="1392682" cy="1979958"/>
          </a:xfrm>
          <a:prstGeom prst="rect">
            <a:avLst/>
          </a:prstGeom>
        </p:spPr>
      </p:pic>
      <p:pic>
        <p:nvPicPr>
          <p:cNvPr id="16" name="Picture 15">
            <a:extLst>
              <a:ext uri="{FF2B5EF4-FFF2-40B4-BE49-F238E27FC236}">
                <a16:creationId xmlns:a16="http://schemas.microsoft.com/office/drawing/2014/main" id="{52FD103B-660E-5407-7DCE-220FDF3C16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17876" y="4557934"/>
            <a:ext cx="1342395" cy="2017711"/>
          </a:xfrm>
          <a:prstGeom prst="rect">
            <a:avLst/>
          </a:prstGeom>
        </p:spPr>
      </p:pic>
    </p:spTree>
    <p:extLst>
      <p:ext uri="{BB962C8B-B14F-4D97-AF65-F5344CB8AC3E}">
        <p14:creationId xmlns:p14="http://schemas.microsoft.com/office/powerpoint/2010/main" val="31751702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500"/>
                                        <p:tgtEl>
                                          <p:spTgt spid="5">
                                            <p:txEl>
                                              <p:pRg st="4" end="4"/>
                                            </p:txEl>
                                          </p:spTgt>
                                        </p:tgtEl>
                                      </p:cBhvr>
                                    </p:animEffect>
                                    <p:anim calcmode="lin" valueType="num">
                                      <p:cBhvr>
                                        <p:cTn id="8"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500" fill="hold"/>
                                        <p:tgtEl>
                                          <p:spTgt spid="5">
                                            <p:txEl>
                                              <p:pRg st="4" end="4"/>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A1C3051-4FA0-C7B4-5DD6-55DFAF0BB245}"/>
              </a:ext>
            </a:extLst>
          </p:cNvPr>
          <p:cNvSpPr txBox="1"/>
          <p:nvPr/>
        </p:nvSpPr>
        <p:spPr>
          <a:xfrm>
            <a:off x="245023" y="2096549"/>
            <a:ext cx="5562601" cy="2492221"/>
          </a:xfrm>
          <a:prstGeom prst="rect">
            <a:avLst/>
          </a:prstGeom>
          <a:noFill/>
        </p:spPr>
        <p:txBody>
          <a:bodyPr wrap="square" rtlCol="0">
            <a:spAutoFit/>
          </a:bodyPr>
          <a:lstStyle/>
          <a:p>
            <a:pPr marL="0" lvl="1" eaLnBrk="1" hangingPunct="1"/>
            <a:r>
              <a:rPr lang="en-US" altLang="en-US" sz="2400" dirty="0"/>
              <a:t>Definition of SIP:</a:t>
            </a:r>
          </a:p>
          <a:p>
            <a:pPr marL="0" lvl="1" eaLnBrk="1" hangingPunct="1"/>
            <a:endParaRPr lang="en-US" altLang="en-US" sz="2400" dirty="0"/>
          </a:p>
          <a:p>
            <a:pPr marL="0" lvl="1" eaLnBrk="1" hangingPunct="1"/>
            <a:endParaRPr lang="en-US" altLang="en-US" sz="2400" dirty="0"/>
          </a:p>
          <a:p>
            <a:pPr marL="0" lvl="1" eaLnBrk="1" hangingPunct="1"/>
            <a:endParaRPr lang="en-US" altLang="en-US" sz="2000" dirty="0"/>
          </a:p>
          <a:p>
            <a:pPr marL="0" lvl="1" eaLnBrk="1" hangingPunct="1"/>
            <a:r>
              <a:rPr lang="en-US" altLang="en-US" sz="2000" u="sng" dirty="0"/>
              <a:t>Examples</a:t>
            </a:r>
            <a:r>
              <a:rPr lang="en-US" altLang="en-US" sz="2000" dirty="0"/>
              <a:t> of SIP</a:t>
            </a:r>
          </a:p>
          <a:p>
            <a:pPr marL="400050" lvl="1" eaLnBrk="1" hangingPunct="1"/>
            <a:endParaRPr lang="en-US" altLang="en-US" sz="1200" dirty="0"/>
          </a:p>
          <a:p>
            <a:pPr>
              <a:lnSpc>
                <a:spcPct val="130000"/>
              </a:lnSpc>
            </a:pPr>
            <a:r>
              <a:rPr lang="en-US" sz="2400" dirty="0"/>
              <a:t> </a:t>
            </a:r>
          </a:p>
        </p:txBody>
      </p:sp>
      <p:sp>
        <p:nvSpPr>
          <p:cNvPr id="6" name="TextBox 5">
            <a:extLst>
              <a:ext uri="{FF2B5EF4-FFF2-40B4-BE49-F238E27FC236}">
                <a16:creationId xmlns:a16="http://schemas.microsoft.com/office/drawing/2014/main" id="{2A8A6E77-BBA9-9156-09E3-66FEE2820426}"/>
              </a:ext>
            </a:extLst>
          </p:cNvPr>
          <p:cNvSpPr txBox="1"/>
          <p:nvPr/>
        </p:nvSpPr>
        <p:spPr>
          <a:xfrm>
            <a:off x="2903541" y="1517299"/>
            <a:ext cx="6016174" cy="538609"/>
          </a:xfrm>
          <a:prstGeom prst="rect">
            <a:avLst/>
          </a:prstGeom>
          <a:solidFill>
            <a:srgbClr val="FFFF00">
              <a:alpha val="40000"/>
            </a:srgbClr>
          </a:solidFill>
        </p:spPr>
        <p:txBody>
          <a:bodyPr wrap="square" rtlCol="0">
            <a:spAutoFit/>
          </a:bodyPr>
          <a:lstStyle/>
          <a:p>
            <a:pPr>
              <a:spcAft>
                <a:spcPts val="600"/>
              </a:spcAft>
            </a:pPr>
            <a:endParaRPr lang="en-US" sz="1000" dirty="0"/>
          </a:p>
          <a:p>
            <a:pPr>
              <a:spcAft>
                <a:spcPts val="600"/>
              </a:spcAft>
            </a:pPr>
            <a:endParaRPr lang="en-GB" sz="1400" dirty="0"/>
          </a:p>
        </p:txBody>
      </p:sp>
      <p:sp>
        <p:nvSpPr>
          <p:cNvPr id="3" name="Content Placeholder 2"/>
          <p:cNvSpPr>
            <a:spLocks noGrp="1"/>
          </p:cNvSpPr>
          <p:nvPr>
            <p:ph idx="1"/>
          </p:nvPr>
        </p:nvSpPr>
        <p:spPr>
          <a:xfrm>
            <a:off x="262385" y="1530049"/>
            <a:ext cx="8886825" cy="483905"/>
          </a:xfrm>
        </p:spPr>
        <p:txBody>
          <a:bodyPr/>
          <a:lstStyle/>
          <a:p>
            <a:pPr marL="0" indent="0">
              <a:buNone/>
            </a:pPr>
            <a:r>
              <a:rPr lang="en-US" sz="2400" dirty="0"/>
              <a:t>Familiar analogue: “Spiritually Integrated Psychotherapy” (SIP)</a:t>
            </a:r>
          </a:p>
        </p:txBody>
      </p:sp>
      <p:sp>
        <p:nvSpPr>
          <p:cNvPr id="2" name="Title 1"/>
          <p:cNvSpPr>
            <a:spLocks noGrp="1"/>
          </p:cNvSpPr>
          <p:nvPr>
            <p:ph type="title"/>
          </p:nvPr>
        </p:nvSpPr>
        <p:spPr>
          <a:xfrm>
            <a:off x="453887" y="700420"/>
            <a:ext cx="8229600" cy="645993"/>
          </a:xfrm>
          <a:solidFill>
            <a:srgbClr val="FFCC00"/>
          </a:solidFill>
        </p:spPr>
        <p:txBody>
          <a:bodyPr/>
          <a:lstStyle/>
          <a:p>
            <a:r>
              <a:rPr lang="en-US" sz="3200" dirty="0"/>
              <a:t>What is “Spiritual Integrated”?</a:t>
            </a:r>
          </a:p>
        </p:txBody>
      </p:sp>
      <p:sp>
        <p:nvSpPr>
          <p:cNvPr id="4" name="Slide Number Placeholder 3"/>
          <p:cNvSpPr>
            <a:spLocks noGrp="1"/>
          </p:cNvSpPr>
          <p:nvPr>
            <p:ph type="sldNum" sz="quarter" idx="12"/>
          </p:nvPr>
        </p:nvSpPr>
        <p:spPr>
          <a:xfrm>
            <a:off x="106757" y="6238146"/>
            <a:ext cx="347215" cy="476250"/>
          </a:xfrm>
        </p:spPr>
        <p:txBody>
          <a:bodyPr/>
          <a:lstStyle/>
          <a:p>
            <a:pPr algn="l">
              <a:defRPr/>
            </a:pPr>
            <a:fld id="{1562156A-9564-4DAC-8093-548D72B23337}" type="slidenum">
              <a:rPr lang="en-US" altLang="en-US" smtClean="0"/>
              <a:pPr algn="l">
                <a:defRPr/>
              </a:pPr>
              <a:t>4</a:t>
            </a:fld>
            <a:endParaRPr lang="en-US" altLang="en-US" dirty="0"/>
          </a:p>
        </p:txBody>
      </p:sp>
      <p:sp>
        <p:nvSpPr>
          <p:cNvPr id="7" name="TextBox 6">
            <a:extLst>
              <a:ext uri="{FF2B5EF4-FFF2-40B4-BE49-F238E27FC236}">
                <a16:creationId xmlns:a16="http://schemas.microsoft.com/office/drawing/2014/main" id="{88529B91-4775-1C9F-B52F-26168186D2C4}"/>
              </a:ext>
            </a:extLst>
          </p:cNvPr>
          <p:cNvSpPr txBox="1"/>
          <p:nvPr/>
        </p:nvSpPr>
        <p:spPr>
          <a:xfrm>
            <a:off x="453887" y="155591"/>
            <a:ext cx="3050835" cy="523220"/>
          </a:xfrm>
          <a:prstGeom prst="rect">
            <a:avLst/>
          </a:prstGeom>
          <a:solidFill>
            <a:srgbClr val="FFCC99"/>
          </a:solidFill>
        </p:spPr>
        <p:txBody>
          <a:bodyPr wrap="none" rtlCol="0">
            <a:spAutoFit/>
          </a:bodyPr>
          <a:lstStyle/>
          <a:p>
            <a:pPr marL="342900" indent="-342900">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a:t>
            </a:r>
          </a:p>
          <a:p>
            <a:r>
              <a:rPr lang="en-US" sz="1400" dirty="0">
                <a:latin typeface="Arial Narrow" panose="020B0606020202030204" pitchFamily="34" charset="0"/>
                <a:ea typeface="Calibri" panose="020F0502020204030204" pitchFamily="34" charset="0"/>
                <a:cs typeface="Calibri" panose="020F0502020204030204" pitchFamily="34" charset="0"/>
              </a:rPr>
              <a:t>What is Spiritually Integrated Public Health?</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55B0FDF-5902-D822-7D68-6722EADE64D8}"/>
              </a:ext>
            </a:extLst>
          </p:cNvPr>
          <p:cNvSpPr txBox="1"/>
          <p:nvPr/>
        </p:nvSpPr>
        <p:spPr>
          <a:xfrm>
            <a:off x="625866" y="2571043"/>
            <a:ext cx="4936891" cy="892552"/>
          </a:xfrm>
          <a:prstGeom prst="rect">
            <a:avLst/>
          </a:prstGeom>
          <a:solidFill>
            <a:srgbClr val="FFC000">
              <a:alpha val="40000"/>
            </a:srgbClr>
          </a:solidFill>
        </p:spPr>
        <p:txBody>
          <a:bodyPr wrap="square" rtlCol="0">
            <a:spAutoFit/>
          </a:bodyPr>
          <a:lstStyle/>
          <a:p>
            <a:pPr>
              <a:spcAft>
                <a:spcPts val="600"/>
              </a:spcAft>
            </a:pPr>
            <a:r>
              <a:rPr lang="en-GB" b="1" dirty="0"/>
              <a:t>a variety of psychotherapeutic approaches that are sensitive to the spiritual dimension</a:t>
            </a:r>
            <a:br>
              <a:rPr lang="en-GB" sz="2000" b="1" dirty="0"/>
            </a:br>
            <a:r>
              <a:rPr lang="en-GB" sz="1400" dirty="0"/>
              <a:t>                                          (Sperry, 2013, in </a:t>
            </a:r>
            <a:r>
              <a:rPr lang="en-GB" sz="1400" i="1" dirty="0"/>
              <a:t>APA Handbook</a:t>
            </a:r>
            <a:r>
              <a:rPr lang="en-GB" sz="1400" dirty="0"/>
              <a:t>)</a:t>
            </a:r>
            <a:endParaRPr lang="en-GB" dirty="0"/>
          </a:p>
        </p:txBody>
      </p:sp>
      <p:sp>
        <p:nvSpPr>
          <p:cNvPr id="12" name="TextBox 11">
            <a:extLst>
              <a:ext uri="{FF2B5EF4-FFF2-40B4-BE49-F238E27FC236}">
                <a16:creationId xmlns:a16="http://schemas.microsoft.com/office/drawing/2014/main" id="{86A02EEE-79C9-CA3B-97A3-9067092B421F}"/>
              </a:ext>
            </a:extLst>
          </p:cNvPr>
          <p:cNvSpPr txBox="1"/>
          <p:nvPr/>
        </p:nvSpPr>
        <p:spPr>
          <a:xfrm>
            <a:off x="533400" y="3875990"/>
            <a:ext cx="5562600" cy="2385268"/>
          </a:xfrm>
          <a:prstGeom prst="rect">
            <a:avLst/>
          </a:prstGeom>
          <a:solidFill>
            <a:srgbClr val="FFFF00">
              <a:alpha val="20000"/>
            </a:srgbClr>
          </a:solidFill>
        </p:spPr>
        <p:txBody>
          <a:bodyPr wrap="square" rtlCol="0">
            <a:spAutoFit/>
          </a:bodyPr>
          <a:lstStyle/>
          <a:p>
            <a:pPr>
              <a:spcAft>
                <a:spcPts val="600"/>
              </a:spcAft>
            </a:pPr>
            <a:r>
              <a:rPr lang="en-GB" sz="1400" u="sng" dirty="0"/>
              <a:t>Processes from Pargament (2007)</a:t>
            </a:r>
          </a:p>
          <a:p>
            <a:pPr marL="285750" indent="-285750">
              <a:spcAft>
                <a:spcPts val="600"/>
              </a:spcAft>
              <a:buFont typeface="Wingdings" panose="05000000000000000000" pitchFamily="2" charset="2"/>
              <a:buChar char="ð"/>
            </a:pPr>
            <a:r>
              <a:rPr lang="en-GB" dirty="0"/>
              <a:t>Help clients draw on spiritual resources (p. 243) … </a:t>
            </a:r>
            <a:r>
              <a:rPr lang="en-GB" sz="1600" dirty="0"/>
              <a:t>such as spiritual strivings (p. 245), spiritual knowledge (p. 249), spiritual experience (p. 253)</a:t>
            </a:r>
          </a:p>
          <a:p>
            <a:pPr lvl="1">
              <a:spcAft>
                <a:spcPts val="600"/>
              </a:spcAft>
            </a:pPr>
            <a:endParaRPr lang="en-GB" sz="3200" dirty="0"/>
          </a:p>
          <a:p>
            <a:pPr marL="285750" indent="-285750">
              <a:spcAft>
                <a:spcPts val="600"/>
              </a:spcAft>
              <a:buFont typeface="Wingdings" panose="05000000000000000000" pitchFamily="2" charset="2"/>
              <a:buChar char="ð"/>
            </a:pPr>
            <a:r>
              <a:rPr lang="en-GB" dirty="0"/>
              <a:t>Help clients draw on spiritual practices, relationships, and coping methods (p. 260)</a:t>
            </a:r>
          </a:p>
        </p:txBody>
      </p:sp>
      <p:sp>
        <p:nvSpPr>
          <p:cNvPr id="5" name="TextBox 4">
            <a:extLst>
              <a:ext uri="{FF2B5EF4-FFF2-40B4-BE49-F238E27FC236}">
                <a16:creationId xmlns:a16="http://schemas.microsoft.com/office/drawing/2014/main" id="{0F4C5A66-8798-D839-664A-61723F1234FF}"/>
              </a:ext>
            </a:extLst>
          </p:cNvPr>
          <p:cNvSpPr txBox="1"/>
          <p:nvPr/>
        </p:nvSpPr>
        <p:spPr>
          <a:xfrm>
            <a:off x="1790699" y="5025164"/>
            <a:ext cx="3048001" cy="523220"/>
          </a:xfrm>
          <a:prstGeom prst="rect">
            <a:avLst/>
          </a:prstGeom>
          <a:noFill/>
        </p:spPr>
        <p:txBody>
          <a:bodyPr wrap="square" rtlCol="0">
            <a:spAutoFit/>
          </a:bodyPr>
          <a:lstStyle/>
          <a:p>
            <a:r>
              <a:rPr lang="en-US" sz="1400" dirty="0">
                <a:solidFill>
                  <a:srgbClr val="C00000"/>
                </a:solidFill>
              </a:rPr>
              <a:t>(</a:t>
            </a:r>
            <a:r>
              <a:rPr lang="en-US" sz="1400" i="1" dirty="0">
                <a:solidFill>
                  <a:srgbClr val="C00000"/>
                </a:solidFill>
              </a:rPr>
              <a:t>just as a therapist helps clients draw on other types of resources</a:t>
            </a:r>
            <a:r>
              <a:rPr lang="en-US" sz="1400" dirty="0">
                <a:solidFill>
                  <a:srgbClr val="C00000"/>
                </a:solidFill>
              </a:rPr>
              <a:t>)</a:t>
            </a:r>
            <a:endParaRPr lang="en-GB" sz="1400" dirty="0">
              <a:solidFill>
                <a:srgbClr val="C00000"/>
              </a:solidFill>
            </a:endParaRPr>
          </a:p>
        </p:txBody>
      </p:sp>
      <p:pic>
        <p:nvPicPr>
          <p:cNvPr id="10" name="Picture 9">
            <a:extLst>
              <a:ext uri="{FF2B5EF4-FFF2-40B4-BE49-F238E27FC236}">
                <a16:creationId xmlns:a16="http://schemas.microsoft.com/office/drawing/2014/main" id="{E4CE497E-232F-4856-188B-DC56BB754473}"/>
              </a:ext>
            </a:extLst>
          </p:cNvPr>
          <p:cNvPicPr>
            <a:picLocks noChangeAspect="1"/>
          </p:cNvPicPr>
          <p:nvPr/>
        </p:nvPicPr>
        <p:blipFill>
          <a:blip r:embed="rId3"/>
          <a:stretch>
            <a:fillRect/>
          </a:stretch>
        </p:blipFill>
        <p:spPr>
          <a:xfrm>
            <a:off x="6188467" y="3260285"/>
            <a:ext cx="1007675" cy="1231410"/>
          </a:xfrm>
          <a:prstGeom prst="rect">
            <a:avLst/>
          </a:prstGeom>
        </p:spPr>
      </p:pic>
      <p:sp>
        <p:nvSpPr>
          <p:cNvPr id="14" name="TextBox 13">
            <a:extLst>
              <a:ext uri="{FF2B5EF4-FFF2-40B4-BE49-F238E27FC236}">
                <a16:creationId xmlns:a16="http://schemas.microsoft.com/office/drawing/2014/main" id="{3FB8EFB4-6C20-4117-7218-BEE4E0366980}"/>
              </a:ext>
            </a:extLst>
          </p:cNvPr>
          <p:cNvSpPr txBox="1"/>
          <p:nvPr/>
        </p:nvSpPr>
        <p:spPr>
          <a:xfrm>
            <a:off x="6130118" y="4648137"/>
            <a:ext cx="2895013" cy="1277273"/>
          </a:xfrm>
          <a:prstGeom prst="rect">
            <a:avLst/>
          </a:prstGeom>
          <a:solidFill>
            <a:srgbClr val="FFFF00">
              <a:alpha val="40000"/>
            </a:srgbClr>
          </a:solidFill>
        </p:spPr>
        <p:txBody>
          <a:bodyPr wrap="square" rtlCol="0">
            <a:spAutoFit/>
          </a:bodyPr>
          <a:lstStyle/>
          <a:p>
            <a:pPr>
              <a:spcAft>
                <a:spcPts val="600"/>
              </a:spcAft>
            </a:pPr>
            <a:r>
              <a:rPr lang="en-GB" u="sng" dirty="0"/>
              <a:t>SUMMARY</a:t>
            </a:r>
          </a:p>
          <a:p>
            <a:pPr marL="285750" indent="-285750">
              <a:spcAft>
                <a:spcPts val="600"/>
              </a:spcAft>
              <a:buFont typeface="Wingdings" panose="05000000000000000000" pitchFamily="2" charset="2"/>
              <a:buChar char="ð"/>
            </a:pPr>
            <a:r>
              <a:rPr lang="en-GB" dirty="0"/>
              <a:t>Support clients in drawing on spiritual resources and practices</a:t>
            </a:r>
          </a:p>
        </p:txBody>
      </p:sp>
    </p:spTree>
    <p:extLst>
      <p:ext uri="{BB962C8B-B14F-4D97-AF65-F5344CB8AC3E}">
        <p14:creationId xmlns:p14="http://schemas.microsoft.com/office/powerpoint/2010/main" val="26257435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90"/>
                                          </p:val>
                                        </p:tav>
                                        <p:tav tm="100000">
                                          <p:val>
                                            <p:fltVal val="0"/>
                                          </p:val>
                                        </p:tav>
                                      </p:tavLst>
                                    </p:anim>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6600" y="5915627"/>
            <a:ext cx="2819400" cy="637573"/>
          </a:xfrm>
        </p:spPr>
        <p:txBody>
          <a:bodyPr/>
          <a:lstStyle/>
          <a:p>
            <a:pPr marL="0" indent="0">
              <a:buNone/>
            </a:pPr>
            <a:r>
              <a:rPr lang="en-US" sz="1400" dirty="0"/>
              <a:t>Winslow (1920) had offered a similar definition</a:t>
            </a:r>
          </a:p>
        </p:txBody>
      </p:sp>
      <p:sp>
        <p:nvSpPr>
          <p:cNvPr id="2" name="Title 1"/>
          <p:cNvSpPr>
            <a:spLocks noGrp="1"/>
          </p:cNvSpPr>
          <p:nvPr>
            <p:ph type="title"/>
          </p:nvPr>
        </p:nvSpPr>
        <p:spPr>
          <a:xfrm>
            <a:off x="453887" y="700420"/>
            <a:ext cx="8229600" cy="645993"/>
          </a:xfrm>
          <a:solidFill>
            <a:srgbClr val="33CCFF">
              <a:alpha val="45000"/>
            </a:srgbClr>
          </a:solidFill>
        </p:spPr>
        <p:txBody>
          <a:bodyPr/>
          <a:lstStyle/>
          <a:p>
            <a:r>
              <a:rPr lang="en-US" sz="3200" dirty="0"/>
              <a:t>What is Public Health?</a:t>
            </a:r>
          </a:p>
        </p:txBody>
      </p:sp>
      <p:sp>
        <p:nvSpPr>
          <p:cNvPr id="4" name="Slide Number Placeholder 3"/>
          <p:cNvSpPr>
            <a:spLocks noGrp="1"/>
          </p:cNvSpPr>
          <p:nvPr>
            <p:ph type="sldNum" sz="quarter" idx="12"/>
          </p:nvPr>
        </p:nvSpPr>
        <p:spPr>
          <a:xfrm>
            <a:off x="106757" y="6238146"/>
            <a:ext cx="347215" cy="476250"/>
          </a:xfrm>
        </p:spPr>
        <p:txBody>
          <a:bodyPr/>
          <a:lstStyle/>
          <a:p>
            <a:pPr algn="l">
              <a:defRPr/>
            </a:pPr>
            <a:fld id="{1562156A-9564-4DAC-8093-548D72B23337}" type="slidenum">
              <a:rPr lang="en-US" altLang="en-US" smtClean="0"/>
              <a:pPr algn="l">
                <a:defRPr/>
              </a:pPr>
              <a:t>5</a:t>
            </a:fld>
            <a:endParaRPr lang="en-US" altLang="en-US" dirty="0"/>
          </a:p>
        </p:txBody>
      </p:sp>
      <p:sp>
        <p:nvSpPr>
          <p:cNvPr id="7" name="TextBox 6">
            <a:extLst>
              <a:ext uri="{FF2B5EF4-FFF2-40B4-BE49-F238E27FC236}">
                <a16:creationId xmlns:a16="http://schemas.microsoft.com/office/drawing/2014/main" id="{88529B91-4775-1C9F-B52F-26168186D2C4}"/>
              </a:ext>
            </a:extLst>
          </p:cNvPr>
          <p:cNvSpPr txBox="1"/>
          <p:nvPr/>
        </p:nvSpPr>
        <p:spPr>
          <a:xfrm>
            <a:off x="453887" y="155591"/>
            <a:ext cx="3050835" cy="523220"/>
          </a:xfrm>
          <a:prstGeom prst="rect">
            <a:avLst/>
          </a:prstGeom>
          <a:solidFill>
            <a:srgbClr val="FFCC99"/>
          </a:solidFill>
        </p:spPr>
        <p:txBody>
          <a:bodyPr wrap="none" rtlCol="0">
            <a:spAutoFit/>
          </a:bodyPr>
          <a:lstStyle/>
          <a:p>
            <a:pPr marL="342900" indent="-342900">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a:t>
            </a:r>
          </a:p>
          <a:p>
            <a:r>
              <a:rPr lang="en-US" sz="1400" dirty="0">
                <a:latin typeface="Arial Narrow" panose="020B0606020202030204" pitchFamily="34" charset="0"/>
                <a:ea typeface="Calibri" panose="020F0502020204030204" pitchFamily="34" charset="0"/>
                <a:cs typeface="Calibri" panose="020F0502020204030204" pitchFamily="34" charset="0"/>
              </a:rPr>
              <a:t>What is Spiritually Integrated Public Health?</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6E31A96D-20FB-5FDA-1AF3-AE6C0A35A12D}"/>
              </a:ext>
            </a:extLst>
          </p:cNvPr>
          <p:cNvSpPr txBox="1"/>
          <p:nvPr/>
        </p:nvSpPr>
        <p:spPr>
          <a:xfrm>
            <a:off x="4324350" y="1752600"/>
            <a:ext cx="3905250" cy="461665"/>
          </a:xfrm>
          <a:prstGeom prst="rect">
            <a:avLst/>
          </a:prstGeom>
          <a:solidFill>
            <a:srgbClr val="FFFF00">
              <a:alpha val="50000"/>
            </a:srgbClr>
          </a:solidFill>
        </p:spPr>
        <p:txBody>
          <a:bodyPr wrap="square" rtlCol="0">
            <a:spAutoFit/>
          </a:bodyPr>
          <a:lstStyle/>
          <a:p>
            <a:r>
              <a:rPr lang="en-US" sz="2400" dirty="0"/>
              <a:t>    </a:t>
            </a:r>
            <a:endParaRPr lang="en-US" dirty="0"/>
          </a:p>
        </p:txBody>
      </p:sp>
      <p:sp>
        <p:nvSpPr>
          <p:cNvPr id="21" name="TextBox 20">
            <a:extLst>
              <a:ext uri="{FF2B5EF4-FFF2-40B4-BE49-F238E27FC236}">
                <a16:creationId xmlns:a16="http://schemas.microsoft.com/office/drawing/2014/main" id="{787FAB28-1918-B394-E839-D31D6E190711}"/>
              </a:ext>
            </a:extLst>
          </p:cNvPr>
          <p:cNvSpPr txBox="1"/>
          <p:nvPr/>
        </p:nvSpPr>
        <p:spPr>
          <a:xfrm>
            <a:off x="2324100" y="2727820"/>
            <a:ext cx="3124200" cy="461665"/>
          </a:xfrm>
          <a:prstGeom prst="rect">
            <a:avLst/>
          </a:prstGeom>
          <a:solidFill>
            <a:srgbClr val="FFFF00">
              <a:alpha val="50000"/>
            </a:srgbClr>
          </a:solidFill>
        </p:spPr>
        <p:txBody>
          <a:bodyPr wrap="square" rtlCol="0">
            <a:spAutoFit/>
          </a:bodyPr>
          <a:lstStyle/>
          <a:p>
            <a:r>
              <a:rPr lang="en-US" sz="2400" dirty="0"/>
              <a:t>    </a:t>
            </a:r>
            <a:endParaRPr lang="en-US" dirty="0"/>
          </a:p>
        </p:txBody>
      </p:sp>
      <p:sp>
        <p:nvSpPr>
          <p:cNvPr id="24" name="TextBox 23">
            <a:extLst>
              <a:ext uri="{FF2B5EF4-FFF2-40B4-BE49-F238E27FC236}">
                <a16:creationId xmlns:a16="http://schemas.microsoft.com/office/drawing/2014/main" id="{3A125ACE-22F5-E62E-7159-C7A2F8353F3F}"/>
              </a:ext>
            </a:extLst>
          </p:cNvPr>
          <p:cNvSpPr txBox="1"/>
          <p:nvPr/>
        </p:nvSpPr>
        <p:spPr>
          <a:xfrm>
            <a:off x="1933575" y="3253525"/>
            <a:ext cx="1457325" cy="461665"/>
          </a:xfrm>
          <a:prstGeom prst="rect">
            <a:avLst/>
          </a:prstGeom>
          <a:solidFill>
            <a:srgbClr val="FFFF00">
              <a:alpha val="50000"/>
            </a:srgbClr>
          </a:solidFill>
        </p:spPr>
        <p:txBody>
          <a:bodyPr wrap="square" rtlCol="0">
            <a:spAutoFit/>
          </a:bodyPr>
          <a:lstStyle/>
          <a:p>
            <a:r>
              <a:rPr lang="en-US" sz="2400" dirty="0"/>
              <a:t>    </a:t>
            </a:r>
            <a:endParaRPr lang="en-US" dirty="0"/>
          </a:p>
        </p:txBody>
      </p:sp>
      <p:sp>
        <p:nvSpPr>
          <p:cNvPr id="5" name="TextBox 4">
            <a:extLst>
              <a:ext uri="{FF2B5EF4-FFF2-40B4-BE49-F238E27FC236}">
                <a16:creationId xmlns:a16="http://schemas.microsoft.com/office/drawing/2014/main" id="{A535ED08-BD9D-9225-CF4E-B22957542672}"/>
              </a:ext>
            </a:extLst>
          </p:cNvPr>
          <p:cNvSpPr txBox="1"/>
          <p:nvPr/>
        </p:nvSpPr>
        <p:spPr>
          <a:xfrm>
            <a:off x="1132527" y="2253180"/>
            <a:ext cx="1191573" cy="461665"/>
          </a:xfrm>
          <a:prstGeom prst="rect">
            <a:avLst/>
          </a:prstGeom>
          <a:solidFill>
            <a:srgbClr val="FFFF00">
              <a:alpha val="50000"/>
            </a:srgbClr>
          </a:solidFill>
        </p:spPr>
        <p:txBody>
          <a:bodyPr wrap="square" rtlCol="0">
            <a:spAutoFit/>
          </a:bodyPr>
          <a:lstStyle/>
          <a:p>
            <a:r>
              <a:rPr lang="en-US" sz="2400" dirty="0"/>
              <a:t>    </a:t>
            </a:r>
            <a:endParaRPr lang="en-US" dirty="0"/>
          </a:p>
        </p:txBody>
      </p:sp>
      <p:sp>
        <p:nvSpPr>
          <p:cNvPr id="16" name="TextBox 15">
            <a:extLst>
              <a:ext uri="{FF2B5EF4-FFF2-40B4-BE49-F238E27FC236}">
                <a16:creationId xmlns:a16="http://schemas.microsoft.com/office/drawing/2014/main" id="{EBA1E014-29D2-32B9-6404-CCDE6B483185}"/>
              </a:ext>
            </a:extLst>
          </p:cNvPr>
          <p:cNvSpPr txBox="1"/>
          <p:nvPr/>
        </p:nvSpPr>
        <p:spPr>
          <a:xfrm>
            <a:off x="762000" y="1676400"/>
            <a:ext cx="7467600" cy="3733330"/>
          </a:xfrm>
          <a:prstGeom prst="rect">
            <a:avLst/>
          </a:prstGeom>
          <a:noFill/>
        </p:spPr>
        <p:txBody>
          <a:bodyPr wrap="square" rtlCol="0">
            <a:spAutoFit/>
          </a:bodyPr>
          <a:lstStyle/>
          <a:p>
            <a:pPr>
              <a:lnSpc>
                <a:spcPct val="130000"/>
              </a:lnSpc>
            </a:pPr>
            <a:r>
              <a:rPr lang="en-US" sz="2400" dirty="0"/>
              <a:t>“Public health refers to all organized efforts of society to prevent disease, promote health, and prolong life among the population as a whole. Its activities aim to provide conditions in which people can be healthy and focus on entire populations, not on individual patients or diseases.”</a:t>
            </a:r>
          </a:p>
          <a:p>
            <a:pPr>
              <a:lnSpc>
                <a:spcPct val="130000"/>
              </a:lnSpc>
            </a:pPr>
            <a:endParaRPr lang="en-US" sz="1000" dirty="0"/>
          </a:p>
          <a:p>
            <a:pPr algn="ctr">
              <a:lnSpc>
                <a:spcPct val="130000"/>
              </a:lnSpc>
            </a:pPr>
            <a:r>
              <a:rPr lang="en-US" sz="2400" dirty="0"/>
              <a:t>World Health Organization (2015) </a:t>
            </a:r>
          </a:p>
        </p:txBody>
      </p:sp>
    </p:spTree>
    <p:extLst>
      <p:ext uri="{BB962C8B-B14F-4D97-AF65-F5344CB8AC3E}">
        <p14:creationId xmlns:p14="http://schemas.microsoft.com/office/powerpoint/2010/main" val="4686837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50"/>
                                        <p:tgtEl>
                                          <p:spTgt spid="18"/>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250"/>
                                        <p:tgtEl>
                                          <p:spTgt spid="21"/>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2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6600" y="5915627"/>
            <a:ext cx="2819400" cy="637573"/>
          </a:xfrm>
        </p:spPr>
        <p:txBody>
          <a:bodyPr/>
          <a:lstStyle/>
          <a:p>
            <a:pPr marL="0" indent="0">
              <a:buNone/>
            </a:pPr>
            <a:r>
              <a:rPr lang="en-US" sz="1400" dirty="0"/>
              <a:t>Winslow (1920) had offered a similar definition</a:t>
            </a:r>
          </a:p>
        </p:txBody>
      </p:sp>
      <p:sp>
        <p:nvSpPr>
          <p:cNvPr id="2" name="Title 1"/>
          <p:cNvSpPr>
            <a:spLocks noGrp="1"/>
          </p:cNvSpPr>
          <p:nvPr>
            <p:ph type="title"/>
          </p:nvPr>
        </p:nvSpPr>
        <p:spPr>
          <a:xfrm>
            <a:off x="453887" y="700420"/>
            <a:ext cx="8229600" cy="645993"/>
          </a:xfrm>
          <a:solidFill>
            <a:srgbClr val="33CCFF">
              <a:alpha val="45000"/>
            </a:srgbClr>
          </a:solidFill>
        </p:spPr>
        <p:txBody>
          <a:bodyPr/>
          <a:lstStyle/>
          <a:p>
            <a:r>
              <a:rPr lang="en-US" sz="3200" dirty="0"/>
              <a:t>What is Public Health?</a:t>
            </a:r>
          </a:p>
        </p:txBody>
      </p:sp>
      <p:sp>
        <p:nvSpPr>
          <p:cNvPr id="4" name="Slide Number Placeholder 3"/>
          <p:cNvSpPr>
            <a:spLocks noGrp="1"/>
          </p:cNvSpPr>
          <p:nvPr>
            <p:ph type="sldNum" sz="quarter" idx="12"/>
          </p:nvPr>
        </p:nvSpPr>
        <p:spPr>
          <a:xfrm>
            <a:off x="106757" y="6238146"/>
            <a:ext cx="347215" cy="476250"/>
          </a:xfrm>
        </p:spPr>
        <p:txBody>
          <a:bodyPr/>
          <a:lstStyle/>
          <a:p>
            <a:pPr algn="l">
              <a:defRPr/>
            </a:pPr>
            <a:fld id="{1562156A-9564-4DAC-8093-548D72B23337}" type="slidenum">
              <a:rPr lang="en-US" altLang="en-US" smtClean="0"/>
              <a:pPr algn="l">
                <a:defRPr/>
              </a:pPr>
              <a:t>6</a:t>
            </a:fld>
            <a:endParaRPr lang="en-US" altLang="en-US" dirty="0"/>
          </a:p>
        </p:txBody>
      </p:sp>
      <p:sp>
        <p:nvSpPr>
          <p:cNvPr id="7" name="TextBox 6">
            <a:extLst>
              <a:ext uri="{FF2B5EF4-FFF2-40B4-BE49-F238E27FC236}">
                <a16:creationId xmlns:a16="http://schemas.microsoft.com/office/drawing/2014/main" id="{88529B91-4775-1C9F-B52F-26168186D2C4}"/>
              </a:ext>
            </a:extLst>
          </p:cNvPr>
          <p:cNvSpPr txBox="1"/>
          <p:nvPr/>
        </p:nvSpPr>
        <p:spPr>
          <a:xfrm>
            <a:off x="453887" y="155591"/>
            <a:ext cx="3050835" cy="523220"/>
          </a:xfrm>
          <a:prstGeom prst="rect">
            <a:avLst/>
          </a:prstGeom>
          <a:solidFill>
            <a:srgbClr val="FFCC99"/>
          </a:solidFill>
        </p:spPr>
        <p:txBody>
          <a:bodyPr wrap="none" rtlCol="0">
            <a:spAutoFit/>
          </a:bodyPr>
          <a:lstStyle/>
          <a:p>
            <a:pPr marL="342900" indent="-342900">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a:t>
            </a:r>
          </a:p>
          <a:p>
            <a:r>
              <a:rPr lang="en-US" sz="1400" dirty="0">
                <a:latin typeface="Arial Narrow" panose="020B0606020202030204" pitchFamily="34" charset="0"/>
                <a:ea typeface="Calibri" panose="020F0502020204030204" pitchFamily="34" charset="0"/>
                <a:cs typeface="Calibri" panose="020F0502020204030204" pitchFamily="34" charset="0"/>
              </a:rPr>
              <a:t>What is Spiritually Integrated Public Health?</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6E31A96D-20FB-5FDA-1AF3-AE6C0A35A12D}"/>
              </a:ext>
            </a:extLst>
          </p:cNvPr>
          <p:cNvSpPr txBox="1"/>
          <p:nvPr/>
        </p:nvSpPr>
        <p:spPr>
          <a:xfrm>
            <a:off x="4324350" y="1752600"/>
            <a:ext cx="3905250" cy="461665"/>
          </a:xfrm>
          <a:prstGeom prst="rect">
            <a:avLst/>
          </a:prstGeom>
          <a:solidFill>
            <a:srgbClr val="FFFF00">
              <a:alpha val="50000"/>
            </a:srgbClr>
          </a:solidFill>
        </p:spPr>
        <p:txBody>
          <a:bodyPr wrap="square" rtlCol="0">
            <a:spAutoFit/>
          </a:bodyPr>
          <a:lstStyle/>
          <a:p>
            <a:r>
              <a:rPr lang="en-US" sz="2400" dirty="0"/>
              <a:t>    </a:t>
            </a:r>
            <a:endParaRPr lang="en-US" dirty="0"/>
          </a:p>
        </p:txBody>
      </p:sp>
      <p:sp>
        <p:nvSpPr>
          <p:cNvPr id="21" name="TextBox 20">
            <a:extLst>
              <a:ext uri="{FF2B5EF4-FFF2-40B4-BE49-F238E27FC236}">
                <a16:creationId xmlns:a16="http://schemas.microsoft.com/office/drawing/2014/main" id="{787FAB28-1918-B394-E839-D31D6E190711}"/>
              </a:ext>
            </a:extLst>
          </p:cNvPr>
          <p:cNvSpPr txBox="1"/>
          <p:nvPr/>
        </p:nvSpPr>
        <p:spPr>
          <a:xfrm>
            <a:off x="2324100" y="2727820"/>
            <a:ext cx="3124200" cy="461665"/>
          </a:xfrm>
          <a:prstGeom prst="rect">
            <a:avLst/>
          </a:prstGeom>
          <a:solidFill>
            <a:srgbClr val="FFFF00">
              <a:alpha val="50000"/>
            </a:srgbClr>
          </a:solidFill>
        </p:spPr>
        <p:txBody>
          <a:bodyPr wrap="square" rtlCol="0">
            <a:spAutoFit/>
          </a:bodyPr>
          <a:lstStyle/>
          <a:p>
            <a:r>
              <a:rPr lang="en-US" sz="2400" dirty="0"/>
              <a:t>    </a:t>
            </a:r>
            <a:endParaRPr lang="en-US" dirty="0"/>
          </a:p>
        </p:txBody>
      </p:sp>
      <p:sp>
        <p:nvSpPr>
          <p:cNvPr id="24" name="TextBox 23">
            <a:extLst>
              <a:ext uri="{FF2B5EF4-FFF2-40B4-BE49-F238E27FC236}">
                <a16:creationId xmlns:a16="http://schemas.microsoft.com/office/drawing/2014/main" id="{3A125ACE-22F5-E62E-7159-C7A2F8353F3F}"/>
              </a:ext>
            </a:extLst>
          </p:cNvPr>
          <p:cNvSpPr txBox="1"/>
          <p:nvPr/>
        </p:nvSpPr>
        <p:spPr>
          <a:xfrm>
            <a:off x="1914525" y="3197143"/>
            <a:ext cx="1457325" cy="461665"/>
          </a:xfrm>
          <a:prstGeom prst="rect">
            <a:avLst/>
          </a:prstGeom>
          <a:solidFill>
            <a:srgbClr val="FFFF00">
              <a:alpha val="50000"/>
            </a:srgbClr>
          </a:solidFill>
        </p:spPr>
        <p:txBody>
          <a:bodyPr wrap="square" rtlCol="0">
            <a:spAutoFit/>
          </a:bodyPr>
          <a:lstStyle/>
          <a:p>
            <a:r>
              <a:rPr lang="en-US" sz="2400" dirty="0"/>
              <a:t>    </a:t>
            </a:r>
            <a:endParaRPr lang="en-US" dirty="0"/>
          </a:p>
        </p:txBody>
      </p:sp>
      <p:sp>
        <p:nvSpPr>
          <p:cNvPr id="5" name="TextBox 4">
            <a:extLst>
              <a:ext uri="{FF2B5EF4-FFF2-40B4-BE49-F238E27FC236}">
                <a16:creationId xmlns:a16="http://schemas.microsoft.com/office/drawing/2014/main" id="{A535ED08-BD9D-9225-CF4E-B22957542672}"/>
              </a:ext>
            </a:extLst>
          </p:cNvPr>
          <p:cNvSpPr txBox="1"/>
          <p:nvPr/>
        </p:nvSpPr>
        <p:spPr>
          <a:xfrm>
            <a:off x="1132527" y="2253180"/>
            <a:ext cx="1191573" cy="461665"/>
          </a:xfrm>
          <a:prstGeom prst="rect">
            <a:avLst/>
          </a:prstGeom>
          <a:solidFill>
            <a:srgbClr val="FFFF00">
              <a:alpha val="50000"/>
            </a:srgbClr>
          </a:solidFill>
        </p:spPr>
        <p:txBody>
          <a:bodyPr wrap="square" rtlCol="0">
            <a:spAutoFit/>
          </a:bodyPr>
          <a:lstStyle/>
          <a:p>
            <a:r>
              <a:rPr lang="en-US" sz="2400" dirty="0"/>
              <a:t>    </a:t>
            </a:r>
            <a:endParaRPr lang="en-US" dirty="0"/>
          </a:p>
        </p:txBody>
      </p:sp>
      <p:sp>
        <p:nvSpPr>
          <p:cNvPr id="6" name="TextBox 5">
            <a:extLst>
              <a:ext uri="{FF2B5EF4-FFF2-40B4-BE49-F238E27FC236}">
                <a16:creationId xmlns:a16="http://schemas.microsoft.com/office/drawing/2014/main" id="{EF98BB81-F0F7-709E-8034-5E19AE8A7DAB}"/>
              </a:ext>
            </a:extLst>
          </p:cNvPr>
          <p:cNvSpPr txBox="1"/>
          <p:nvPr/>
        </p:nvSpPr>
        <p:spPr>
          <a:xfrm>
            <a:off x="758893" y="5334189"/>
            <a:ext cx="1853392" cy="800219"/>
          </a:xfrm>
          <a:prstGeom prst="rect">
            <a:avLst/>
          </a:prstGeom>
          <a:solidFill>
            <a:srgbClr val="92D050">
              <a:alpha val="40000"/>
            </a:srgbClr>
          </a:solidFill>
        </p:spPr>
        <p:txBody>
          <a:bodyPr wrap="none" rtlCol="0">
            <a:spAutoFit/>
          </a:bodyPr>
          <a:lstStyle/>
          <a:p>
            <a:pPr>
              <a:spcAft>
                <a:spcPts val="1200"/>
              </a:spcAft>
            </a:pPr>
            <a:r>
              <a:rPr lang="en-US" dirty="0">
                <a:sym typeface="Wingdings" panose="05000000000000000000" pitchFamily="2" charset="2"/>
              </a:rPr>
              <a:t></a:t>
            </a:r>
            <a:r>
              <a:rPr lang="en-US" dirty="0"/>
              <a:t>Multi-level</a:t>
            </a:r>
          </a:p>
          <a:p>
            <a:r>
              <a:rPr lang="en-US" dirty="0">
                <a:sym typeface="Wingdings" panose="05000000000000000000" pitchFamily="2" charset="2"/>
              </a:rPr>
              <a:t></a:t>
            </a:r>
            <a:r>
              <a:rPr lang="en-US" dirty="0"/>
              <a:t>Cross-sectoral</a:t>
            </a:r>
            <a:endParaRPr lang="en-GB" dirty="0"/>
          </a:p>
        </p:txBody>
      </p:sp>
      <p:cxnSp>
        <p:nvCxnSpPr>
          <p:cNvPr id="9" name="Straight Arrow Connector 8">
            <a:extLst>
              <a:ext uri="{FF2B5EF4-FFF2-40B4-BE49-F238E27FC236}">
                <a16:creationId xmlns:a16="http://schemas.microsoft.com/office/drawing/2014/main" id="{36AB70E3-2803-EAA9-4448-BE4B01C9E9BF}"/>
              </a:ext>
            </a:extLst>
          </p:cNvPr>
          <p:cNvCxnSpPr>
            <a:endCxn id="6" idx="0"/>
          </p:cNvCxnSpPr>
          <p:nvPr/>
        </p:nvCxnSpPr>
        <p:spPr bwMode="auto">
          <a:xfrm flipH="1">
            <a:off x="1685589" y="3658808"/>
            <a:ext cx="638511" cy="1675381"/>
          </a:xfrm>
          <a:prstGeom prst="straightConnector1">
            <a:avLst/>
          </a:prstGeom>
          <a:solidFill>
            <a:schemeClr val="accent1"/>
          </a:solidFill>
          <a:ln w="25400" cap="flat" cmpd="sng" algn="ctr">
            <a:solidFill>
              <a:srgbClr val="92D050"/>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a:extLst>
              <a:ext uri="{FF2B5EF4-FFF2-40B4-BE49-F238E27FC236}">
                <a16:creationId xmlns:a16="http://schemas.microsoft.com/office/drawing/2014/main" id="{31C4F7DE-3DC9-E73C-960F-365D1273DFD5}"/>
              </a:ext>
            </a:extLst>
          </p:cNvPr>
          <p:cNvSpPr txBox="1"/>
          <p:nvPr/>
        </p:nvSpPr>
        <p:spPr>
          <a:xfrm>
            <a:off x="1917391" y="3189485"/>
            <a:ext cx="1457325" cy="461665"/>
          </a:xfrm>
          <a:prstGeom prst="rect">
            <a:avLst/>
          </a:prstGeom>
          <a:solidFill>
            <a:srgbClr val="FFFF00">
              <a:alpha val="50000"/>
            </a:srgbClr>
          </a:solidFill>
          <a:ln w="25400">
            <a:solidFill>
              <a:srgbClr val="92D050"/>
            </a:solidFill>
          </a:ln>
        </p:spPr>
        <p:txBody>
          <a:bodyPr wrap="square" rtlCol="0">
            <a:spAutoFit/>
          </a:bodyPr>
          <a:lstStyle/>
          <a:p>
            <a:r>
              <a:rPr lang="en-US" sz="2400" dirty="0"/>
              <a:t>    </a:t>
            </a:r>
            <a:endParaRPr lang="en-US" dirty="0"/>
          </a:p>
        </p:txBody>
      </p:sp>
      <p:sp>
        <p:nvSpPr>
          <p:cNvPr id="13" name="TextBox 12">
            <a:extLst>
              <a:ext uri="{FF2B5EF4-FFF2-40B4-BE49-F238E27FC236}">
                <a16:creationId xmlns:a16="http://schemas.microsoft.com/office/drawing/2014/main" id="{5009ECC5-D990-6EE9-C998-9E0C9882C8C1}"/>
              </a:ext>
            </a:extLst>
          </p:cNvPr>
          <p:cNvSpPr txBox="1"/>
          <p:nvPr/>
        </p:nvSpPr>
        <p:spPr>
          <a:xfrm>
            <a:off x="1142052" y="2275664"/>
            <a:ext cx="1191573" cy="461665"/>
          </a:xfrm>
          <a:prstGeom prst="rect">
            <a:avLst/>
          </a:prstGeom>
          <a:solidFill>
            <a:srgbClr val="FFFF00">
              <a:alpha val="50000"/>
            </a:srgbClr>
          </a:solidFill>
          <a:ln w="25400">
            <a:solidFill>
              <a:srgbClr val="92D050"/>
            </a:solidFill>
          </a:ln>
        </p:spPr>
        <p:txBody>
          <a:bodyPr wrap="square" rtlCol="0">
            <a:spAutoFit/>
          </a:bodyPr>
          <a:lstStyle/>
          <a:p>
            <a:r>
              <a:rPr lang="en-US" sz="2400" dirty="0"/>
              <a:t>    </a:t>
            </a:r>
            <a:endParaRPr lang="en-US" dirty="0"/>
          </a:p>
        </p:txBody>
      </p:sp>
      <p:cxnSp>
        <p:nvCxnSpPr>
          <p:cNvPr id="8" name="Straight Arrow Connector 7">
            <a:extLst>
              <a:ext uri="{FF2B5EF4-FFF2-40B4-BE49-F238E27FC236}">
                <a16:creationId xmlns:a16="http://schemas.microsoft.com/office/drawing/2014/main" id="{1E5D520F-4885-CDAD-DDEC-41E248CD96EF}"/>
              </a:ext>
            </a:extLst>
          </p:cNvPr>
          <p:cNvCxnSpPr/>
          <p:nvPr/>
        </p:nvCxnSpPr>
        <p:spPr bwMode="auto">
          <a:xfrm flipH="1" flipV="1">
            <a:off x="1368785" y="1755232"/>
            <a:ext cx="454482" cy="500226"/>
          </a:xfrm>
          <a:prstGeom prst="straightConnector1">
            <a:avLst/>
          </a:prstGeom>
          <a:solidFill>
            <a:schemeClr val="accent1"/>
          </a:solidFill>
          <a:ln w="25400" cap="flat" cmpd="sng" algn="ctr">
            <a:solidFill>
              <a:srgbClr val="92D050"/>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a:extLst>
              <a:ext uri="{FF2B5EF4-FFF2-40B4-BE49-F238E27FC236}">
                <a16:creationId xmlns:a16="http://schemas.microsoft.com/office/drawing/2014/main" id="{0371AE2F-603F-81CE-1851-5AEFFA69E82E}"/>
              </a:ext>
            </a:extLst>
          </p:cNvPr>
          <p:cNvSpPr txBox="1"/>
          <p:nvPr/>
        </p:nvSpPr>
        <p:spPr>
          <a:xfrm>
            <a:off x="520969" y="1406106"/>
            <a:ext cx="1524776" cy="369332"/>
          </a:xfrm>
          <a:prstGeom prst="rect">
            <a:avLst/>
          </a:prstGeom>
          <a:solidFill>
            <a:srgbClr val="92D050">
              <a:alpha val="40000"/>
            </a:srgbClr>
          </a:solidFill>
        </p:spPr>
        <p:txBody>
          <a:bodyPr wrap="none" rtlCol="0">
            <a:spAutoFit/>
          </a:bodyPr>
          <a:lstStyle/>
          <a:p>
            <a:r>
              <a:rPr lang="en-US" dirty="0">
                <a:sym typeface="Wingdings" panose="05000000000000000000" pitchFamily="2" charset="2"/>
              </a:rPr>
              <a:t></a:t>
            </a:r>
            <a:r>
              <a:rPr lang="en-US" dirty="0"/>
              <a:t>”Upstream”</a:t>
            </a:r>
            <a:endParaRPr lang="en-GB" dirty="0"/>
          </a:p>
        </p:txBody>
      </p:sp>
      <p:sp>
        <p:nvSpPr>
          <p:cNvPr id="22" name="Flowchart: Connector 21">
            <a:extLst>
              <a:ext uri="{FF2B5EF4-FFF2-40B4-BE49-F238E27FC236}">
                <a16:creationId xmlns:a16="http://schemas.microsoft.com/office/drawing/2014/main" id="{5074C48A-588B-442A-1522-F2F6EA6E4CC7}"/>
              </a:ext>
            </a:extLst>
          </p:cNvPr>
          <p:cNvSpPr>
            <a:spLocks noChangeAspect="1"/>
          </p:cNvSpPr>
          <p:nvPr/>
        </p:nvSpPr>
        <p:spPr bwMode="auto">
          <a:xfrm>
            <a:off x="78287" y="1409678"/>
            <a:ext cx="365760" cy="365760"/>
          </a:xfrm>
          <a:prstGeom prst="flowChartConnector">
            <a:avLst/>
          </a:prstGeom>
          <a:solidFill>
            <a:srgbClr val="92D050"/>
          </a:solidFill>
          <a:ln w="12700" cap="flat" cmpd="sng" algn="ctr">
            <a:solidFill>
              <a:schemeClr val="tx1"/>
            </a:solidFill>
            <a:prstDash val="solid"/>
            <a:miter lim="800000"/>
            <a:headEnd type="none" w="med" len="med"/>
            <a:tailEnd type="none" w="med" len="med"/>
          </a:ln>
          <a:effectLst/>
        </p:spPr>
        <p:txBody>
          <a:bodyPr vert="horz" wrap="none" lIns="0" tIns="0" rIns="0" bIns="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1</a:t>
            </a:r>
            <a:endParaRPr kumimoji="0" lang="en-GB" sz="1800" b="0" i="0" u="none" strike="noStrike" cap="none" normalizeH="0" baseline="0" dirty="0">
              <a:ln>
                <a:noFill/>
              </a:ln>
              <a:solidFill>
                <a:schemeClr val="tx1"/>
              </a:solidFill>
              <a:effectLst/>
              <a:latin typeface="Arial" charset="0"/>
            </a:endParaRPr>
          </a:p>
        </p:txBody>
      </p:sp>
      <p:sp>
        <p:nvSpPr>
          <p:cNvPr id="23" name="Flowchart: Connector 22">
            <a:extLst>
              <a:ext uri="{FF2B5EF4-FFF2-40B4-BE49-F238E27FC236}">
                <a16:creationId xmlns:a16="http://schemas.microsoft.com/office/drawing/2014/main" id="{FD69EB1F-7C7D-72B8-4FCA-AA063912EFD8}"/>
              </a:ext>
            </a:extLst>
          </p:cNvPr>
          <p:cNvSpPr>
            <a:spLocks noChangeAspect="1"/>
          </p:cNvSpPr>
          <p:nvPr/>
        </p:nvSpPr>
        <p:spPr bwMode="auto">
          <a:xfrm>
            <a:off x="349246" y="5324636"/>
            <a:ext cx="365760" cy="365760"/>
          </a:xfrm>
          <a:prstGeom prst="flowChartConnector">
            <a:avLst/>
          </a:prstGeom>
          <a:solidFill>
            <a:srgbClr val="92D050"/>
          </a:solidFill>
          <a:ln w="12700" cap="flat" cmpd="sng" algn="ctr">
            <a:solidFill>
              <a:schemeClr val="tx1"/>
            </a:solidFill>
            <a:prstDash val="solid"/>
            <a:miter lim="800000"/>
            <a:headEnd type="none" w="med" len="med"/>
            <a:tailEnd type="none" w="med" len="med"/>
          </a:ln>
          <a:effectLst/>
        </p:spPr>
        <p:txBody>
          <a:bodyPr vert="horz" wrap="none" lIns="0" tIns="0" rIns="0" bIns="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2</a:t>
            </a:r>
            <a:endParaRPr kumimoji="0" lang="en-GB" sz="1800" b="0" i="0" u="none" strike="noStrike" cap="none" normalizeH="0" baseline="0" dirty="0">
              <a:ln>
                <a:noFill/>
              </a:ln>
              <a:solidFill>
                <a:schemeClr val="tx1"/>
              </a:solidFill>
              <a:effectLst/>
              <a:latin typeface="Arial" charset="0"/>
            </a:endParaRPr>
          </a:p>
        </p:txBody>
      </p:sp>
      <p:sp>
        <p:nvSpPr>
          <p:cNvPr id="25" name="Flowchart: Connector 24">
            <a:extLst>
              <a:ext uri="{FF2B5EF4-FFF2-40B4-BE49-F238E27FC236}">
                <a16:creationId xmlns:a16="http://schemas.microsoft.com/office/drawing/2014/main" id="{649E1041-8D26-F174-8B22-09D731A37494}"/>
              </a:ext>
            </a:extLst>
          </p:cNvPr>
          <p:cNvSpPr>
            <a:spLocks noChangeAspect="1"/>
          </p:cNvSpPr>
          <p:nvPr/>
        </p:nvSpPr>
        <p:spPr bwMode="auto">
          <a:xfrm>
            <a:off x="338089" y="5768648"/>
            <a:ext cx="365760" cy="365760"/>
          </a:xfrm>
          <a:prstGeom prst="flowChartConnector">
            <a:avLst/>
          </a:prstGeom>
          <a:solidFill>
            <a:srgbClr val="92D050"/>
          </a:solidFill>
          <a:ln w="12700" cap="flat" cmpd="sng" algn="ctr">
            <a:solidFill>
              <a:schemeClr val="tx1"/>
            </a:solidFill>
            <a:prstDash val="solid"/>
            <a:miter lim="800000"/>
            <a:headEnd type="none" w="med" len="med"/>
            <a:tailEnd type="none" w="med" len="med"/>
          </a:ln>
          <a:effectLst/>
        </p:spPr>
        <p:txBody>
          <a:bodyPr vert="horz" wrap="none" lIns="0" tIns="0" rIns="0" bIns="0" numCol="1" rtlCol="0" anchor="ctr" anchorCtr="1"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3</a:t>
            </a:r>
            <a:endParaRPr kumimoji="0" lang="en-GB" sz="1800" b="0" i="0" u="none" strike="noStrike" cap="none" normalizeH="0" baseline="0" dirty="0">
              <a:ln>
                <a:noFill/>
              </a:ln>
              <a:solidFill>
                <a:schemeClr val="tx1"/>
              </a:solidFill>
              <a:effectLst/>
              <a:latin typeface="Arial" charset="0"/>
            </a:endParaRPr>
          </a:p>
        </p:txBody>
      </p:sp>
      <p:sp>
        <p:nvSpPr>
          <p:cNvPr id="16" name="TextBox 15">
            <a:extLst>
              <a:ext uri="{FF2B5EF4-FFF2-40B4-BE49-F238E27FC236}">
                <a16:creationId xmlns:a16="http://schemas.microsoft.com/office/drawing/2014/main" id="{EBA1E014-29D2-32B9-6404-CCDE6B483185}"/>
              </a:ext>
            </a:extLst>
          </p:cNvPr>
          <p:cNvSpPr txBox="1"/>
          <p:nvPr/>
        </p:nvSpPr>
        <p:spPr>
          <a:xfrm>
            <a:off x="762000" y="1676400"/>
            <a:ext cx="7467600" cy="3733330"/>
          </a:xfrm>
          <a:prstGeom prst="rect">
            <a:avLst/>
          </a:prstGeom>
          <a:noFill/>
        </p:spPr>
        <p:txBody>
          <a:bodyPr wrap="square" rtlCol="0">
            <a:spAutoFit/>
          </a:bodyPr>
          <a:lstStyle/>
          <a:p>
            <a:pPr>
              <a:lnSpc>
                <a:spcPct val="130000"/>
              </a:lnSpc>
            </a:pPr>
            <a:r>
              <a:rPr lang="en-US" sz="2400" dirty="0"/>
              <a:t>“Public health refers to all organized efforts of society to prevent disease, promote health, and prolong life among the population as a whole. Its activities aim to provide conditions in which people can be healthy and focus on entire populations, not on individual patients or diseases.”</a:t>
            </a:r>
          </a:p>
          <a:p>
            <a:pPr>
              <a:lnSpc>
                <a:spcPct val="130000"/>
              </a:lnSpc>
            </a:pPr>
            <a:endParaRPr lang="en-US" sz="1000" dirty="0"/>
          </a:p>
          <a:p>
            <a:pPr algn="ctr">
              <a:lnSpc>
                <a:spcPct val="130000"/>
              </a:lnSpc>
            </a:pPr>
            <a:r>
              <a:rPr lang="en-US" sz="2400" dirty="0"/>
              <a:t>World Health Organization (2015) </a:t>
            </a:r>
          </a:p>
        </p:txBody>
      </p:sp>
    </p:spTree>
    <p:extLst>
      <p:ext uri="{BB962C8B-B14F-4D97-AF65-F5344CB8AC3E}">
        <p14:creationId xmlns:p14="http://schemas.microsoft.com/office/powerpoint/2010/main" val="2756251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mph" presetSubtype="0" fill="hold" grpId="0" nodeType="afterEffect">
                                  <p:stCondLst>
                                    <p:cond delay="0"/>
                                  </p:stCondLst>
                                  <p:childTnLst>
                                    <p:animClr clrSpc="rgb" dir="cw">
                                      <p:cBhvr override="childStyle">
                                        <p:cTn id="6" dur="500" fill="hold"/>
                                        <p:tgtEl>
                                          <p:spTgt spid="5"/>
                                        </p:tgtEl>
                                        <p:attrNameLst>
                                          <p:attrName>style.color</p:attrName>
                                        </p:attrNameLst>
                                      </p:cBhvr>
                                      <p:to>
                                        <a:srgbClr val="66FF66"/>
                                      </p:to>
                                    </p:animClr>
                                    <p:animClr clrSpc="rgb" dir="cw">
                                      <p:cBhvr>
                                        <p:cTn id="7" dur="500" fill="hold"/>
                                        <p:tgtEl>
                                          <p:spTgt spid="5"/>
                                        </p:tgtEl>
                                        <p:attrNameLst>
                                          <p:attrName>fillcolor</p:attrName>
                                        </p:attrNameLst>
                                      </p:cBhvr>
                                      <p:to>
                                        <a:srgbClr val="66FF66"/>
                                      </p:to>
                                    </p:animClr>
                                    <p:set>
                                      <p:cBhvr>
                                        <p:cTn id="8" dur="500" fill="hold"/>
                                        <p:tgtEl>
                                          <p:spTgt spid="5"/>
                                        </p:tgtEl>
                                        <p:attrNameLst>
                                          <p:attrName>fill.type</p:attrName>
                                        </p:attrNameLst>
                                      </p:cBhvr>
                                      <p:to>
                                        <p:strVal val="solid"/>
                                      </p:to>
                                    </p:set>
                                    <p:set>
                                      <p:cBhvr>
                                        <p:cTn id="9" dur="500" fill="hold"/>
                                        <p:tgtEl>
                                          <p:spTgt spid="5"/>
                                        </p:tgtEl>
                                        <p:attrNameLst>
                                          <p:attrName>fill.on</p:attrName>
                                        </p:attrNameLst>
                                      </p:cBhvr>
                                      <p:to>
                                        <p:strVal val="true"/>
                                      </p:to>
                                    </p:set>
                                  </p:childTnLst>
                                  <p:subTnLst>
                                    <p:set>
                                      <p:cBhvr override="childStyle">
                                        <p:cTn dur="1" fill="hold" display="0" masterRel="sameClick" afterEffect="1">
                                          <p:stCondLst>
                                            <p:cond evt="end" delay="0">
                                              <p:tn val="5"/>
                                            </p:cond>
                                          </p:stCondLst>
                                        </p:cTn>
                                        <p:tgtEl>
                                          <p:spTgt spid="5"/>
                                        </p:tgtEl>
                                        <p:attrNameLst>
                                          <p:attrName>style.visibility</p:attrName>
                                        </p:attrNameLst>
                                      </p:cBhvr>
                                      <p:to>
                                        <p:strVal val="hidden"/>
                                      </p:to>
                                    </p:set>
                                  </p:subTnLst>
                                </p:cTn>
                              </p:par>
                            </p:childTnLst>
                          </p:cTn>
                        </p:par>
                        <p:par>
                          <p:cTn id="10" fill="hold">
                            <p:stCondLst>
                              <p:cond delay="500"/>
                            </p:stCondLst>
                            <p:childTnLst>
                              <p:par>
                                <p:cTn id="11" presetID="27" presetClass="emph" presetSubtype="0" fill="remove" grpId="0" nodeType="afterEffect">
                                  <p:stCondLst>
                                    <p:cond delay="0"/>
                                  </p:stCondLst>
                                  <p:childTnLst>
                                    <p:animClr clrSpc="rgb" dir="cw">
                                      <p:cBhvr override="childStyle">
                                        <p:cTn id="12" dur="250" autoRev="1" fill="remove"/>
                                        <p:tgtEl>
                                          <p:spTgt spid="13"/>
                                        </p:tgtEl>
                                        <p:attrNameLst>
                                          <p:attrName>style.color</p:attrName>
                                        </p:attrNameLst>
                                      </p:cBhvr>
                                      <p:to>
                                        <a:schemeClr val="bg1"/>
                                      </p:to>
                                    </p:animClr>
                                    <p:animClr clrSpc="rgb" dir="cw">
                                      <p:cBhvr>
                                        <p:cTn id="13" dur="250" autoRev="1" fill="remove"/>
                                        <p:tgtEl>
                                          <p:spTgt spid="13"/>
                                        </p:tgtEl>
                                        <p:attrNameLst>
                                          <p:attrName>fillcolor</p:attrName>
                                        </p:attrNameLst>
                                      </p:cBhvr>
                                      <p:to>
                                        <a:schemeClr val="bg1"/>
                                      </p:to>
                                    </p:animClr>
                                    <p:set>
                                      <p:cBhvr>
                                        <p:cTn id="14" dur="250" autoRev="1" fill="remove"/>
                                        <p:tgtEl>
                                          <p:spTgt spid="13"/>
                                        </p:tgtEl>
                                        <p:attrNameLst>
                                          <p:attrName>fill.type</p:attrName>
                                        </p:attrNameLst>
                                      </p:cBhvr>
                                      <p:to>
                                        <p:strVal val="solid"/>
                                      </p:to>
                                    </p:set>
                                    <p:set>
                                      <p:cBhvr>
                                        <p:cTn id="15" dur="250" autoRev="1" fill="remove"/>
                                        <p:tgtEl>
                                          <p:spTgt spid="13"/>
                                        </p:tgtEl>
                                        <p:attrNameLst>
                                          <p:attrName>fill.on</p:attrName>
                                        </p:attrNameLst>
                                      </p:cBhvr>
                                      <p:to>
                                        <p:strVal val="true"/>
                                      </p:to>
                                    </p:se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1500"/>
                            </p:stCondLst>
                            <p:childTnLst>
                              <p:par>
                                <p:cTn id="21" presetID="1"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7" presetClass="emph" presetSubtype="0" fill="remove" grpId="0" nodeType="clickEffect">
                                  <p:stCondLst>
                                    <p:cond delay="0"/>
                                  </p:stCondLst>
                                  <p:childTnLst>
                                    <p:animClr clrSpc="rgb" dir="cw">
                                      <p:cBhvr override="childStyle">
                                        <p:cTn id="29" dur="250" autoRev="1" fill="remove"/>
                                        <p:tgtEl>
                                          <p:spTgt spid="24"/>
                                        </p:tgtEl>
                                        <p:attrNameLst>
                                          <p:attrName>style.color</p:attrName>
                                        </p:attrNameLst>
                                      </p:cBhvr>
                                      <p:to>
                                        <a:srgbClr val="66FF66"/>
                                      </p:to>
                                    </p:animClr>
                                    <p:animClr clrSpc="rgb" dir="cw">
                                      <p:cBhvr>
                                        <p:cTn id="30" dur="250" autoRev="1" fill="remove"/>
                                        <p:tgtEl>
                                          <p:spTgt spid="24"/>
                                        </p:tgtEl>
                                        <p:attrNameLst>
                                          <p:attrName>fillcolor</p:attrName>
                                        </p:attrNameLst>
                                      </p:cBhvr>
                                      <p:to>
                                        <a:srgbClr val="66FF66"/>
                                      </p:to>
                                    </p:animClr>
                                    <p:set>
                                      <p:cBhvr>
                                        <p:cTn id="31" dur="250" autoRev="1" fill="remove"/>
                                        <p:tgtEl>
                                          <p:spTgt spid="24"/>
                                        </p:tgtEl>
                                        <p:attrNameLst>
                                          <p:attrName>fill.type</p:attrName>
                                        </p:attrNameLst>
                                      </p:cBhvr>
                                      <p:to>
                                        <p:strVal val="solid"/>
                                      </p:to>
                                    </p:set>
                                    <p:set>
                                      <p:cBhvr>
                                        <p:cTn id="32" dur="250" autoRev="1" fill="remove"/>
                                        <p:tgtEl>
                                          <p:spTgt spid="24"/>
                                        </p:tgtEl>
                                        <p:attrNameLst>
                                          <p:attrName>fill.on</p:attrName>
                                        </p:attrNameLst>
                                      </p:cBhvr>
                                      <p:to>
                                        <p:strVal val="true"/>
                                      </p:to>
                                    </p:set>
                                  </p:childTnLst>
                                  <p:subTnLst>
                                    <p:set>
                                      <p:cBhvr override="childStyle">
                                        <p:cTn dur="1" fill="hold" display="0" masterRel="sameClick" afterEffect="1">
                                          <p:stCondLst>
                                            <p:cond evt="end" delay="0">
                                              <p:tn val="28"/>
                                            </p:cond>
                                          </p:stCondLst>
                                        </p:cTn>
                                        <p:tgtEl>
                                          <p:spTgt spid="24"/>
                                        </p:tgtEl>
                                        <p:attrNameLst>
                                          <p:attrName>style.visibility</p:attrName>
                                        </p:attrNameLst>
                                      </p:cBhvr>
                                      <p:to>
                                        <p:strVal val="hidden"/>
                                      </p:to>
                                    </p:set>
                                  </p:sub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1000"/>
                            </p:stCondLst>
                            <p:childTnLst>
                              <p:par>
                                <p:cTn id="41" presetID="1"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par>
                          <p:cTn id="43" fill="hold">
                            <p:stCondLst>
                              <p:cond delay="1000"/>
                            </p:stCondLst>
                            <p:childTnLst>
                              <p:par>
                                <p:cTn id="44" presetID="1" presetClass="entr" presetSubtype="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childTnLst>
                          </p:cTn>
                        </p:par>
                        <p:par>
                          <p:cTn id="46" fill="hold">
                            <p:stCondLst>
                              <p:cond delay="1000"/>
                            </p:stCondLst>
                            <p:childTnLst>
                              <p:par>
                                <p:cTn id="47" presetID="1"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 grpId="0" animBg="1"/>
      <p:bldP spid="6" grpId="0" animBg="1"/>
      <p:bldP spid="12" grpId="0" animBg="1"/>
      <p:bldP spid="13" grpId="0" animBg="1"/>
      <p:bldP spid="15" grpId="0" animBg="1"/>
      <p:bldP spid="22" grpId="0" animBg="1"/>
      <p:bldP spid="23"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364"/>
            <a:ext cx="9012099" cy="645993"/>
          </a:xfrm>
        </p:spPr>
        <p:txBody>
          <a:bodyPr/>
          <a:lstStyle/>
          <a:p>
            <a:pPr marL="0" indent="0">
              <a:buNone/>
            </a:pPr>
            <a:r>
              <a:rPr lang="en-US" sz="3100" dirty="0"/>
              <a:t>Public health (PUBH) as multi-level, cross-sectoral</a:t>
            </a:r>
          </a:p>
        </p:txBody>
      </p:sp>
      <p:sp>
        <p:nvSpPr>
          <p:cNvPr id="2" name="Title 1"/>
          <p:cNvSpPr>
            <a:spLocks noGrp="1"/>
          </p:cNvSpPr>
          <p:nvPr>
            <p:ph type="title"/>
          </p:nvPr>
        </p:nvSpPr>
        <p:spPr>
          <a:xfrm>
            <a:off x="453887" y="700421"/>
            <a:ext cx="8229600" cy="536004"/>
          </a:xfrm>
          <a:solidFill>
            <a:srgbClr val="33CCFF">
              <a:alpha val="40000"/>
            </a:srgbClr>
          </a:solidFill>
        </p:spPr>
        <p:txBody>
          <a:bodyPr/>
          <a:lstStyle/>
          <a:p>
            <a:r>
              <a:rPr lang="en-US" sz="3200" dirty="0"/>
              <a:t>What is Public Health?</a:t>
            </a:r>
          </a:p>
        </p:txBody>
      </p:sp>
      <p:sp>
        <p:nvSpPr>
          <p:cNvPr id="4" name="Slide Number Placeholder 3"/>
          <p:cNvSpPr>
            <a:spLocks noGrp="1"/>
          </p:cNvSpPr>
          <p:nvPr>
            <p:ph type="sldNum" sz="quarter" idx="12"/>
          </p:nvPr>
        </p:nvSpPr>
        <p:spPr/>
        <p:txBody>
          <a:bodyPr/>
          <a:lstStyle/>
          <a:p>
            <a:pPr>
              <a:defRPr/>
            </a:pPr>
            <a:fld id="{1562156A-9564-4DAC-8093-548D72B23337}" type="slidenum">
              <a:rPr lang="en-US" altLang="en-US" smtClean="0"/>
              <a:pPr>
                <a:defRPr/>
              </a:pPr>
              <a:t>7</a:t>
            </a:fld>
            <a:endParaRPr lang="en-US" altLang="en-US"/>
          </a:p>
        </p:txBody>
      </p:sp>
      <p:sp>
        <p:nvSpPr>
          <p:cNvPr id="5" name="TextBox 4"/>
          <p:cNvSpPr txBox="1"/>
          <p:nvPr/>
        </p:nvSpPr>
        <p:spPr>
          <a:xfrm>
            <a:off x="453887" y="2387036"/>
            <a:ext cx="7467600" cy="2369110"/>
          </a:xfrm>
          <a:prstGeom prst="rect">
            <a:avLst/>
          </a:prstGeom>
          <a:noFill/>
        </p:spPr>
        <p:txBody>
          <a:bodyPr wrap="square" rtlCol="0">
            <a:spAutoFit/>
          </a:bodyPr>
          <a:lstStyle/>
          <a:p>
            <a:pPr marL="914400" lvl="1" indent="-514350" eaLnBrk="1" hangingPunct="1">
              <a:buFont typeface="+mj-lt"/>
              <a:buAutoNum type="alphaLcParenR"/>
            </a:pPr>
            <a:r>
              <a:rPr lang="en-US" altLang="en-US" sz="2400" dirty="0"/>
              <a:t>Multi-level </a:t>
            </a:r>
          </a:p>
          <a:p>
            <a:pPr marL="914400" lvl="1" indent="-514350" eaLnBrk="1" hangingPunct="1">
              <a:buFont typeface="+mj-lt"/>
              <a:buAutoNum type="alphaLcParenR"/>
            </a:pPr>
            <a:endParaRPr lang="en-US" altLang="en-US" sz="2400" dirty="0"/>
          </a:p>
          <a:p>
            <a:pPr marL="914400" lvl="1" indent="-514350" eaLnBrk="1" hangingPunct="1">
              <a:buFont typeface="+mj-lt"/>
              <a:buAutoNum type="alphaLcParenR"/>
            </a:pPr>
            <a:endParaRPr lang="en-US" altLang="en-US" sz="2400" dirty="0"/>
          </a:p>
          <a:p>
            <a:pPr marL="914400" lvl="1" indent="-514350" eaLnBrk="1" hangingPunct="1">
              <a:buFont typeface="+mj-lt"/>
              <a:buAutoNum type="alphaLcParenR"/>
            </a:pPr>
            <a:endParaRPr lang="en-US" altLang="en-US" sz="2400" dirty="0"/>
          </a:p>
          <a:p>
            <a:pPr marL="914400" lvl="1" indent="-514350" eaLnBrk="1" hangingPunct="1">
              <a:buFont typeface="+mj-lt"/>
              <a:buAutoNum type="alphaLcParenR"/>
            </a:pPr>
            <a:r>
              <a:rPr lang="en-US" altLang="en-US" sz="2400" dirty="0"/>
              <a:t>Cross-sectoral</a:t>
            </a:r>
          </a:p>
          <a:p>
            <a:pPr>
              <a:lnSpc>
                <a:spcPct val="130000"/>
              </a:lnSpc>
            </a:pPr>
            <a:r>
              <a:rPr lang="en-US" sz="2400" dirty="0"/>
              <a:t> </a:t>
            </a:r>
          </a:p>
        </p:txBody>
      </p:sp>
      <p:sp>
        <p:nvSpPr>
          <p:cNvPr id="7" name="TextBox 6">
            <a:extLst>
              <a:ext uri="{FF2B5EF4-FFF2-40B4-BE49-F238E27FC236}">
                <a16:creationId xmlns:a16="http://schemas.microsoft.com/office/drawing/2014/main" id="{88529B91-4775-1C9F-B52F-26168186D2C4}"/>
              </a:ext>
            </a:extLst>
          </p:cNvPr>
          <p:cNvSpPr txBox="1"/>
          <p:nvPr/>
        </p:nvSpPr>
        <p:spPr>
          <a:xfrm>
            <a:off x="453887" y="155591"/>
            <a:ext cx="3050835" cy="523220"/>
          </a:xfrm>
          <a:prstGeom prst="rect">
            <a:avLst/>
          </a:prstGeom>
          <a:solidFill>
            <a:srgbClr val="FFCC99"/>
          </a:solidFill>
        </p:spPr>
        <p:txBody>
          <a:bodyPr wrap="none" rtlCol="0">
            <a:spAutoFit/>
          </a:bodyPr>
          <a:lstStyle/>
          <a:p>
            <a:pPr marL="342900" indent="-342900">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a:t>
            </a:r>
          </a:p>
          <a:p>
            <a:r>
              <a:rPr lang="en-US" sz="1400" dirty="0">
                <a:latin typeface="Arial Narrow" panose="020B0606020202030204" pitchFamily="34" charset="0"/>
                <a:ea typeface="Calibri" panose="020F0502020204030204" pitchFamily="34" charset="0"/>
                <a:cs typeface="Calibri" panose="020F0502020204030204" pitchFamily="34" charset="0"/>
              </a:rPr>
              <a:t>What is Spiritually Integrated Public Health?</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0D2307C8-A3BE-460D-1636-EC373C62B71D}"/>
              </a:ext>
            </a:extLst>
          </p:cNvPr>
          <p:cNvSpPr txBox="1"/>
          <p:nvPr/>
        </p:nvSpPr>
        <p:spPr>
          <a:xfrm>
            <a:off x="2180973" y="2909486"/>
            <a:ext cx="1499128" cy="923330"/>
          </a:xfrm>
          <a:prstGeom prst="rect">
            <a:avLst/>
          </a:prstGeom>
          <a:noFill/>
        </p:spPr>
        <p:txBody>
          <a:bodyPr wrap="none" rtlCol="0">
            <a:spAutoFit/>
          </a:bodyPr>
          <a:lstStyle/>
          <a:p>
            <a:pPr marL="285750" indent="-285750">
              <a:buFont typeface="Arial" panose="020B0604020202020204" pitchFamily="34" charset="0"/>
              <a:buChar char="•"/>
            </a:pPr>
            <a:r>
              <a:rPr lang="en-US" dirty="0"/>
              <a:t>Individual</a:t>
            </a:r>
          </a:p>
          <a:p>
            <a:pPr marL="285750" indent="-285750">
              <a:buFont typeface="Arial" panose="020B0604020202020204" pitchFamily="34" charset="0"/>
              <a:buChar char="•"/>
            </a:pPr>
            <a:r>
              <a:rPr lang="en-US" dirty="0"/>
              <a:t>Relational</a:t>
            </a:r>
          </a:p>
          <a:p>
            <a:pPr marL="285750" indent="-285750">
              <a:buFont typeface="Arial" panose="020B0604020202020204" pitchFamily="34" charset="0"/>
              <a:buChar char="•"/>
            </a:pPr>
            <a:r>
              <a:rPr lang="en-US" u="sng" dirty="0"/>
              <a:t>Policy</a:t>
            </a:r>
            <a:endParaRPr lang="en-GB" u="sng" dirty="0"/>
          </a:p>
        </p:txBody>
      </p:sp>
      <p:sp>
        <p:nvSpPr>
          <p:cNvPr id="12" name="TextBox 11">
            <a:extLst>
              <a:ext uri="{FF2B5EF4-FFF2-40B4-BE49-F238E27FC236}">
                <a16:creationId xmlns:a16="http://schemas.microsoft.com/office/drawing/2014/main" id="{4EC1B3A5-4956-8F95-1C5E-83938C84F4C6}"/>
              </a:ext>
            </a:extLst>
          </p:cNvPr>
          <p:cNvSpPr txBox="1"/>
          <p:nvPr/>
        </p:nvSpPr>
        <p:spPr>
          <a:xfrm>
            <a:off x="4428409" y="2909486"/>
            <a:ext cx="3474028" cy="923330"/>
          </a:xfrm>
          <a:prstGeom prst="rect">
            <a:avLst/>
          </a:prstGeom>
          <a:noFill/>
        </p:spPr>
        <p:txBody>
          <a:bodyPr wrap="none" rtlCol="0">
            <a:spAutoFit/>
          </a:bodyPr>
          <a:lstStyle/>
          <a:p>
            <a:pPr marL="285750" indent="-285750">
              <a:buFont typeface="Arial" panose="020B0604020202020204" pitchFamily="34" charset="0"/>
              <a:buChar char="•"/>
            </a:pPr>
            <a:r>
              <a:rPr lang="en-US" dirty="0"/>
              <a:t>Group</a:t>
            </a:r>
          </a:p>
          <a:p>
            <a:pPr marL="285750" indent="-285750">
              <a:buFont typeface="Arial" panose="020B0604020202020204" pitchFamily="34" charset="0"/>
              <a:buChar char="•"/>
            </a:pPr>
            <a:r>
              <a:rPr lang="en-US" dirty="0"/>
              <a:t>Society </a:t>
            </a:r>
          </a:p>
          <a:p>
            <a:pPr marL="285750" indent="-285750">
              <a:buFont typeface="Arial" panose="020B0604020202020204" pitchFamily="34" charset="0"/>
              <a:buChar char="•"/>
            </a:pPr>
            <a:r>
              <a:rPr lang="en-US" dirty="0"/>
              <a:t>International (WHO; treaties) </a:t>
            </a:r>
            <a:endParaRPr lang="en-GB" dirty="0"/>
          </a:p>
        </p:txBody>
      </p:sp>
      <p:sp>
        <p:nvSpPr>
          <p:cNvPr id="13" name="TextBox 12">
            <a:extLst>
              <a:ext uri="{FF2B5EF4-FFF2-40B4-BE49-F238E27FC236}">
                <a16:creationId xmlns:a16="http://schemas.microsoft.com/office/drawing/2014/main" id="{99CDA1E9-885C-096A-FFE9-16D5E15AB05B}"/>
              </a:ext>
            </a:extLst>
          </p:cNvPr>
          <p:cNvSpPr txBox="1"/>
          <p:nvPr/>
        </p:nvSpPr>
        <p:spPr>
          <a:xfrm>
            <a:off x="1996079" y="4435160"/>
            <a:ext cx="1674497" cy="923330"/>
          </a:xfrm>
          <a:prstGeom prst="rect">
            <a:avLst/>
          </a:prstGeom>
          <a:noFill/>
        </p:spPr>
        <p:txBody>
          <a:bodyPr wrap="none" rtlCol="0">
            <a:spAutoFit/>
          </a:bodyPr>
          <a:lstStyle/>
          <a:p>
            <a:pPr marL="285750" indent="-285750">
              <a:buFont typeface="Arial" panose="020B0604020202020204" pitchFamily="34" charset="0"/>
              <a:buChar char="•"/>
            </a:pPr>
            <a:r>
              <a:rPr lang="en-US" dirty="0"/>
              <a:t>Clinics</a:t>
            </a:r>
          </a:p>
          <a:p>
            <a:pPr marL="285750" indent="-285750">
              <a:buFont typeface="Arial" panose="020B0604020202020204" pitchFamily="34" charset="0"/>
              <a:buChar char="•"/>
            </a:pPr>
            <a:r>
              <a:rPr lang="en-US" dirty="0"/>
              <a:t>Workplaces</a:t>
            </a:r>
          </a:p>
          <a:p>
            <a:pPr marL="285750" indent="-285750">
              <a:buFont typeface="Arial" panose="020B0604020202020204" pitchFamily="34" charset="0"/>
              <a:buChar char="•"/>
            </a:pPr>
            <a:r>
              <a:rPr lang="en-US" dirty="0"/>
              <a:t>Schools</a:t>
            </a:r>
            <a:endParaRPr lang="en-GB" dirty="0"/>
          </a:p>
        </p:txBody>
      </p:sp>
      <p:sp>
        <p:nvSpPr>
          <p:cNvPr id="14" name="TextBox 13">
            <a:extLst>
              <a:ext uri="{FF2B5EF4-FFF2-40B4-BE49-F238E27FC236}">
                <a16:creationId xmlns:a16="http://schemas.microsoft.com/office/drawing/2014/main" id="{A15E95E2-D84E-4216-6622-EA3C22652BE3}"/>
              </a:ext>
            </a:extLst>
          </p:cNvPr>
          <p:cNvSpPr txBox="1"/>
          <p:nvPr/>
        </p:nvSpPr>
        <p:spPr>
          <a:xfrm>
            <a:off x="4428409" y="4435160"/>
            <a:ext cx="4153701" cy="923330"/>
          </a:xfrm>
          <a:prstGeom prst="rect">
            <a:avLst/>
          </a:prstGeom>
          <a:noFill/>
        </p:spPr>
        <p:txBody>
          <a:bodyPr wrap="none" rtlCol="0">
            <a:spAutoFit/>
          </a:bodyPr>
          <a:lstStyle/>
          <a:p>
            <a:pPr marL="285750" indent="-285750">
              <a:buFont typeface="Arial" panose="020B0604020202020204" pitchFamily="34" charset="0"/>
              <a:buChar char="•"/>
            </a:pPr>
            <a:r>
              <a:rPr lang="en-US" dirty="0"/>
              <a:t>Religious organizations</a:t>
            </a:r>
          </a:p>
          <a:p>
            <a:pPr marL="285750" indent="-285750">
              <a:buFont typeface="Arial" panose="020B0604020202020204" pitchFamily="34" charset="0"/>
              <a:buChar char="•"/>
            </a:pPr>
            <a:r>
              <a:rPr lang="en-US" dirty="0"/>
              <a:t>Public spaces (parks, transport, </a:t>
            </a:r>
            <a:r>
              <a:rPr lang="en-US" dirty="0" err="1"/>
              <a:t>etc</a:t>
            </a:r>
            <a:r>
              <a:rPr lang="en-US" dirty="0"/>
              <a:t>)</a:t>
            </a:r>
          </a:p>
          <a:p>
            <a:pPr marL="285750" indent="-285750">
              <a:buFont typeface="Arial" panose="020B0604020202020204" pitchFamily="34" charset="0"/>
              <a:buChar char="•"/>
            </a:pPr>
            <a:r>
              <a:rPr lang="en-US" dirty="0"/>
              <a:t>Other (sports, </a:t>
            </a:r>
            <a:r>
              <a:rPr lang="en-US" dirty="0" err="1"/>
              <a:t>etc</a:t>
            </a:r>
            <a:r>
              <a:rPr lang="en-US" dirty="0"/>
              <a:t>)</a:t>
            </a:r>
            <a:endParaRPr lang="en-GB" dirty="0"/>
          </a:p>
        </p:txBody>
      </p:sp>
      <p:sp>
        <p:nvSpPr>
          <p:cNvPr id="15" name="TextBox 14">
            <a:extLst>
              <a:ext uri="{FF2B5EF4-FFF2-40B4-BE49-F238E27FC236}">
                <a16:creationId xmlns:a16="http://schemas.microsoft.com/office/drawing/2014/main" id="{EE5B5B47-B757-9D94-0593-9571A33B00F4}"/>
              </a:ext>
            </a:extLst>
          </p:cNvPr>
          <p:cNvSpPr txBox="1"/>
          <p:nvPr/>
        </p:nvSpPr>
        <p:spPr>
          <a:xfrm>
            <a:off x="1066799" y="5483030"/>
            <a:ext cx="6835637" cy="1200329"/>
          </a:xfrm>
          <a:prstGeom prst="rect">
            <a:avLst/>
          </a:prstGeom>
          <a:solidFill>
            <a:srgbClr val="FFFF00">
              <a:alpha val="40000"/>
            </a:srgbClr>
          </a:solidFill>
        </p:spPr>
        <p:txBody>
          <a:bodyPr wrap="square" rtlCol="0">
            <a:spAutoFit/>
          </a:bodyPr>
          <a:lstStyle/>
          <a:p>
            <a:r>
              <a:rPr lang="en-GB" b="1" dirty="0">
                <a:solidFill>
                  <a:srgbClr val="0066FF"/>
                </a:solidFill>
              </a:rPr>
              <a:t>“Interventions on social and </a:t>
            </a:r>
            <a:r>
              <a:rPr lang="en-US" b="1" dirty="0">
                <a:solidFill>
                  <a:srgbClr val="0066FF"/>
                </a:solidFill>
              </a:rPr>
              <a:t>behavioral factors should link multiple levels of influence (i.e., individual, interpersonal, institutional, community, and </a:t>
            </a:r>
            <a:r>
              <a:rPr lang="en-GB" b="1" dirty="0">
                <a:solidFill>
                  <a:srgbClr val="0066FF"/>
                </a:solidFill>
              </a:rPr>
              <a:t>policy levels)” </a:t>
            </a:r>
            <a:br>
              <a:rPr lang="en-GB" dirty="0">
                <a:solidFill>
                  <a:srgbClr val="0066FF"/>
                </a:solidFill>
              </a:rPr>
            </a:br>
            <a:r>
              <a:rPr lang="en-GB" dirty="0">
                <a:solidFill>
                  <a:srgbClr val="0066FF"/>
                </a:solidFill>
              </a:rPr>
              <a:t>      -- US Institute of Medicine (2000), Recommendation 2</a:t>
            </a:r>
          </a:p>
        </p:txBody>
      </p:sp>
      <p:sp>
        <p:nvSpPr>
          <p:cNvPr id="6" name="Right Brace 5">
            <a:extLst>
              <a:ext uri="{FF2B5EF4-FFF2-40B4-BE49-F238E27FC236}">
                <a16:creationId xmlns:a16="http://schemas.microsoft.com/office/drawing/2014/main" id="{68E3B5EF-D667-A809-9898-A21ED1589E8B}"/>
              </a:ext>
            </a:extLst>
          </p:cNvPr>
          <p:cNvSpPr/>
          <p:nvPr/>
        </p:nvSpPr>
        <p:spPr bwMode="auto">
          <a:xfrm rot="20626236">
            <a:off x="5780117" y="2821455"/>
            <a:ext cx="343770" cy="578671"/>
          </a:xfrm>
          <a:prstGeom prst="rightBrace">
            <a:avLst>
              <a:gd name="adj1" fmla="val 8333"/>
              <a:gd name="adj2" fmla="val 62249"/>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8" name="TextBox 7">
            <a:extLst>
              <a:ext uri="{FF2B5EF4-FFF2-40B4-BE49-F238E27FC236}">
                <a16:creationId xmlns:a16="http://schemas.microsoft.com/office/drawing/2014/main" id="{673C4032-9C5B-64B1-7226-F69E2B4E97C2}"/>
              </a:ext>
            </a:extLst>
          </p:cNvPr>
          <p:cNvSpPr txBox="1"/>
          <p:nvPr/>
        </p:nvSpPr>
        <p:spPr>
          <a:xfrm>
            <a:off x="6090881" y="2338734"/>
            <a:ext cx="2048418" cy="923330"/>
          </a:xfrm>
          <a:prstGeom prst="rect">
            <a:avLst/>
          </a:prstGeom>
          <a:solidFill>
            <a:schemeClr val="accent1">
              <a:alpha val="60000"/>
            </a:schemeClr>
          </a:solidFill>
          <a:ln>
            <a:solidFill>
              <a:schemeClr val="tx1"/>
            </a:solidFill>
          </a:ln>
        </p:spPr>
        <p:txBody>
          <a:bodyPr wrap="square" rtlCol="0">
            <a:spAutoFit/>
          </a:bodyPr>
          <a:lstStyle/>
          <a:p>
            <a:r>
              <a:rPr lang="en-US" dirty="0"/>
              <a:t>Social (+physical + biological) </a:t>
            </a:r>
            <a:r>
              <a:rPr lang="en-US" b="1" dirty="0">
                <a:solidFill>
                  <a:srgbClr val="0066FF"/>
                </a:solidFill>
              </a:rPr>
              <a:t>environments</a:t>
            </a:r>
            <a:endParaRPr lang="en-GB" b="1" dirty="0">
              <a:solidFill>
                <a:srgbClr val="0066FF"/>
              </a:solidFill>
            </a:endParaRPr>
          </a:p>
        </p:txBody>
      </p:sp>
    </p:spTree>
    <p:extLst>
      <p:ext uri="{BB962C8B-B14F-4D97-AF65-F5344CB8AC3E}">
        <p14:creationId xmlns:p14="http://schemas.microsoft.com/office/powerpoint/2010/main" val="41676769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5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fade">
                                      <p:cBhvr>
                                        <p:cTn id="15" dur="500"/>
                                        <p:tgtEl>
                                          <p:spTgt spid="1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animEffect transition="in" filter="fade">
                                      <p:cBhvr>
                                        <p:cTn id="18" dur="500"/>
                                        <p:tgtEl>
                                          <p:spTgt spid="1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2B537-61DA-EFEB-544B-BA4CE903C8E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DF3F666-17D5-1559-7C06-15C150D0AF14}"/>
              </a:ext>
            </a:extLst>
          </p:cNvPr>
          <p:cNvSpPr txBox="1"/>
          <p:nvPr/>
        </p:nvSpPr>
        <p:spPr>
          <a:xfrm>
            <a:off x="245023" y="2060748"/>
            <a:ext cx="2658517" cy="430887"/>
          </a:xfrm>
          <a:prstGeom prst="rect">
            <a:avLst/>
          </a:prstGeom>
          <a:solidFill>
            <a:srgbClr val="FFC000">
              <a:alpha val="40000"/>
            </a:srgbClr>
          </a:solidFill>
        </p:spPr>
        <p:txBody>
          <a:bodyPr wrap="square" rtlCol="0">
            <a:spAutoFit/>
          </a:bodyPr>
          <a:lstStyle/>
          <a:p>
            <a:pPr marL="0" lvl="1" eaLnBrk="1" hangingPunct="1"/>
            <a:r>
              <a:rPr lang="en-US" altLang="en-US" sz="2200" u="sng" dirty="0"/>
              <a:t>Definition of SIP</a:t>
            </a:r>
            <a:endParaRPr lang="en-US" sz="2200" u="sng" dirty="0"/>
          </a:p>
        </p:txBody>
      </p:sp>
      <p:sp>
        <p:nvSpPr>
          <p:cNvPr id="6" name="TextBox 5">
            <a:extLst>
              <a:ext uri="{FF2B5EF4-FFF2-40B4-BE49-F238E27FC236}">
                <a16:creationId xmlns:a16="http://schemas.microsoft.com/office/drawing/2014/main" id="{D6F12CE1-B19D-EA2D-650D-42CEC9B9DBBC}"/>
              </a:ext>
            </a:extLst>
          </p:cNvPr>
          <p:cNvSpPr txBox="1"/>
          <p:nvPr/>
        </p:nvSpPr>
        <p:spPr>
          <a:xfrm>
            <a:off x="2903541" y="1471663"/>
            <a:ext cx="6016174" cy="538609"/>
          </a:xfrm>
          <a:prstGeom prst="rect">
            <a:avLst/>
          </a:prstGeom>
          <a:solidFill>
            <a:srgbClr val="FFFF00">
              <a:alpha val="40000"/>
            </a:srgbClr>
          </a:solidFill>
        </p:spPr>
        <p:txBody>
          <a:bodyPr wrap="square" rtlCol="0">
            <a:spAutoFit/>
          </a:bodyPr>
          <a:lstStyle/>
          <a:p>
            <a:pPr>
              <a:spcAft>
                <a:spcPts val="600"/>
              </a:spcAft>
            </a:pPr>
            <a:endParaRPr lang="en-US" sz="1000" dirty="0"/>
          </a:p>
          <a:p>
            <a:pPr>
              <a:spcAft>
                <a:spcPts val="600"/>
              </a:spcAft>
            </a:pPr>
            <a:endParaRPr lang="en-GB" sz="1400" dirty="0"/>
          </a:p>
        </p:txBody>
      </p:sp>
      <p:sp>
        <p:nvSpPr>
          <p:cNvPr id="3" name="Content Placeholder 2">
            <a:extLst>
              <a:ext uri="{FF2B5EF4-FFF2-40B4-BE49-F238E27FC236}">
                <a16:creationId xmlns:a16="http://schemas.microsoft.com/office/drawing/2014/main" id="{B252DEF4-AF18-0691-E754-C4B4E8B23B85}"/>
              </a:ext>
            </a:extLst>
          </p:cNvPr>
          <p:cNvSpPr>
            <a:spLocks noGrp="1"/>
          </p:cNvSpPr>
          <p:nvPr>
            <p:ph idx="1"/>
          </p:nvPr>
        </p:nvSpPr>
        <p:spPr>
          <a:xfrm>
            <a:off x="262385" y="1530049"/>
            <a:ext cx="8886825" cy="483905"/>
          </a:xfrm>
        </p:spPr>
        <p:txBody>
          <a:bodyPr/>
          <a:lstStyle/>
          <a:p>
            <a:pPr marL="0" indent="0">
              <a:buNone/>
            </a:pPr>
            <a:r>
              <a:rPr lang="en-US" sz="2400" dirty="0"/>
              <a:t>Familiar analogue: “Spiritually Integrated Psychotherapy” (SIP)</a:t>
            </a:r>
          </a:p>
        </p:txBody>
      </p:sp>
      <p:sp>
        <p:nvSpPr>
          <p:cNvPr id="2" name="Title 1">
            <a:extLst>
              <a:ext uri="{FF2B5EF4-FFF2-40B4-BE49-F238E27FC236}">
                <a16:creationId xmlns:a16="http://schemas.microsoft.com/office/drawing/2014/main" id="{76E66C8E-8EA1-83F0-805C-9BFF3FE441A2}"/>
              </a:ext>
            </a:extLst>
          </p:cNvPr>
          <p:cNvSpPr>
            <a:spLocks noGrp="1"/>
          </p:cNvSpPr>
          <p:nvPr>
            <p:ph type="title"/>
          </p:nvPr>
        </p:nvSpPr>
        <p:spPr>
          <a:xfrm>
            <a:off x="106757" y="700420"/>
            <a:ext cx="8576730" cy="645993"/>
          </a:xfrm>
          <a:solidFill>
            <a:srgbClr val="92D050">
              <a:alpha val="40000"/>
            </a:srgbClr>
          </a:solidFill>
        </p:spPr>
        <p:txBody>
          <a:bodyPr/>
          <a:lstStyle/>
          <a:p>
            <a:r>
              <a:rPr lang="en-US" sz="3200" dirty="0"/>
              <a:t>Applying Spiritual Integration to Public Health</a:t>
            </a:r>
          </a:p>
        </p:txBody>
      </p:sp>
      <p:sp>
        <p:nvSpPr>
          <p:cNvPr id="4" name="Slide Number Placeholder 3">
            <a:extLst>
              <a:ext uri="{FF2B5EF4-FFF2-40B4-BE49-F238E27FC236}">
                <a16:creationId xmlns:a16="http://schemas.microsoft.com/office/drawing/2014/main" id="{513A26B4-C89E-4D76-EF42-91284638AED5}"/>
              </a:ext>
            </a:extLst>
          </p:cNvPr>
          <p:cNvSpPr>
            <a:spLocks noGrp="1"/>
          </p:cNvSpPr>
          <p:nvPr>
            <p:ph type="sldNum" sz="quarter" idx="12"/>
          </p:nvPr>
        </p:nvSpPr>
        <p:spPr>
          <a:xfrm>
            <a:off x="8430558" y="98920"/>
            <a:ext cx="519109" cy="476250"/>
          </a:xfrm>
        </p:spPr>
        <p:txBody>
          <a:bodyPr/>
          <a:lstStyle/>
          <a:p>
            <a:pPr>
              <a:defRPr/>
            </a:pPr>
            <a:fld id="{1562156A-9564-4DAC-8093-548D72B23337}" type="slidenum">
              <a:rPr lang="en-US" altLang="en-US" smtClean="0"/>
              <a:pPr>
                <a:defRPr/>
              </a:pPr>
              <a:t>8</a:t>
            </a:fld>
            <a:endParaRPr lang="en-US" altLang="en-US" dirty="0"/>
          </a:p>
        </p:txBody>
      </p:sp>
      <p:sp>
        <p:nvSpPr>
          <p:cNvPr id="7" name="TextBox 6">
            <a:extLst>
              <a:ext uri="{FF2B5EF4-FFF2-40B4-BE49-F238E27FC236}">
                <a16:creationId xmlns:a16="http://schemas.microsoft.com/office/drawing/2014/main" id="{05595D36-E57D-9864-8E2F-340A19F32BE3}"/>
              </a:ext>
            </a:extLst>
          </p:cNvPr>
          <p:cNvSpPr txBox="1"/>
          <p:nvPr/>
        </p:nvSpPr>
        <p:spPr>
          <a:xfrm>
            <a:off x="453887" y="155591"/>
            <a:ext cx="3050835" cy="523220"/>
          </a:xfrm>
          <a:prstGeom prst="rect">
            <a:avLst/>
          </a:prstGeom>
          <a:solidFill>
            <a:srgbClr val="FFCC99"/>
          </a:solidFill>
        </p:spPr>
        <p:txBody>
          <a:bodyPr wrap="none" rtlCol="0">
            <a:spAutoFit/>
          </a:bodyPr>
          <a:lstStyle/>
          <a:p>
            <a:pPr marL="342900" indent="-342900">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a:t>
            </a:r>
          </a:p>
          <a:p>
            <a:r>
              <a:rPr lang="en-US" sz="1400" dirty="0">
                <a:latin typeface="Arial Narrow" panose="020B0606020202030204" pitchFamily="34" charset="0"/>
                <a:ea typeface="Calibri" panose="020F0502020204030204" pitchFamily="34" charset="0"/>
                <a:cs typeface="Calibri" panose="020F0502020204030204" pitchFamily="34" charset="0"/>
              </a:rPr>
              <a:t>What is Spiritually Integrated Public Health?</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887F332-57A7-D053-1BB2-BF15C8C6BAAA}"/>
              </a:ext>
            </a:extLst>
          </p:cNvPr>
          <p:cNvSpPr txBox="1"/>
          <p:nvPr/>
        </p:nvSpPr>
        <p:spPr>
          <a:xfrm>
            <a:off x="245023" y="2570194"/>
            <a:ext cx="3717534" cy="1169551"/>
          </a:xfrm>
          <a:prstGeom prst="rect">
            <a:avLst/>
          </a:prstGeom>
          <a:solidFill>
            <a:srgbClr val="FFC000">
              <a:alpha val="40000"/>
            </a:srgbClr>
          </a:solidFill>
        </p:spPr>
        <p:txBody>
          <a:bodyPr wrap="square" rtlCol="0">
            <a:spAutoFit/>
          </a:bodyPr>
          <a:lstStyle/>
          <a:p>
            <a:pPr>
              <a:spcAft>
                <a:spcPts val="600"/>
              </a:spcAft>
            </a:pPr>
            <a:r>
              <a:rPr lang="en-GB" b="1" dirty="0"/>
              <a:t>a variety of psychotherapeutic approaches that are sensitive to the spiritual dimension</a:t>
            </a:r>
            <a:br>
              <a:rPr lang="en-GB" sz="2000" b="1" dirty="0"/>
            </a:br>
            <a:r>
              <a:rPr lang="en-GB" sz="1400" dirty="0"/>
              <a:t>                 (Sperry, 2013, in </a:t>
            </a:r>
            <a:r>
              <a:rPr lang="en-GB" sz="1400" i="1" dirty="0"/>
              <a:t>APA Handbook</a:t>
            </a:r>
            <a:r>
              <a:rPr lang="en-GB" sz="1400" dirty="0"/>
              <a:t>)</a:t>
            </a:r>
            <a:endParaRPr lang="en-GB" dirty="0"/>
          </a:p>
        </p:txBody>
      </p:sp>
      <p:sp>
        <p:nvSpPr>
          <p:cNvPr id="9" name="TextBox 8">
            <a:extLst>
              <a:ext uri="{FF2B5EF4-FFF2-40B4-BE49-F238E27FC236}">
                <a16:creationId xmlns:a16="http://schemas.microsoft.com/office/drawing/2014/main" id="{23167419-F165-D7D9-DDDC-4438300BDC4C}"/>
              </a:ext>
            </a:extLst>
          </p:cNvPr>
          <p:cNvSpPr txBox="1"/>
          <p:nvPr/>
        </p:nvSpPr>
        <p:spPr>
          <a:xfrm>
            <a:off x="4624452" y="4321634"/>
            <a:ext cx="3886823" cy="677108"/>
          </a:xfrm>
          <a:prstGeom prst="rect">
            <a:avLst/>
          </a:prstGeom>
          <a:solidFill>
            <a:srgbClr val="92D050">
              <a:alpha val="30000"/>
            </a:srgbClr>
          </a:solidFill>
        </p:spPr>
        <p:txBody>
          <a:bodyPr wrap="square" rtlCol="0">
            <a:spAutoFit/>
          </a:bodyPr>
          <a:lstStyle/>
          <a:p>
            <a:pPr>
              <a:spcAft>
                <a:spcPts val="600"/>
              </a:spcAft>
            </a:pPr>
            <a:r>
              <a:rPr lang="en-GB" sz="2000" dirty="0"/>
              <a:t>+ </a:t>
            </a:r>
            <a:r>
              <a:rPr lang="en-US" altLang="en-US" sz="2000" dirty="0"/>
              <a:t>“Upstream” health promotion </a:t>
            </a:r>
            <a:br>
              <a:rPr lang="en-US" altLang="en-US" dirty="0"/>
            </a:br>
            <a:r>
              <a:rPr lang="en-US" altLang="en-US" dirty="0"/>
              <a:t>    (including those who are well)</a:t>
            </a:r>
            <a:endParaRPr lang="en-GB" dirty="0"/>
          </a:p>
        </p:txBody>
      </p:sp>
      <p:sp>
        <p:nvSpPr>
          <p:cNvPr id="14" name="TextBox 13">
            <a:extLst>
              <a:ext uri="{FF2B5EF4-FFF2-40B4-BE49-F238E27FC236}">
                <a16:creationId xmlns:a16="http://schemas.microsoft.com/office/drawing/2014/main" id="{82B2FF6B-BA6E-13C8-4199-A2ABBA114F36}"/>
              </a:ext>
            </a:extLst>
          </p:cNvPr>
          <p:cNvSpPr txBox="1"/>
          <p:nvPr/>
        </p:nvSpPr>
        <p:spPr>
          <a:xfrm>
            <a:off x="4908004" y="5060803"/>
            <a:ext cx="3864417" cy="677108"/>
          </a:xfrm>
          <a:prstGeom prst="rect">
            <a:avLst/>
          </a:prstGeom>
          <a:solidFill>
            <a:srgbClr val="92D050">
              <a:alpha val="30000"/>
            </a:srgbClr>
          </a:solidFill>
        </p:spPr>
        <p:txBody>
          <a:bodyPr wrap="square" rtlCol="0">
            <a:spAutoFit/>
          </a:bodyPr>
          <a:lstStyle/>
          <a:p>
            <a:pPr>
              <a:spcAft>
                <a:spcPts val="600"/>
              </a:spcAft>
            </a:pPr>
            <a:r>
              <a:rPr lang="en-GB" sz="2000" dirty="0"/>
              <a:t>+ Multilevel </a:t>
            </a:r>
            <a:r>
              <a:rPr lang="en-US" sz="2000" dirty="0"/>
              <a:t>focus on pop./group </a:t>
            </a:r>
            <a:br>
              <a:rPr lang="en-US" dirty="0"/>
            </a:br>
            <a:r>
              <a:rPr lang="en-US" dirty="0"/>
              <a:t>   (not solely individuals)</a:t>
            </a:r>
            <a:endParaRPr lang="en-GB" dirty="0"/>
          </a:p>
        </p:txBody>
      </p:sp>
      <p:sp>
        <p:nvSpPr>
          <p:cNvPr id="16" name="TextBox 15">
            <a:extLst>
              <a:ext uri="{FF2B5EF4-FFF2-40B4-BE49-F238E27FC236}">
                <a16:creationId xmlns:a16="http://schemas.microsoft.com/office/drawing/2014/main" id="{03923F4F-A1EE-90C7-0277-7EED25D60D3B}"/>
              </a:ext>
            </a:extLst>
          </p:cNvPr>
          <p:cNvSpPr txBox="1"/>
          <p:nvPr/>
        </p:nvSpPr>
        <p:spPr>
          <a:xfrm>
            <a:off x="5150565" y="5819026"/>
            <a:ext cx="3886678" cy="677108"/>
          </a:xfrm>
          <a:prstGeom prst="rect">
            <a:avLst/>
          </a:prstGeom>
          <a:solidFill>
            <a:srgbClr val="92D050">
              <a:alpha val="30000"/>
            </a:srgbClr>
          </a:solidFill>
        </p:spPr>
        <p:txBody>
          <a:bodyPr wrap="square" rtlCol="0">
            <a:spAutoFit/>
          </a:bodyPr>
          <a:lstStyle/>
          <a:p>
            <a:pPr>
              <a:spcAft>
                <a:spcPts val="600"/>
              </a:spcAft>
            </a:pPr>
            <a:r>
              <a:rPr lang="en-GB" sz="2000" dirty="0"/>
              <a:t>+ </a:t>
            </a:r>
            <a:r>
              <a:rPr lang="en-US" sz="2000" dirty="0"/>
              <a:t>Intervene across social sectors</a:t>
            </a:r>
            <a:br>
              <a:rPr lang="en-US" dirty="0"/>
            </a:br>
            <a:r>
              <a:rPr lang="en-US" dirty="0"/>
              <a:t>   (not solely clinical)</a:t>
            </a:r>
            <a:endParaRPr lang="en-GB" dirty="0"/>
          </a:p>
        </p:txBody>
      </p:sp>
      <p:sp>
        <p:nvSpPr>
          <p:cNvPr id="19" name="TextBox 18">
            <a:extLst>
              <a:ext uri="{FF2B5EF4-FFF2-40B4-BE49-F238E27FC236}">
                <a16:creationId xmlns:a16="http://schemas.microsoft.com/office/drawing/2014/main" id="{27740106-D274-3787-C2F4-8E78AF29ABDD}"/>
              </a:ext>
            </a:extLst>
          </p:cNvPr>
          <p:cNvSpPr txBox="1"/>
          <p:nvPr/>
        </p:nvSpPr>
        <p:spPr>
          <a:xfrm>
            <a:off x="262385" y="4495545"/>
            <a:ext cx="3488777" cy="1446550"/>
          </a:xfrm>
          <a:prstGeom prst="rect">
            <a:avLst/>
          </a:prstGeom>
          <a:solidFill>
            <a:srgbClr val="33CCFF">
              <a:alpha val="30000"/>
            </a:srgbClr>
          </a:solidFill>
        </p:spPr>
        <p:txBody>
          <a:bodyPr wrap="square" rtlCol="0">
            <a:spAutoFit/>
          </a:bodyPr>
          <a:lstStyle/>
          <a:p>
            <a:pPr marL="0" lvl="1" eaLnBrk="1" hangingPunct="1"/>
            <a:r>
              <a:rPr lang="en-US" altLang="en-US" sz="2000" dirty="0"/>
              <a:t>How </a:t>
            </a:r>
            <a:r>
              <a:rPr lang="en-US" altLang="en-US" sz="2000" u="sng" dirty="0"/>
              <a:t>extend</a:t>
            </a:r>
            <a:r>
              <a:rPr lang="en-US" altLang="en-US" sz="2000" dirty="0"/>
              <a:t> or </a:t>
            </a:r>
            <a:r>
              <a:rPr lang="en-US" altLang="en-US" sz="2000" u="sng" dirty="0"/>
              <a:t>translate</a:t>
            </a:r>
            <a:r>
              <a:rPr lang="en-US" altLang="en-US" sz="2000" dirty="0"/>
              <a:t> </a:t>
            </a:r>
            <a:br>
              <a:rPr lang="en-US" altLang="en-US" sz="2000" dirty="0"/>
            </a:br>
            <a:r>
              <a:rPr lang="en-US" altLang="en-US" sz="2000" dirty="0"/>
              <a:t>“spiritual integration” </a:t>
            </a:r>
          </a:p>
          <a:p>
            <a:pPr marL="0" lvl="1" eaLnBrk="1" hangingPunct="1"/>
            <a:r>
              <a:rPr lang="en-US" altLang="en-US" sz="2000" dirty="0"/>
              <a:t>from psychotherapy </a:t>
            </a:r>
            <a:br>
              <a:rPr lang="en-US" altLang="en-US" sz="2000" dirty="0"/>
            </a:br>
            <a:r>
              <a:rPr lang="en-US" altLang="en-US" sz="2000" dirty="0"/>
              <a:t>  </a:t>
            </a:r>
            <a:r>
              <a:rPr lang="en-US" altLang="en-US" sz="2000" dirty="0">
                <a:sym typeface="Wingdings" panose="05000000000000000000" pitchFamily="2" charset="2"/>
              </a:rPr>
              <a:t></a:t>
            </a:r>
            <a:r>
              <a:rPr lang="en-US" altLang="en-US" sz="2000" dirty="0"/>
              <a:t> to </a:t>
            </a:r>
            <a:r>
              <a:rPr lang="en-US" altLang="en-US" sz="2000" dirty="0">
                <a:sym typeface="Wingdings" panose="05000000000000000000" pitchFamily="2" charset="2"/>
              </a:rPr>
              <a:t> </a:t>
            </a:r>
            <a:r>
              <a:rPr lang="en-US" altLang="en-US" sz="2800" dirty="0"/>
              <a:t>public health?</a:t>
            </a:r>
            <a:endParaRPr lang="en-US" altLang="en-US" sz="2000" dirty="0"/>
          </a:p>
        </p:txBody>
      </p:sp>
      <p:sp>
        <p:nvSpPr>
          <p:cNvPr id="20" name="TextBox 19">
            <a:extLst>
              <a:ext uri="{FF2B5EF4-FFF2-40B4-BE49-F238E27FC236}">
                <a16:creationId xmlns:a16="http://schemas.microsoft.com/office/drawing/2014/main" id="{534F3967-5372-0B27-DA03-6A8C921996A9}"/>
              </a:ext>
            </a:extLst>
          </p:cNvPr>
          <p:cNvSpPr txBox="1"/>
          <p:nvPr/>
        </p:nvSpPr>
        <p:spPr>
          <a:xfrm>
            <a:off x="4207422" y="3859463"/>
            <a:ext cx="4860377" cy="400110"/>
          </a:xfrm>
          <a:prstGeom prst="rect">
            <a:avLst/>
          </a:prstGeom>
          <a:solidFill>
            <a:srgbClr val="33CCFF">
              <a:alpha val="30000"/>
            </a:srgbClr>
          </a:solidFill>
          <a:ln w="38100">
            <a:solidFill>
              <a:srgbClr val="92D050"/>
            </a:solidFill>
          </a:ln>
        </p:spPr>
        <p:txBody>
          <a:bodyPr wrap="square" rtlCol="0">
            <a:spAutoFit/>
          </a:bodyPr>
          <a:lstStyle/>
          <a:p>
            <a:pPr marL="0" lvl="1" eaLnBrk="1" hangingPunct="1"/>
            <a:r>
              <a:rPr lang="en-US" altLang="en-US" sz="2000" u="sng" dirty="0"/>
              <a:t>SIPUBH needs 3 main extensions to SIP</a:t>
            </a:r>
          </a:p>
        </p:txBody>
      </p:sp>
      <p:sp>
        <p:nvSpPr>
          <p:cNvPr id="22" name="TextBox 21">
            <a:extLst>
              <a:ext uri="{FF2B5EF4-FFF2-40B4-BE49-F238E27FC236}">
                <a16:creationId xmlns:a16="http://schemas.microsoft.com/office/drawing/2014/main" id="{733A4072-6312-3BB5-39B1-508D4DB07F45}"/>
              </a:ext>
            </a:extLst>
          </p:cNvPr>
          <p:cNvSpPr txBox="1"/>
          <p:nvPr/>
        </p:nvSpPr>
        <p:spPr>
          <a:xfrm>
            <a:off x="4572000" y="2570194"/>
            <a:ext cx="4244134" cy="1169551"/>
          </a:xfrm>
          <a:prstGeom prst="rect">
            <a:avLst/>
          </a:prstGeom>
          <a:solidFill>
            <a:srgbClr val="92D050">
              <a:alpha val="30000"/>
            </a:srgbClr>
          </a:solidFill>
        </p:spPr>
        <p:txBody>
          <a:bodyPr wrap="square" rtlCol="0">
            <a:spAutoFit/>
          </a:bodyPr>
          <a:lstStyle/>
          <a:p>
            <a:pPr>
              <a:spcAft>
                <a:spcPts val="600"/>
              </a:spcAft>
            </a:pPr>
            <a:r>
              <a:rPr lang="en-GB" b="1" dirty="0"/>
              <a:t>Public health </a:t>
            </a:r>
            <a:br>
              <a:rPr lang="en-GB" b="1" dirty="0"/>
            </a:br>
            <a:r>
              <a:rPr lang="en-GB" b="1" dirty="0"/>
              <a:t>approaches that are sensitive to the spiritual dimension </a:t>
            </a:r>
            <a:br>
              <a:rPr lang="en-GB" sz="2000" b="1" dirty="0"/>
            </a:br>
            <a:r>
              <a:rPr lang="en-GB" sz="1400" dirty="0"/>
              <a:t>                   (New)</a:t>
            </a:r>
            <a:endParaRPr lang="en-GB" dirty="0"/>
          </a:p>
        </p:txBody>
      </p:sp>
      <p:sp>
        <p:nvSpPr>
          <p:cNvPr id="5" name="TextBox 4">
            <a:extLst>
              <a:ext uri="{FF2B5EF4-FFF2-40B4-BE49-F238E27FC236}">
                <a16:creationId xmlns:a16="http://schemas.microsoft.com/office/drawing/2014/main" id="{1A9A1506-5584-3BF1-0359-ED9FACDF26C1}"/>
              </a:ext>
            </a:extLst>
          </p:cNvPr>
          <p:cNvSpPr txBox="1"/>
          <p:nvPr/>
        </p:nvSpPr>
        <p:spPr>
          <a:xfrm>
            <a:off x="4207422" y="2060748"/>
            <a:ext cx="4825123" cy="430887"/>
          </a:xfrm>
          <a:prstGeom prst="rect">
            <a:avLst/>
          </a:prstGeom>
          <a:solidFill>
            <a:srgbClr val="92D050">
              <a:alpha val="30000"/>
            </a:srgbClr>
          </a:solidFill>
        </p:spPr>
        <p:txBody>
          <a:bodyPr wrap="square" rtlCol="0">
            <a:spAutoFit/>
          </a:bodyPr>
          <a:lstStyle/>
          <a:p>
            <a:pPr marL="0" lvl="1" algn="ctr" eaLnBrk="1" hangingPunct="1"/>
            <a:r>
              <a:rPr lang="en-US" altLang="en-US" sz="2200" u="sng" dirty="0"/>
              <a:t>Definition (</a:t>
            </a:r>
            <a:r>
              <a:rPr lang="en-US" altLang="en-US" sz="2200" u="sng" dirty="0" err="1"/>
              <a:t>brief+working</a:t>
            </a:r>
            <a:r>
              <a:rPr lang="en-US" altLang="en-US" sz="2200" u="sng" dirty="0"/>
              <a:t>) of SIPUBH</a:t>
            </a:r>
          </a:p>
        </p:txBody>
      </p:sp>
      <p:sp>
        <p:nvSpPr>
          <p:cNvPr id="10" name="TextBox 9">
            <a:extLst>
              <a:ext uri="{FF2B5EF4-FFF2-40B4-BE49-F238E27FC236}">
                <a16:creationId xmlns:a16="http://schemas.microsoft.com/office/drawing/2014/main" id="{D5C097AF-BE7D-2C70-21F7-7C0A0D6609D5}"/>
              </a:ext>
            </a:extLst>
          </p:cNvPr>
          <p:cNvSpPr txBox="1"/>
          <p:nvPr/>
        </p:nvSpPr>
        <p:spPr>
          <a:xfrm>
            <a:off x="3810000" y="162221"/>
            <a:ext cx="4503156" cy="338554"/>
          </a:xfrm>
          <a:prstGeom prst="rect">
            <a:avLst/>
          </a:prstGeom>
          <a:noFill/>
        </p:spPr>
        <p:txBody>
          <a:bodyPr wrap="none" rtlCol="0">
            <a:spAutoFit/>
          </a:bodyPr>
          <a:lstStyle/>
          <a:p>
            <a:r>
              <a:rPr lang="en-US" sz="1600" b="1" dirty="0">
                <a:solidFill>
                  <a:srgbClr val="C00000"/>
                </a:solidFill>
                <a:latin typeface="Arial Narrow" panose="020B0606020202030204" pitchFamily="34" charset="0"/>
                <a:ea typeface="Calibri" panose="020F0502020204030204" pitchFamily="34" charset="0"/>
                <a:cs typeface="Calibri" panose="020F0502020204030204" pitchFamily="34" charset="0"/>
              </a:rPr>
              <a:t>What is Spiritually Integrated Public Health (SIPUBH)?</a:t>
            </a:r>
            <a:endParaRPr lang="en-GB" sz="1600" b="1" dirty="0">
              <a:solidFill>
                <a:srgbClr val="C00000"/>
              </a:solidFill>
              <a:latin typeface="Arial Narrow" panose="020B0606020202030204" pitchFamily="34" charset="0"/>
              <a:ea typeface="Calibri" panose="020F0502020204030204" pitchFamily="34" charset="0"/>
              <a:cs typeface="Calibri" panose="020F0502020204030204" pitchFamily="34" charset="0"/>
            </a:endParaRPr>
          </a:p>
        </p:txBody>
      </p:sp>
      <p:sp>
        <p:nvSpPr>
          <p:cNvPr id="13" name="Content Placeholder 2">
            <a:extLst>
              <a:ext uri="{FF2B5EF4-FFF2-40B4-BE49-F238E27FC236}">
                <a16:creationId xmlns:a16="http://schemas.microsoft.com/office/drawing/2014/main" id="{6A8A7716-89C0-AE04-06FC-99C528256A6E}"/>
              </a:ext>
            </a:extLst>
          </p:cNvPr>
          <p:cNvSpPr txBox="1">
            <a:spLocks/>
          </p:cNvSpPr>
          <p:nvPr/>
        </p:nvSpPr>
        <p:spPr bwMode="auto">
          <a:xfrm>
            <a:off x="245023" y="6074017"/>
            <a:ext cx="3864417" cy="533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1400" kern="0" dirty="0"/>
              <a:t>NB: 21</a:t>
            </a:r>
            <a:r>
              <a:rPr lang="en-US" sz="1400" kern="0" baseline="30000" dirty="0"/>
              <a:t>st</a:t>
            </a:r>
            <a:r>
              <a:rPr lang="en-US" sz="1400" kern="0" dirty="0"/>
              <a:t> century public health affirms </a:t>
            </a:r>
            <a:br>
              <a:rPr lang="en-US" sz="1400" kern="0" dirty="0"/>
            </a:br>
            <a:r>
              <a:rPr lang="en-US" sz="1400" kern="0" dirty="0"/>
              <a:t>physical and mental health are </a:t>
            </a:r>
            <a:r>
              <a:rPr lang="en-US" sz="1400" u="sng" kern="0" dirty="0"/>
              <a:t>intertwined</a:t>
            </a:r>
            <a:r>
              <a:rPr lang="en-US" sz="1400" kern="0" dirty="0"/>
              <a:t> </a:t>
            </a:r>
          </a:p>
        </p:txBody>
      </p:sp>
    </p:spTree>
    <p:extLst>
      <p:ext uri="{BB962C8B-B14F-4D97-AF65-F5344CB8AC3E}">
        <p14:creationId xmlns:p14="http://schemas.microsoft.com/office/powerpoint/2010/main" val="912068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fill="hold"/>
                                        <p:tgtEl>
                                          <p:spTgt spid="19"/>
                                        </p:tgtEl>
                                        <p:attrNameLst>
                                          <p:attrName>ppt_x</p:attrName>
                                        </p:attrNameLst>
                                      </p:cBhvr>
                                      <p:tavLst>
                                        <p:tav tm="0">
                                          <p:val>
                                            <p:strVal val="0-#ppt_w/2"/>
                                          </p:val>
                                        </p:tav>
                                        <p:tav tm="100000">
                                          <p:val>
                                            <p:strVal val="#ppt_x"/>
                                          </p:val>
                                        </p:tav>
                                      </p:tavLst>
                                    </p:anim>
                                    <p:anim calcmode="lin" valueType="num">
                                      <p:cBhvr additive="base">
                                        <p:cTn id="11" dur="500" fill="hold"/>
                                        <p:tgtEl>
                                          <p:spTgt spid="1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250" fill="hold"/>
                                        <p:tgtEl>
                                          <p:spTgt spid="5"/>
                                        </p:tgtEl>
                                        <p:attrNameLst>
                                          <p:attrName>ppt_x</p:attrName>
                                        </p:attrNameLst>
                                      </p:cBhvr>
                                      <p:tavLst>
                                        <p:tav tm="0">
                                          <p:val>
                                            <p:strVal val="0-#ppt_w/2"/>
                                          </p:val>
                                        </p:tav>
                                        <p:tav tm="100000">
                                          <p:val>
                                            <p:strVal val="#ppt_x"/>
                                          </p:val>
                                        </p:tav>
                                      </p:tavLst>
                                    </p:anim>
                                    <p:anim calcmode="lin" valueType="num">
                                      <p:cBhvr additive="base">
                                        <p:cTn id="20" dur="25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250" fill="hold"/>
                                        <p:tgtEl>
                                          <p:spTgt spid="22"/>
                                        </p:tgtEl>
                                        <p:attrNameLst>
                                          <p:attrName>ppt_x</p:attrName>
                                        </p:attrNameLst>
                                      </p:cBhvr>
                                      <p:tavLst>
                                        <p:tav tm="0">
                                          <p:val>
                                            <p:strVal val="0-#ppt_w/2"/>
                                          </p:val>
                                        </p:tav>
                                        <p:tav tm="100000">
                                          <p:val>
                                            <p:strVal val="#ppt_x"/>
                                          </p:val>
                                        </p:tav>
                                      </p:tavLst>
                                    </p:anim>
                                    <p:anim calcmode="lin" valueType="num">
                                      <p:cBhvr additive="base">
                                        <p:cTn id="24" dur="25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 calcmode="lin" valueType="num">
                                      <p:cBhvr>
                                        <p:cTn id="31" dur="500" fill="hold"/>
                                        <p:tgtEl>
                                          <p:spTgt spid="20"/>
                                        </p:tgtEl>
                                        <p:attrNameLst>
                                          <p:attrName>style.rotation</p:attrName>
                                        </p:attrNameLst>
                                      </p:cBhvr>
                                      <p:tavLst>
                                        <p:tav tm="0">
                                          <p:val>
                                            <p:fltVal val="90"/>
                                          </p:val>
                                        </p:tav>
                                        <p:tav tm="100000">
                                          <p:val>
                                            <p:fltVal val="0"/>
                                          </p:val>
                                        </p:tav>
                                      </p:tavLst>
                                    </p:anim>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50"/>
                                        <p:tgtEl>
                                          <p:spTgt spid="9"/>
                                        </p:tgtEl>
                                      </p:cBhvr>
                                    </p:animEffect>
                                    <p:anim calcmode="lin" valueType="num">
                                      <p:cBhvr>
                                        <p:cTn id="38" dur="250" fill="hold"/>
                                        <p:tgtEl>
                                          <p:spTgt spid="9"/>
                                        </p:tgtEl>
                                        <p:attrNameLst>
                                          <p:attrName>ppt_x</p:attrName>
                                        </p:attrNameLst>
                                      </p:cBhvr>
                                      <p:tavLst>
                                        <p:tav tm="0">
                                          <p:val>
                                            <p:strVal val="#ppt_x"/>
                                          </p:val>
                                        </p:tav>
                                        <p:tav tm="100000">
                                          <p:val>
                                            <p:strVal val="#ppt_x"/>
                                          </p:val>
                                        </p:tav>
                                      </p:tavLst>
                                    </p:anim>
                                    <p:anim calcmode="lin" valueType="num">
                                      <p:cBhvr>
                                        <p:cTn id="39" dur="2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250"/>
                                        <p:tgtEl>
                                          <p:spTgt spid="14"/>
                                        </p:tgtEl>
                                      </p:cBhvr>
                                    </p:animEffect>
                                    <p:anim calcmode="lin" valueType="num">
                                      <p:cBhvr>
                                        <p:cTn id="45" dur="250" fill="hold"/>
                                        <p:tgtEl>
                                          <p:spTgt spid="14"/>
                                        </p:tgtEl>
                                        <p:attrNameLst>
                                          <p:attrName>ppt_x</p:attrName>
                                        </p:attrNameLst>
                                      </p:cBhvr>
                                      <p:tavLst>
                                        <p:tav tm="0">
                                          <p:val>
                                            <p:strVal val="#ppt_x"/>
                                          </p:val>
                                        </p:tav>
                                        <p:tav tm="100000">
                                          <p:val>
                                            <p:strVal val="#ppt_x"/>
                                          </p:val>
                                        </p:tav>
                                      </p:tavLst>
                                    </p:anim>
                                    <p:anim calcmode="lin" valueType="num">
                                      <p:cBhvr>
                                        <p:cTn id="46" dur="2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250"/>
                                        <p:tgtEl>
                                          <p:spTgt spid="16"/>
                                        </p:tgtEl>
                                      </p:cBhvr>
                                    </p:animEffect>
                                    <p:anim calcmode="lin" valueType="num">
                                      <p:cBhvr>
                                        <p:cTn id="52" dur="250" fill="hold"/>
                                        <p:tgtEl>
                                          <p:spTgt spid="16"/>
                                        </p:tgtEl>
                                        <p:attrNameLst>
                                          <p:attrName>ppt_x</p:attrName>
                                        </p:attrNameLst>
                                      </p:cBhvr>
                                      <p:tavLst>
                                        <p:tav tm="0">
                                          <p:val>
                                            <p:strVal val="#ppt_x"/>
                                          </p:val>
                                        </p:tav>
                                        <p:tav tm="100000">
                                          <p:val>
                                            <p:strVal val="#ppt_x"/>
                                          </p:val>
                                        </p:tav>
                                      </p:tavLst>
                                    </p:anim>
                                    <p:anim calcmode="lin" valueType="num">
                                      <p:cBhvr>
                                        <p:cTn id="53" dur="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6" grpId="0" animBg="1"/>
      <p:bldP spid="19" grpId="0" animBg="1"/>
      <p:bldP spid="20" grpId="0" animBg="1"/>
      <p:bldP spid="22" grpId="0" animBg="1"/>
      <p:bldP spid="5" grpId="0" animBg="1"/>
      <p:bldP spid="10"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2B537-61DA-EFEB-544B-BA4CE903C8E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DF3F666-17D5-1559-7C06-15C150D0AF14}"/>
              </a:ext>
            </a:extLst>
          </p:cNvPr>
          <p:cNvSpPr txBox="1"/>
          <p:nvPr/>
        </p:nvSpPr>
        <p:spPr>
          <a:xfrm>
            <a:off x="245023" y="2060748"/>
            <a:ext cx="2658517" cy="430887"/>
          </a:xfrm>
          <a:prstGeom prst="rect">
            <a:avLst/>
          </a:prstGeom>
          <a:solidFill>
            <a:srgbClr val="FFC000">
              <a:alpha val="40000"/>
            </a:srgbClr>
          </a:solidFill>
        </p:spPr>
        <p:txBody>
          <a:bodyPr wrap="square" rtlCol="0">
            <a:spAutoFit/>
          </a:bodyPr>
          <a:lstStyle/>
          <a:p>
            <a:pPr marL="0" lvl="1" eaLnBrk="1" hangingPunct="1"/>
            <a:r>
              <a:rPr lang="en-US" altLang="en-US" sz="2200" u="sng" dirty="0"/>
              <a:t>Definition of SIP</a:t>
            </a:r>
            <a:endParaRPr lang="en-US" sz="2200" u="sng" dirty="0"/>
          </a:p>
        </p:txBody>
      </p:sp>
      <p:sp>
        <p:nvSpPr>
          <p:cNvPr id="6" name="TextBox 5">
            <a:extLst>
              <a:ext uri="{FF2B5EF4-FFF2-40B4-BE49-F238E27FC236}">
                <a16:creationId xmlns:a16="http://schemas.microsoft.com/office/drawing/2014/main" id="{D6F12CE1-B19D-EA2D-650D-42CEC9B9DBBC}"/>
              </a:ext>
            </a:extLst>
          </p:cNvPr>
          <p:cNvSpPr txBox="1"/>
          <p:nvPr/>
        </p:nvSpPr>
        <p:spPr>
          <a:xfrm>
            <a:off x="2903541" y="1471663"/>
            <a:ext cx="6016174" cy="538609"/>
          </a:xfrm>
          <a:prstGeom prst="rect">
            <a:avLst/>
          </a:prstGeom>
          <a:solidFill>
            <a:srgbClr val="FFFF00">
              <a:alpha val="40000"/>
            </a:srgbClr>
          </a:solidFill>
        </p:spPr>
        <p:txBody>
          <a:bodyPr wrap="square" rtlCol="0">
            <a:spAutoFit/>
          </a:bodyPr>
          <a:lstStyle/>
          <a:p>
            <a:pPr>
              <a:spcAft>
                <a:spcPts val="600"/>
              </a:spcAft>
            </a:pPr>
            <a:endParaRPr lang="en-US" sz="1000" dirty="0"/>
          </a:p>
          <a:p>
            <a:pPr>
              <a:spcAft>
                <a:spcPts val="600"/>
              </a:spcAft>
            </a:pPr>
            <a:endParaRPr lang="en-GB" sz="1400" dirty="0"/>
          </a:p>
        </p:txBody>
      </p:sp>
      <p:sp>
        <p:nvSpPr>
          <p:cNvPr id="3" name="Content Placeholder 2">
            <a:extLst>
              <a:ext uri="{FF2B5EF4-FFF2-40B4-BE49-F238E27FC236}">
                <a16:creationId xmlns:a16="http://schemas.microsoft.com/office/drawing/2014/main" id="{B252DEF4-AF18-0691-E754-C4B4E8B23B85}"/>
              </a:ext>
            </a:extLst>
          </p:cNvPr>
          <p:cNvSpPr>
            <a:spLocks noGrp="1"/>
          </p:cNvSpPr>
          <p:nvPr>
            <p:ph idx="1"/>
          </p:nvPr>
        </p:nvSpPr>
        <p:spPr>
          <a:xfrm>
            <a:off x="262385" y="1530049"/>
            <a:ext cx="8886825" cy="483905"/>
          </a:xfrm>
        </p:spPr>
        <p:txBody>
          <a:bodyPr/>
          <a:lstStyle/>
          <a:p>
            <a:pPr marL="0" indent="0">
              <a:buNone/>
            </a:pPr>
            <a:r>
              <a:rPr lang="en-US" sz="2400" dirty="0"/>
              <a:t>Familiar analogue: “Spiritually Integrated Psychotherapy” (SIP)</a:t>
            </a:r>
          </a:p>
        </p:txBody>
      </p:sp>
      <p:sp>
        <p:nvSpPr>
          <p:cNvPr id="2" name="Title 1">
            <a:extLst>
              <a:ext uri="{FF2B5EF4-FFF2-40B4-BE49-F238E27FC236}">
                <a16:creationId xmlns:a16="http://schemas.microsoft.com/office/drawing/2014/main" id="{76E66C8E-8EA1-83F0-805C-9BFF3FE441A2}"/>
              </a:ext>
            </a:extLst>
          </p:cNvPr>
          <p:cNvSpPr>
            <a:spLocks noGrp="1"/>
          </p:cNvSpPr>
          <p:nvPr>
            <p:ph type="title"/>
          </p:nvPr>
        </p:nvSpPr>
        <p:spPr>
          <a:xfrm>
            <a:off x="106757" y="700420"/>
            <a:ext cx="8576730" cy="645993"/>
          </a:xfrm>
          <a:solidFill>
            <a:srgbClr val="92D050">
              <a:alpha val="40000"/>
            </a:srgbClr>
          </a:solidFill>
        </p:spPr>
        <p:txBody>
          <a:bodyPr/>
          <a:lstStyle/>
          <a:p>
            <a:r>
              <a:rPr lang="en-US" sz="3200" dirty="0"/>
              <a:t>Applying Spiritual Integration to Public Health</a:t>
            </a:r>
          </a:p>
        </p:txBody>
      </p:sp>
      <p:sp>
        <p:nvSpPr>
          <p:cNvPr id="4" name="Slide Number Placeholder 3">
            <a:extLst>
              <a:ext uri="{FF2B5EF4-FFF2-40B4-BE49-F238E27FC236}">
                <a16:creationId xmlns:a16="http://schemas.microsoft.com/office/drawing/2014/main" id="{513A26B4-C89E-4D76-EF42-91284638AED5}"/>
              </a:ext>
            </a:extLst>
          </p:cNvPr>
          <p:cNvSpPr>
            <a:spLocks noGrp="1"/>
          </p:cNvSpPr>
          <p:nvPr>
            <p:ph type="sldNum" sz="quarter" idx="12"/>
          </p:nvPr>
        </p:nvSpPr>
        <p:spPr>
          <a:xfrm>
            <a:off x="8746609" y="525005"/>
            <a:ext cx="384312" cy="323850"/>
          </a:xfrm>
        </p:spPr>
        <p:txBody>
          <a:bodyPr/>
          <a:lstStyle/>
          <a:p>
            <a:pPr algn="l">
              <a:defRPr/>
            </a:pPr>
            <a:fld id="{1562156A-9564-4DAC-8093-548D72B23337}" type="slidenum">
              <a:rPr lang="en-US" altLang="en-US" smtClean="0"/>
              <a:pPr algn="l">
                <a:defRPr/>
              </a:pPr>
              <a:t>9</a:t>
            </a:fld>
            <a:endParaRPr lang="en-US" altLang="en-US" dirty="0"/>
          </a:p>
        </p:txBody>
      </p:sp>
      <p:sp>
        <p:nvSpPr>
          <p:cNvPr id="7" name="TextBox 6">
            <a:extLst>
              <a:ext uri="{FF2B5EF4-FFF2-40B4-BE49-F238E27FC236}">
                <a16:creationId xmlns:a16="http://schemas.microsoft.com/office/drawing/2014/main" id="{05595D36-E57D-9864-8E2F-340A19F32BE3}"/>
              </a:ext>
            </a:extLst>
          </p:cNvPr>
          <p:cNvSpPr txBox="1"/>
          <p:nvPr/>
        </p:nvSpPr>
        <p:spPr>
          <a:xfrm>
            <a:off x="453887" y="155591"/>
            <a:ext cx="3050835" cy="523220"/>
          </a:xfrm>
          <a:prstGeom prst="rect">
            <a:avLst/>
          </a:prstGeom>
          <a:solidFill>
            <a:srgbClr val="FFCC99"/>
          </a:solidFill>
        </p:spPr>
        <p:txBody>
          <a:bodyPr wrap="none" rtlCol="0">
            <a:spAutoFit/>
          </a:bodyPr>
          <a:lstStyle/>
          <a:p>
            <a:pPr marL="342900" indent="-342900">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a:t>
            </a:r>
          </a:p>
          <a:p>
            <a:r>
              <a:rPr lang="en-US" sz="1400" dirty="0">
                <a:latin typeface="Arial Narrow" panose="020B0606020202030204" pitchFamily="34" charset="0"/>
                <a:ea typeface="Calibri" panose="020F0502020204030204" pitchFamily="34" charset="0"/>
                <a:cs typeface="Calibri" panose="020F0502020204030204" pitchFamily="34" charset="0"/>
              </a:rPr>
              <a:t>What is Spiritually Integrated Public Health?</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887F332-57A7-D053-1BB2-BF15C8C6BAAA}"/>
              </a:ext>
            </a:extLst>
          </p:cNvPr>
          <p:cNvSpPr txBox="1"/>
          <p:nvPr/>
        </p:nvSpPr>
        <p:spPr>
          <a:xfrm>
            <a:off x="245023" y="2570194"/>
            <a:ext cx="3717534" cy="1169551"/>
          </a:xfrm>
          <a:prstGeom prst="rect">
            <a:avLst/>
          </a:prstGeom>
          <a:solidFill>
            <a:srgbClr val="FFC000">
              <a:alpha val="40000"/>
            </a:srgbClr>
          </a:solidFill>
        </p:spPr>
        <p:txBody>
          <a:bodyPr wrap="square" rtlCol="0">
            <a:spAutoFit/>
          </a:bodyPr>
          <a:lstStyle/>
          <a:p>
            <a:pPr>
              <a:spcAft>
                <a:spcPts val="600"/>
              </a:spcAft>
            </a:pPr>
            <a:r>
              <a:rPr lang="en-GB" b="1" dirty="0"/>
              <a:t>a variety of psychotherapeutic approaches that are sensitive to the spiritual dimension</a:t>
            </a:r>
            <a:br>
              <a:rPr lang="en-GB" sz="2000" b="1" dirty="0"/>
            </a:br>
            <a:r>
              <a:rPr lang="en-GB" sz="1400" dirty="0"/>
              <a:t>                 (Sperry, 2013, in </a:t>
            </a:r>
            <a:r>
              <a:rPr lang="en-GB" sz="1400" i="1" dirty="0"/>
              <a:t>APA Handbook</a:t>
            </a:r>
            <a:r>
              <a:rPr lang="en-GB" sz="1400" dirty="0"/>
              <a:t>)</a:t>
            </a:r>
            <a:endParaRPr lang="en-GB" dirty="0"/>
          </a:p>
        </p:txBody>
      </p:sp>
      <p:sp>
        <p:nvSpPr>
          <p:cNvPr id="20" name="TextBox 19">
            <a:extLst>
              <a:ext uri="{FF2B5EF4-FFF2-40B4-BE49-F238E27FC236}">
                <a16:creationId xmlns:a16="http://schemas.microsoft.com/office/drawing/2014/main" id="{534F3967-5372-0B27-DA03-6A8C921996A9}"/>
              </a:ext>
            </a:extLst>
          </p:cNvPr>
          <p:cNvSpPr txBox="1"/>
          <p:nvPr/>
        </p:nvSpPr>
        <p:spPr>
          <a:xfrm>
            <a:off x="4207422" y="3859463"/>
            <a:ext cx="4860377" cy="400110"/>
          </a:xfrm>
          <a:prstGeom prst="rect">
            <a:avLst/>
          </a:prstGeom>
          <a:solidFill>
            <a:srgbClr val="33CCFF">
              <a:alpha val="30000"/>
            </a:srgbClr>
          </a:solidFill>
          <a:ln w="38100">
            <a:solidFill>
              <a:srgbClr val="92D050"/>
            </a:solidFill>
          </a:ln>
        </p:spPr>
        <p:txBody>
          <a:bodyPr wrap="square" rtlCol="0">
            <a:spAutoFit/>
          </a:bodyPr>
          <a:lstStyle/>
          <a:p>
            <a:pPr marL="0" lvl="1" eaLnBrk="1" hangingPunct="1"/>
            <a:r>
              <a:rPr lang="en-US" altLang="en-US" sz="2000" u="sng" dirty="0"/>
              <a:t>Needed Qualities of SIPUBH</a:t>
            </a:r>
          </a:p>
        </p:txBody>
      </p:sp>
      <p:sp>
        <p:nvSpPr>
          <p:cNvPr id="22" name="TextBox 21">
            <a:extLst>
              <a:ext uri="{FF2B5EF4-FFF2-40B4-BE49-F238E27FC236}">
                <a16:creationId xmlns:a16="http://schemas.microsoft.com/office/drawing/2014/main" id="{733A4072-6312-3BB5-39B1-508D4DB07F45}"/>
              </a:ext>
            </a:extLst>
          </p:cNvPr>
          <p:cNvSpPr txBox="1"/>
          <p:nvPr/>
        </p:nvSpPr>
        <p:spPr>
          <a:xfrm>
            <a:off x="4572000" y="2570194"/>
            <a:ext cx="4244134" cy="1169551"/>
          </a:xfrm>
          <a:prstGeom prst="rect">
            <a:avLst/>
          </a:prstGeom>
          <a:solidFill>
            <a:srgbClr val="92D050">
              <a:alpha val="30000"/>
            </a:srgbClr>
          </a:solidFill>
        </p:spPr>
        <p:txBody>
          <a:bodyPr wrap="square" rtlCol="0">
            <a:spAutoFit/>
          </a:bodyPr>
          <a:lstStyle/>
          <a:p>
            <a:pPr>
              <a:spcAft>
                <a:spcPts val="600"/>
              </a:spcAft>
            </a:pPr>
            <a:r>
              <a:rPr lang="en-GB" b="1" dirty="0"/>
              <a:t>Public health </a:t>
            </a:r>
            <a:br>
              <a:rPr lang="en-GB" b="1" dirty="0"/>
            </a:br>
            <a:r>
              <a:rPr lang="en-GB" b="1" dirty="0"/>
              <a:t>approaches that are sensitive to the spiritual dimension </a:t>
            </a:r>
            <a:br>
              <a:rPr lang="en-GB" sz="2000" b="1" dirty="0"/>
            </a:br>
            <a:r>
              <a:rPr lang="en-GB" sz="1400" dirty="0"/>
              <a:t>                   (New)</a:t>
            </a:r>
            <a:endParaRPr lang="en-GB" dirty="0"/>
          </a:p>
        </p:txBody>
      </p:sp>
      <p:sp>
        <p:nvSpPr>
          <p:cNvPr id="5" name="TextBox 4">
            <a:extLst>
              <a:ext uri="{FF2B5EF4-FFF2-40B4-BE49-F238E27FC236}">
                <a16:creationId xmlns:a16="http://schemas.microsoft.com/office/drawing/2014/main" id="{1A9A1506-5584-3BF1-0359-ED9FACDF26C1}"/>
              </a:ext>
            </a:extLst>
          </p:cNvPr>
          <p:cNvSpPr txBox="1"/>
          <p:nvPr/>
        </p:nvSpPr>
        <p:spPr>
          <a:xfrm>
            <a:off x="4207422" y="2060748"/>
            <a:ext cx="4825123" cy="430887"/>
          </a:xfrm>
          <a:prstGeom prst="rect">
            <a:avLst/>
          </a:prstGeom>
          <a:solidFill>
            <a:srgbClr val="92D050">
              <a:alpha val="30000"/>
            </a:srgbClr>
          </a:solidFill>
        </p:spPr>
        <p:txBody>
          <a:bodyPr wrap="square" rtlCol="0">
            <a:spAutoFit/>
          </a:bodyPr>
          <a:lstStyle/>
          <a:p>
            <a:pPr marL="0" lvl="1" algn="ctr" eaLnBrk="1" hangingPunct="1"/>
            <a:r>
              <a:rPr lang="en-US" altLang="en-US" sz="2200" u="sng" dirty="0"/>
              <a:t>Definition (</a:t>
            </a:r>
            <a:r>
              <a:rPr lang="en-US" altLang="en-US" sz="2200" u="sng" dirty="0" err="1"/>
              <a:t>brief+working</a:t>
            </a:r>
            <a:r>
              <a:rPr lang="en-US" altLang="en-US" sz="2200" u="sng" dirty="0"/>
              <a:t>) of SIPUBH</a:t>
            </a:r>
          </a:p>
        </p:txBody>
      </p:sp>
      <p:sp>
        <p:nvSpPr>
          <p:cNvPr id="12" name="TextBox 11">
            <a:extLst>
              <a:ext uri="{FF2B5EF4-FFF2-40B4-BE49-F238E27FC236}">
                <a16:creationId xmlns:a16="http://schemas.microsoft.com/office/drawing/2014/main" id="{3DE2EDAE-EA93-CA73-9B33-2AEFD67FCE35}"/>
              </a:ext>
            </a:extLst>
          </p:cNvPr>
          <p:cNvSpPr txBox="1"/>
          <p:nvPr/>
        </p:nvSpPr>
        <p:spPr>
          <a:xfrm>
            <a:off x="4275410" y="4341191"/>
            <a:ext cx="4724399" cy="2508379"/>
          </a:xfrm>
          <a:prstGeom prst="rect">
            <a:avLst/>
          </a:prstGeom>
          <a:solidFill>
            <a:srgbClr val="92D050">
              <a:alpha val="20000"/>
            </a:srgbClr>
          </a:solidFill>
        </p:spPr>
        <p:txBody>
          <a:bodyPr wrap="square" rtlCol="0">
            <a:spAutoFit/>
          </a:bodyPr>
          <a:lstStyle/>
          <a:p>
            <a:pPr marL="285750" indent="-285750">
              <a:spcAft>
                <a:spcPts val="600"/>
              </a:spcAft>
              <a:buFont typeface="Wingdings" panose="05000000000000000000" pitchFamily="2" charset="2"/>
              <a:buChar char="ü"/>
            </a:pPr>
            <a:r>
              <a:rPr lang="en-GB" dirty="0"/>
              <a:t>based on a theory of spirituality</a:t>
            </a:r>
          </a:p>
          <a:p>
            <a:pPr>
              <a:spcAft>
                <a:spcPts val="600"/>
              </a:spcAft>
            </a:pPr>
            <a:endParaRPr lang="en-GB" sz="2400" dirty="0"/>
          </a:p>
          <a:p>
            <a:pPr marL="285750" indent="-285750">
              <a:spcAft>
                <a:spcPts val="600"/>
              </a:spcAft>
              <a:buFont typeface="Wingdings" panose="05000000000000000000" pitchFamily="2" charset="2"/>
              <a:buChar char="ü"/>
            </a:pPr>
            <a:r>
              <a:rPr lang="en-GB" dirty="0"/>
              <a:t>empirically-informed </a:t>
            </a:r>
          </a:p>
          <a:p>
            <a:pPr marL="285750" indent="-285750">
              <a:spcAft>
                <a:spcPts val="600"/>
              </a:spcAft>
              <a:buFont typeface="Wingdings" panose="05000000000000000000" pitchFamily="2" charset="2"/>
              <a:buChar char="ü"/>
            </a:pPr>
            <a:r>
              <a:rPr lang="en-GB" dirty="0"/>
              <a:t>ecumenical </a:t>
            </a:r>
          </a:p>
          <a:p>
            <a:pPr marL="285750" indent="-285750">
              <a:spcAft>
                <a:spcPts val="600"/>
              </a:spcAft>
              <a:buFont typeface="Wingdings" panose="05000000000000000000" pitchFamily="2" charset="2"/>
              <a:buChar char="ü"/>
            </a:pPr>
            <a:endParaRPr lang="en-GB" dirty="0"/>
          </a:p>
          <a:p>
            <a:pPr marL="285750" indent="-285750">
              <a:spcAft>
                <a:spcPts val="600"/>
              </a:spcAft>
              <a:buFont typeface="Wingdings" panose="05000000000000000000" pitchFamily="2" charset="2"/>
              <a:buChar char="ü"/>
            </a:pPr>
            <a:r>
              <a:rPr lang="en-GB" dirty="0"/>
              <a:t>capable of practically guiding / informing relevant public health </a:t>
            </a:r>
            <a:r>
              <a:rPr lang="en-GB" dirty="0" err="1"/>
              <a:t>activities+initiatives</a:t>
            </a:r>
            <a:endParaRPr lang="en-GB" dirty="0"/>
          </a:p>
        </p:txBody>
      </p:sp>
      <p:sp>
        <p:nvSpPr>
          <p:cNvPr id="15" name="TextBox 14">
            <a:extLst>
              <a:ext uri="{FF2B5EF4-FFF2-40B4-BE49-F238E27FC236}">
                <a16:creationId xmlns:a16="http://schemas.microsoft.com/office/drawing/2014/main" id="{2C6CEA60-196E-CE8E-FBBB-43C4B1359DC0}"/>
              </a:ext>
            </a:extLst>
          </p:cNvPr>
          <p:cNvSpPr txBox="1"/>
          <p:nvPr/>
        </p:nvSpPr>
        <p:spPr>
          <a:xfrm>
            <a:off x="158086" y="4245560"/>
            <a:ext cx="3962400" cy="2631490"/>
          </a:xfrm>
          <a:prstGeom prst="rect">
            <a:avLst/>
          </a:prstGeom>
          <a:solidFill>
            <a:srgbClr val="FFC000">
              <a:alpha val="40000"/>
            </a:srgbClr>
          </a:solidFill>
        </p:spPr>
        <p:txBody>
          <a:bodyPr wrap="square" rtlCol="0">
            <a:spAutoFit/>
          </a:bodyPr>
          <a:lstStyle/>
          <a:p>
            <a:pPr marL="285750" indent="-285750">
              <a:spcAft>
                <a:spcPts val="600"/>
              </a:spcAft>
              <a:buFont typeface="Wingdings" panose="05000000000000000000" pitchFamily="2" charset="2"/>
              <a:buChar char="ü"/>
            </a:pPr>
            <a:r>
              <a:rPr lang="en-GB" dirty="0"/>
              <a:t>based on a theory of spirituality</a:t>
            </a:r>
          </a:p>
          <a:p>
            <a:pPr>
              <a:spcAft>
                <a:spcPts val="600"/>
              </a:spcAft>
            </a:pPr>
            <a:endParaRPr lang="en-GB" sz="3200" dirty="0"/>
          </a:p>
          <a:p>
            <a:pPr marL="285750" indent="-285750">
              <a:spcAft>
                <a:spcPts val="600"/>
              </a:spcAft>
              <a:buFont typeface="Wingdings" panose="05000000000000000000" pitchFamily="2" charset="2"/>
              <a:buChar char="ü"/>
            </a:pPr>
            <a:r>
              <a:rPr lang="en-GB" dirty="0"/>
              <a:t>empirically-oriented </a:t>
            </a:r>
          </a:p>
          <a:p>
            <a:pPr marL="285750" indent="-285750">
              <a:spcAft>
                <a:spcPts val="600"/>
              </a:spcAft>
              <a:buFont typeface="Wingdings" panose="05000000000000000000" pitchFamily="2" charset="2"/>
              <a:buChar char="ü"/>
            </a:pPr>
            <a:r>
              <a:rPr lang="en-GB" dirty="0"/>
              <a:t>ecumenical </a:t>
            </a:r>
          </a:p>
          <a:p>
            <a:pPr>
              <a:spcAft>
                <a:spcPts val="600"/>
              </a:spcAft>
            </a:pPr>
            <a:endParaRPr lang="en-GB" dirty="0"/>
          </a:p>
          <a:p>
            <a:pPr marL="285750" indent="-285750">
              <a:spcAft>
                <a:spcPts val="600"/>
              </a:spcAft>
              <a:buFont typeface="Wingdings" panose="05000000000000000000" pitchFamily="2" charset="2"/>
              <a:buChar char="ü"/>
            </a:pPr>
            <a:r>
              <a:rPr lang="en-GB" dirty="0"/>
              <a:t>capable of integration into virtually any form of psychotherapy</a:t>
            </a:r>
          </a:p>
        </p:txBody>
      </p:sp>
      <p:sp>
        <p:nvSpPr>
          <p:cNvPr id="17" name="TextBox 16">
            <a:extLst>
              <a:ext uri="{FF2B5EF4-FFF2-40B4-BE49-F238E27FC236}">
                <a16:creationId xmlns:a16="http://schemas.microsoft.com/office/drawing/2014/main" id="{23171A4C-4B40-8D90-B757-703410F9D2D6}"/>
              </a:ext>
            </a:extLst>
          </p:cNvPr>
          <p:cNvSpPr txBox="1"/>
          <p:nvPr/>
        </p:nvSpPr>
        <p:spPr>
          <a:xfrm>
            <a:off x="144857" y="3849004"/>
            <a:ext cx="2017091" cy="400110"/>
          </a:xfrm>
          <a:prstGeom prst="rect">
            <a:avLst/>
          </a:prstGeom>
          <a:solidFill>
            <a:srgbClr val="FFFF00">
              <a:alpha val="70000"/>
            </a:srgbClr>
          </a:solidFill>
        </p:spPr>
        <p:txBody>
          <a:bodyPr wrap="none" rtlCol="0">
            <a:spAutoFit/>
          </a:bodyPr>
          <a:lstStyle/>
          <a:p>
            <a:r>
              <a:rPr lang="en-US" sz="2000" u="sng" dirty="0"/>
              <a:t>Qualities of SIP</a:t>
            </a:r>
            <a:endParaRPr lang="en-GB" sz="2000" u="sng" dirty="0"/>
          </a:p>
        </p:txBody>
      </p:sp>
      <p:sp>
        <p:nvSpPr>
          <p:cNvPr id="18" name="TextBox 17">
            <a:extLst>
              <a:ext uri="{FF2B5EF4-FFF2-40B4-BE49-F238E27FC236}">
                <a16:creationId xmlns:a16="http://schemas.microsoft.com/office/drawing/2014/main" id="{FCBC9CA5-318A-B43A-E9FA-B9CFAFCCCDD8}"/>
              </a:ext>
            </a:extLst>
          </p:cNvPr>
          <p:cNvSpPr txBox="1"/>
          <p:nvPr/>
        </p:nvSpPr>
        <p:spPr>
          <a:xfrm>
            <a:off x="656951" y="4958614"/>
            <a:ext cx="3413114" cy="276999"/>
          </a:xfrm>
          <a:prstGeom prst="rect">
            <a:avLst/>
          </a:prstGeom>
          <a:noFill/>
        </p:spPr>
        <p:txBody>
          <a:bodyPr wrap="none" rtlCol="0">
            <a:spAutoFit/>
          </a:bodyPr>
          <a:lstStyle/>
          <a:p>
            <a:r>
              <a:rPr lang="en-US" sz="1200" dirty="0">
                <a:solidFill>
                  <a:srgbClr val="00B0F0"/>
                </a:solidFill>
              </a:rPr>
              <a:t>“Search for the sacred”, etc. (Pargament, 2007)</a:t>
            </a:r>
            <a:endParaRPr lang="en-GB" sz="1200" dirty="0">
              <a:solidFill>
                <a:srgbClr val="00B0F0"/>
              </a:solidFill>
            </a:endParaRPr>
          </a:p>
        </p:txBody>
      </p:sp>
      <p:sp>
        <p:nvSpPr>
          <p:cNvPr id="21" name="TextBox 20">
            <a:extLst>
              <a:ext uri="{FF2B5EF4-FFF2-40B4-BE49-F238E27FC236}">
                <a16:creationId xmlns:a16="http://schemas.microsoft.com/office/drawing/2014/main" id="{D33B125C-5AF9-6E8C-C763-6CDD66029AED}"/>
              </a:ext>
            </a:extLst>
          </p:cNvPr>
          <p:cNvSpPr txBox="1"/>
          <p:nvPr/>
        </p:nvSpPr>
        <p:spPr>
          <a:xfrm>
            <a:off x="680154" y="5829738"/>
            <a:ext cx="3413114" cy="461665"/>
          </a:xfrm>
          <a:prstGeom prst="rect">
            <a:avLst/>
          </a:prstGeom>
          <a:noFill/>
        </p:spPr>
        <p:txBody>
          <a:bodyPr wrap="square" rtlCol="0">
            <a:spAutoFit/>
          </a:bodyPr>
          <a:lstStyle/>
          <a:p>
            <a:r>
              <a:rPr lang="en-US" sz="1200" dirty="0">
                <a:solidFill>
                  <a:srgbClr val="00B0F0"/>
                </a:solidFill>
              </a:rPr>
              <a:t>“Indian spirituality: How relevant is Pargament’s framework? (Oman &amp; Paranjpe, 2018)</a:t>
            </a:r>
            <a:endParaRPr lang="en-GB" sz="1200" dirty="0">
              <a:solidFill>
                <a:srgbClr val="00B0F0"/>
              </a:solidFill>
            </a:endParaRPr>
          </a:p>
        </p:txBody>
      </p:sp>
      <p:sp>
        <p:nvSpPr>
          <p:cNvPr id="23" name="TextBox 22">
            <a:extLst>
              <a:ext uri="{FF2B5EF4-FFF2-40B4-BE49-F238E27FC236}">
                <a16:creationId xmlns:a16="http://schemas.microsoft.com/office/drawing/2014/main" id="{7CEE8FE4-8992-B70D-9F85-C73C08494415}"/>
              </a:ext>
            </a:extLst>
          </p:cNvPr>
          <p:cNvSpPr txBox="1"/>
          <p:nvPr/>
        </p:nvSpPr>
        <p:spPr>
          <a:xfrm>
            <a:off x="520868" y="4532561"/>
            <a:ext cx="3572400" cy="461665"/>
          </a:xfrm>
          <a:prstGeom prst="rect">
            <a:avLst/>
          </a:prstGeom>
          <a:noFill/>
        </p:spPr>
        <p:txBody>
          <a:bodyPr wrap="square" rtlCol="0">
            <a:spAutoFit/>
          </a:bodyPr>
          <a:lstStyle/>
          <a:p>
            <a:r>
              <a:rPr lang="en-US" sz="1200" dirty="0">
                <a:solidFill>
                  <a:srgbClr val="00B050"/>
                </a:solidFill>
              </a:rPr>
              <a:t>“How can we integrate… if we don’t know what spirituality is? …“ (Pargament &amp;c, 2005)</a:t>
            </a:r>
            <a:endParaRPr lang="en-GB" sz="1200" dirty="0">
              <a:solidFill>
                <a:srgbClr val="00B050"/>
              </a:solidFill>
            </a:endParaRPr>
          </a:p>
        </p:txBody>
      </p:sp>
      <p:sp>
        <p:nvSpPr>
          <p:cNvPr id="24" name="TextBox 23">
            <a:extLst>
              <a:ext uri="{FF2B5EF4-FFF2-40B4-BE49-F238E27FC236}">
                <a16:creationId xmlns:a16="http://schemas.microsoft.com/office/drawing/2014/main" id="{DA976640-64C2-15B5-24DF-15BA63FEE502}"/>
              </a:ext>
            </a:extLst>
          </p:cNvPr>
          <p:cNvSpPr txBox="1"/>
          <p:nvPr/>
        </p:nvSpPr>
        <p:spPr>
          <a:xfrm>
            <a:off x="5004410" y="4727781"/>
            <a:ext cx="3742199" cy="461665"/>
          </a:xfrm>
          <a:prstGeom prst="rect">
            <a:avLst/>
          </a:prstGeom>
          <a:noFill/>
        </p:spPr>
        <p:txBody>
          <a:bodyPr wrap="square" rtlCol="0">
            <a:spAutoFit/>
          </a:bodyPr>
          <a:lstStyle/>
          <a:p>
            <a:r>
              <a:rPr lang="en-US" sz="1200" dirty="0">
                <a:solidFill>
                  <a:srgbClr val="00B0F0"/>
                </a:solidFill>
              </a:rPr>
              <a:t>Pargament’s framework again usable. But other frameworks viable if provide adequate orientation</a:t>
            </a:r>
            <a:endParaRPr lang="en-GB" sz="1200" dirty="0">
              <a:solidFill>
                <a:srgbClr val="00B0F0"/>
              </a:solidFill>
            </a:endParaRPr>
          </a:p>
        </p:txBody>
      </p:sp>
      <p:sp>
        <p:nvSpPr>
          <p:cNvPr id="27" name="TextBox 26">
            <a:extLst>
              <a:ext uri="{FF2B5EF4-FFF2-40B4-BE49-F238E27FC236}">
                <a16:creationId xmlns:a16="http://schemas.microsoft.com/office/drawing/2014/main" id="{E7C3F0BE-8E62-00F0-5C77-1FB759B58635}"/>
              </a:ext>
            </a:extLst>
          </p:cNvPr>
          <p:cNvSpPr txBox="1"/>
          <p:nvPr/>
        </p:nvSpPr>
        <p:spPr>
          <a:xfrm>
            <a:off x="3581400" y="128065"/>
            <a:ext cx="5451145" cy="338554"/>
          </a:xfrm>
          <a:prstGeom prst="rect">
            <a:avLst/>
          </a:prstGeom>
          <a:noFill/>
        </p:spPr>
        <p:txBody>
          <a:bodyPr wrap="square" rtlCol="0">
            <a:spAutoFit/>
          </a:bodyPr>
          <a:lstStyle/>
          <a:p>
            <a:r>
              <a:rPr lang="en-US" sz="1600" b="1" dirty="0">
                <a:solidFill>
                  <a:srgbClr val="C00000"/>
                </a:solidFill>
                <a:latin typeface="Arial Narrow" panose="020B0606020202030204" pitchFamily="34" charset="0"/>
                <a:ea typeface="Calibri" panose="020F0502020204030204" pitchFamily="34" charset="0"/>
                <a:cs typeface="Calibri" panose="020F0502020204030204" pitchFamily="34" charset="0"/>
              </a:rPr>
              <a:t>Moving from Spiritually Integrated Psychotherapy (SIP) to SIPUBH</a:t>
            </a:r>
            <a:endParaRPr lang="en-GB" sz="1600" b="1" dirty="0">
              <a:solidFill>
                <a:srgbClr val="C00000"/>
              </a:solidFill>
              <a:latin typeface="Arial Narrow" panose="020B0606020202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50AEF5A-27AB-1AD8-E33D-E5FD5B3EAC26}"/>
              </a:ext>
            </a:extLst>
          </p:cNvPr>
          <p:cNvSpPr txBox="1"/>
          <p:nvPr/>
        </p:nvSpPr>
        <p:spPr>
          <a:xfrm>
            <a:off x="4931763" y="5788675"/>
            <a:ext cx="3297837" cy="461665"/>
          </a:xfrm>
          <a:prstGeom prst="rect">
            <a:avLst/>
          </a:prstGeom>
          <a:noFill/>
        </p:spPr>
        <p:txBody>
          <a:bodyPr wrap="square" rtlCol="0">
            <a:spAutoFit/>
          </a:bodyPr>
          <a:lstStyle/>
          <a:p>
            <a:r>
              <a:rPr lang="en-US" sz="1200" dirty="0">
                <a:solidFill>
                  <a:srgbClr val="00B0F0"/>
                </a:solidFill>
              </a:rPr>
              <a:t>Including (and not excluding) non-believers and the “spiritual but not religious”</a:t>
            </a:r>
            <a:endParaRPr lang="en-GB" sz="1200" dirty="0">
              <a:solidFill>
                <a:srgbClr val="00B0F0"/>
              </a:solidFill>
            </a:endParaRPr>
          </a:p>
        </p:txBody>
      </p:sp>
    </p:spTree>
    <p:extLst>
      <p:ext uri="{BB962C8B-B14F-4D97-AF65-F5344CB8AC3E}">
        <p14:creationId xmlns:p14="http://schemas.microsoft.com/office/powerpoint/2010/main" val="22468425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5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5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 calcmode="lin" valueType="num">
                                      <p:cBhvr>
                                        <p:cTn id="17" dur="500" fill="hold"/>
                                        <p:tgtEl>
                                          <p:spTgt spid="20"/>
                                        </p:tgtEl>
                                        <p:attrNameLst>
                                          <p:attrName>style.rotation</p:attrName>
                                        </p:attrNameLst>
                                      </p:cBhvr>
                                      <p:tavLst>
                                        <p:tav tm="0">
                                          <p:val>
                                            <p:fltVal val="90"/>
                                          </p:val>
                                        </p:tav>
                                        <p:tav tm="100000">
                                          <p:val>
                                            <p:fltVal val="0"/>
                                          </p:val>
                                        </p:tav>
                                      </p:tavLst>
                                    </p:anim>
                                    <p:animEffect transition="in" filter="fade">
                                      <p:cBhvr>
                                        <p:cTn id="18" dur="500"/>
                                        <p:tgtEl>
                                          <p:spTgt spid="20"/>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1000"/>
                            </p:stCondLst>
                            <p:childTnLst>
                              <p:par>
                                <p:cTn id="24" presetID="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50" fill="hold"/>
                                        <p:tgtEl>
                                          <p:spTgt spid="24"/>
                                        </p:tgtEl>
                                        <p:attrNameLst>
                                          <p:attrName>ppt_x</p:attrName>
                                        </p:attrNameLst>
                                      </p:cBhvr>
                                      <p:tavLst>
                                        <p:tav tm="0">
                                          <p:val>
                                            <p:strVal val="0-#ppt_w/2"/>
                                          </p:val>
                                        </p:tav>
                                        <p:tav tm="100000">
                                          <p:val>
                                            <p:strVal val="#ppt_x"/>
                                          </p:val>
                                        </p:tav>
                                      </p:tavLst>
                                    </p:anim>
                                    <p:anim calcmode="lin" valueType="num">
                                      <p:cBhvr additive="base">
                                        <p:cTn id="27" dur="250" fill="hold"/>
                                        <p:tgtEl>
                                          <p:spTgt spid="24"/>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250" fill="hold"/>
                                        <p:tgtEl>
                                          <p:spTgt spid="9"/>
                                        </p:tgtEl>
                                        <p:attrNameLst>
                                          <p:attrName>ppt_x</p:attrName>
                                        </p:attrNameLst>
                                      </p:cBhvr>
                                      <p:tavLst>
                                        <p:tav tm="0">
                                          <p:val>
                                            <p:strVal val="0-#ppt_w/2"/>
                                          </p:val>
                                        </p:tav>
                                        <p:tav tm="100000">
                                          <p:val>
                                            <p:strVal val="#ppt_x"/>
                                          </p:val>
                                        </p:tav>
                                      </p:tavLst>
                                    </p:anim>
                                    <p:anim calcmode="lin" valueType="num">
                                      <p:cBhvr additive="base">
                                        <p:cTn id="31" dur="2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2" grpId="0" animBg="1"/>
      <p:bldP spid="15" grpId="0" animBg="1"/>
      <p:bldP spid="17" grpId="0" animBg="1"/>
      <p:bldP spid="24"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2B537-61DA-EFEB-544B-BA4CE903C8E8}"/>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DF3F666-17D5-1559-7C06-15C150D0AF14}"/>
              </a:ext>
            </a:extLst>
          </p:cNvPr>
          <p:cNvSpPr txBox="1"/>
          <p:nvPr/>
        </p:nvSpPr>
        <p:spPr>
          <a:xfrm>
            <a:off x="245023" y="2060748"/>
            <a:ext cx="2658517" cy="430887"/>
          </a:xfrm>
          <a:prstGeom prst="rect">
            <a:avLst/>
          </a:prstGeom>
          <a:solidFill>
            <a:srgbClr val="FFC000">
              <a:alpha val="40000"/>
            </a:srgbClr>
          </a:solidFill>
        </p:spPr>
        <p:txBody>
          <a:bodyPr wrap="square" rtlCol="0">
            <a:spAutoFit/>
          </a:bodyPr>
          <a:lstStyle/>
          <a:p>
            <a:pPr marL="0" lvl="1" eaLnBrk="1" hangingPunct="1"/>
            <a:r>
              <a:rPr lang="en-US" altLang="en-US" sz="2200" u="sng" dirty="0"/>
              <a:t>Definition of SIP</a:t>
            </a:r>
            <a:endParaRPr lang="en-US" sz="2200" u="sng" dirty="0"/>
          </a:p>
        </p:txBody>
      </p:sp>
      <p:sp>
        <p:nvSpPr>
          <p:cNvPr id="6" name="TextBox 5">
            <a:extLst>
              <a:ext uri="{FF2B5EF4-FFF2-40B4-BE49-F238E27FC236}">
                <a16:creationId xmlns:a16="http://schemas.microsoft.com/office/drawing/2014/main" id="{D6F12CE1-B19D-EA2D-650D-42CEC9B9DBBC}"/>
              </a:ext>
            </a:extLst>
          </p:cNvPr>
          <p:cNvSpPr txBox="1"/>
          <p:nvPr/>
        </p:nvSpPr>
        <p:spPr>
          <a:xfrm>
            <a:off x="2903541" y="1471663"/>
            <a:ext cx="6016174" cy="538609"/>
          </a:xfrm>
          <a:prstGeom prst="rect">
            <a:avLst/>
          </a:prstGeom>
          <a:solidFill>
            <a:srgbClr val="FFFF00">
              <a:alpha val="40000"/>
            </a:srgbClr>
          </a:solidFill>
        </p:spPr>
        <p:txBody>
          <a:bodyPr wrap="square" rtlCol="0">
            <a:spAutoFit/>
          </a:bodyPr>
          <a:lstStyle/>
          <a:p>
            <a:pPr>
              <a:spcAft>
                <a:spcPts val="600"/>
              </a:spcAft>
            </a:pPr>
            <a:endParaRPr lang="en-US" sz="1000" dirty="0"/>
          </a:p>
          <a:p>
            <a:pPr>
              <a:spcAft>
                <a:spcPts val="600"/>
              </a:spcAft>
            </a:pPr>
            <a:endParaRPr lang="en-GB" sz="1400" dirty="0"/>
          </a:p>
        </p:txBody>
      </p:sp>
      <p:sp>
        <p:nvSpPr>
          <p:cNvPr id="3" name="Content Placeholder 2">
            <a:extLst>
              <a:ext uri="{FF2B5EF4-FFF2-40B4-BE49-F238E27FC236}">
                <a16:creationId xmlns:a16="http://schemas.microsoft.com/office/drawing/2014/main" id="{B252DEF4-AF18-0691-E754-C4B4E8B23B85}"/>
              </a:ext>
            </a:extLst>
          </p:cNvPr>
          <p:cNvSpPr>
            <a:spLocks noGrp="1"/>
          </p:cNvSpPr>
          <p:nvPr>
            <p:ph idx="1"/>
          </p:nvPr>
        </p:nvSpPr>
        <p:spPr>
          <a:xfrm>
            <a:off x="262385" y="1530049"/>
            <a:ext cx="8886825" cy="483905"/>
          </a:xfrm>
        </p:spPr>
        <p:txBody>
          <a:bodyPr/>
          <a:lstStyle/>
          <a:p>
            <a:pPr marL="0" indent="0">
              <a:buNone/>
            </a:pPr>
            <a:r>
              <a:rPr lang="en-US" sz="2400" dirty="0"/>
              <a:t>Familiar analogue: “Spiritually Integrated Psychotherapy” (SIP)</a:t>
            </a:r>
          </a:p>
        </p:txBody>
      </p:sp>
      <p:sp>
        <p:nvSpPr>
          <p:cNvPr id="2" name="Title 1">
            <a:extLst>
              <a:ext uri="{FF2B5EF4-FFF2-40B4-BE49-F238E27FC236}">
                <a16:creationId xmlns:a16="http://schemas.microsoft.com/office/drawing/2014/main" id="{76E66C8E-8EA1-83F0-805C-9BFF3FE441A2}"/>
              </a:ext>
            </a:extLst>
          </p:cNvPr>
          <p:cNvSpPr>
            <a:spLocks noGrp="1"/>
          </p:cNvSpPr>
          <p:nvPr>
            <p:ph type="title"/>
          </p:nvPr>
        </p:nvSpPr>
        <p:spPr>
          <a:xfrm>
            <a:off x="106757" y="700420"/>
            <a:ext cx="8576730" cy="645993"/>
          </a:xfrm>
          <a:solidFill>
            <a:srgbClr val="92D050">
              <a:alpha val="40000"/>
            </a:srgbClr>
          </a:solidFill>
        </p:spPr>
        <p:txBody>
          <a:bodyPr/>
          <a:lstStyle/>
          <a:p>
            <a:r>
              <a:rPr lang="en-US" sz="3200" dirty="0"/>
              <a:t>Applying Spiritual Integration to Public Health</a:t>
            </a:r>
          </a:p>
        </p:txBody>
      </p:sp>
      <p:sp>
        <p:nvSpPr>
          <p:cNvPr id="4" name="Slide Number Placeholder 3">
            <a:extLst>
              <a:ext uri="{FF2B5EF4-FFF2-40B4-BE49-F238E27FC236}">
                <a16:creationId xmlns:a16="http://schemas.microsoft.com/office/drawing/2014/main" id="{513A26B4-C89E-4D76-EF42-91284638AED5}"/>
              </a:ext>
            </a:extLst>
          </p:cNvPr>
          <p:cNvSpPr>
            <a:spLocks noGrp="1"/>
          </p:cNvSpPr>
          <p:nvPr>
            <p:ph type="sldNum" sz="quarter" idx="12"/>
          </p:nvPr>
        </p:nvSpPr>
        <p:spPr>
          <a:xfrm>
            <a:off x="106757" y="6238146"/>
            <a:ext cx="519109" cy="476250"/>
          </a:xfrm>
        </p:spPr>
        <p:txBody>
          <a:bodyPr/>
          <a:lstStyle/>
          <a:p>
            <a:pPr algn="l">
              <a:defRPr/>
            </a:pPr>
            <a:fld id="{1562156A-9564-4DAC-8093-548D72B23337}" type="slidenum">
              <a:rPr lang="en-US" altLang="en-US" smtClean="0"/>
              <a:pPr algn="l">
                <a:defRPr/>
              </a:pPr>
              <a:t>10</a:t>
            </a:fld>
            <a:endParaRPr lang="en-US" altLang="en-US" dirty="0"/>
          </a:p>
        </p:txBody>
      </p:sp>
      <p:sp>
        <p:nvSpPr>
          <p:cNvPr id="7" name="TextBox 6">
            <a:extLst>
              <a:ext uri="{FF2B5EF4-FFF2-40B4-BE49-F238E27FC236}">
                <a16:creationId xmlns:a16="http://schemas.microsoft.com/office/drawing/2014/main" id="{05595D36-E57D-9864-8E2F-340A19F32BE3}"/>
              </a:ext>
            </a:extLst>
          </p:cNvPr>
          <p:cNvSpPr txBox="1"/>
          <p:nvPr/>
        </p:nvSpPr>
        <p:spPr>
          <a:xfrm>
            <a:off x="453887" y="155591"/>
            <a:ext cx="3050835" cy="523220"/>
          </a:xfrm>
          <a:prstGeom prst="rect">
            <a:avLst/>
          </a:prstGeom>
          <a:solidFill>
            <a:srgbClr val="FFCC99"/>
          </a:solidFill>
        </p:spPr>
        <p:txBody>
          <a:bodyPr wrap="none" rtlCol="0">
            <a:spAutoFit/>
          </a:bodyPr>
          <a:lstStyle/>
          <a:p>
            <a:pPr marL="342900" indent="-342900">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a:t>
            </a:r>
          </a:p>
          <a:p>
            <a:r>
              <a:rPr lang="en-US" sz="1400" dirty="0">
                <a:latin typeface="Arial Narrow" panose="020B0606020202030204" pitchFamily="34" charset="0"/>
                <a:ea typeface="Calibri" panose="020F0502020204030204" pitchFamily="34" charset="0"/>
                <a:cs typeface="Calibri" panose="020F0502020204030204" pitchFamily="34" charset="0"/>
              </a:rPr>
              <a:t>What is Spiritually Integrated Public Health?</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887F332-57A7-D053-1BB2-BF15C8C6BAAA}"/>
              </a:ext>
            </a:extLst>
          </p:cNvPr>
          <p:cNvSpPr txBox="1"/>
          <p:nvPr/>
        </p:nvSpPr>
        <p:spPr>
          <a:xfrm>
            <a:off x="245023" y="2570194"/>
            <a:ext cx="3717534" cy="923330"/>
          </a:xfrm>
          <a:prstGeom prst="rect">
            <a:avLst/>
          </a:prstGeom>
          <a:solidFill>
            <a:srgbClr val="FFC000">
              <a:alpha val="40000"/>
            </a:srgbClr>
          </a:solidFill>
        </p:spPr>
        <p:txBody>
          <a:bodyPr wrap="square" rtlCol="0">
            <a:spAutoFit/>
          </a:bodyPr>
          <a:lstStyle/>
          <a:p>
            <a:pPr>
              <a:spcAft>
                <a:spcPts val="600"/>
              </a:spcAft>
            </a:pPr>
            <a:r>
              <a:rPr lang="en-GB" b="1" dirty="0"/>
              <a:t>a variety of psychotherapeutic approaches that are sensitive to the spiritual dimension</a:t>
            </a:r>
            <a:endParaRPr lang="en-GB" dirty="0"/>
          </a:p>
        </p:txBody>
      </p:sp>
      <p:sp>
        <p:nvSpPr>
          <p:cNvPr id="9" name="TextBox 8">
            <a:extLst>
              <a:ext uri="{FF2B5EF4-FFF2-40B4-BE49-F238E27FC236}">
                <a16:creationId xmlns:a16="http://schemas.microsoft.com/office/drawing/2014/main" id="{23167419-F165-D7D9-DDDC-4438300BDC4C}"/>
              </a:ext>
            </a:extLst>
          </p:cNvPr>
          <p:cNvSpPr txBox="1"/>
          <p:nvPr/>
        </p:nvSpPr>
        <p:spPr>
          <a:xfrm>
            <a:off x="4423834" y="4321634"/>
            <a:ext cx="4475144" cy="646331"/>
          </a:xfrm>
          <a:prstGeom prst="rect">
            <a:avLst/>
          </a:prstGeom>
          <a:solidFill>
            <a:srgbClr val="92D050">
              <a:alpha val="30000"/>
            </a:srgbClr>
          </a:solidFill>
        </p:spPr>
        <p:txBody>
          <a:bodyPr wrap="square" rtlCol="0">
            <a:spAutoFit/>
          </a:bodyPr>
          <a:lstStyle/>
          <a:p>
            <a:pPr>
              <a:spcAft>
                <a:spcPts val="600"/>
              </a:spcAft>
            </a:pPr>
            <a:r>
              <a:rPr lang="en-GB" dirty="0"/>
              <a:t>+ </a:t>
            </a:r>
            <a:r>
              <a:rPr lang="en-US" altLang="en-US" dirty="0"/>
              <a:t>“Upstream”: </a:t>
            </a:r>
            <a:r>
              <a:rPr lang="en-US" altLang="en-US" dirty="0">
                <a:solidFill>
                  <a:srgbClr val="0070C0"/>
                </a:solidFill>
              </a:rPr>
              <a:t>health education, promotion (e.g., S/R resilience-build, stress manage)</a:t>
            </a:r>
            <a:endParaRPr lang="en-GB" sz="1600" dirty="0">
              <a:solidFill>
                <a:srgbClr val="0070C0"/>
              </a:solidFill>
            </a:endParaRPr>
          </a:p>
        </p:txBody>
      </p:sp>
      <p:sp>
        <p:nvSpPr>
          <p:cNvPr id="14" name="TextBox 13">
            <a:extLst>
              <a:ext uri="{FF2B5EF4-FFF2-40B4-BE49-F238E27FC236}">
                <a16:creationId xmlns:a16="http://schemas.microsoft.com/office/drawing/2014/main" id="{82B2FF6B-BA6E-13C8-4199-A2ABBA114F36}"/>
              </a:ext>
            </a:extLst>
          </p:cNvPr>
          <p:cNvSpPr txBox="1"/>
          <p:nvPr/>
        </p:nvSpPr>
        <p:spPr>
          <a:xfrm>
            <a:off x="4908004" y="5060803"/>
            <a:ext cx="3864417" cy="646331"/>
          </a:xfrm>
          <a:prstGeom prst="rect">
            <a:avLst/>
          </a:prstGeom>
          <a:solidFill>
            <a:srgbClr val="92D050">
              <a:alpha val="30000"/>
            </a:srgbClr>
          </a:solidFill>
        </p:spPr>
        <p:txBody>
          <a:bodyPr wrap="square" rtlCol="0">
            <a:spAutoFit/>
          </a:bodyPr>
          <a:lstStyle/>
          <a:p>
            <a:pPr>
              <a:spcAft>
                <a:spcPts val="600"/>
              </a:spcAft>
            </a:pPr>
            <a:r>
              <a:rPr lang="en-GB" dirty="0"/>
              <a:t>+ Multilevel: </a:t>
            </a:r>
            <a:r>
              <a:rPr lang="en-GB" dirty="0">
                <a:solidFill>
                  <a:srgbClr val="0070C0"/>
                </a:solidFill>
              </a:rPr>
              <a:t>Spiritually supportive social environments (“ecumenical”)</a:t>
            </a:r>
            <a:endParaRPr lang="en-GB" sz="1600" dirty="0">
              <a:solidFill>
                <a:srgbClr val="0070C0"/>
              </a:solidFill>
            </a:endParaRPr>
          </a:p>
        </p:txBody>
      </p:sp>
      <p:sp>
        <p:nvSpPr>
          <p:cNvPr id="16" name="TextBox 15">
            <a:extLst>
              <a:ext uri="{FF2B5EF4-FFF2-40B4-BE49-F238E27FC236}">
                <a16:creationId xmlns:a16="http://schemas.microsoft.com/office/drawing/2014/main" id="{03923F4F-A1EE-90C7-0277-7EED25D60D3B}"/>
              </a:ext>
            </a:extLst>
          </p:cNvPr>
          <p:cNvSpPr txBox="1"/>
          <p:nvPr/>
        </p:nvSpPr>
        <p:spPr>
          <a:xfrm>
            <a:off x="5150565" y="5819026"/>
            <a:ext cx="3886678" cy="923330"/>
          </a:xfrm>
          <a:prstGeom prst="rect">
            <a:avLst/>
          </a:prstGeom>
          <a:solidFill>
            <a:srgbClr val="92D050">
              <a:alpha val="30000"/>
            </a:srgbClr>
          </a:solidFill>
        </p:spPr>
        <p:txBody>
          <a:bodyPr wrap="square" rtlCol="0">
            <a:spAutoFit/>
          </a:bodyPr>
          <a:lstStyle/>
          <a:p>
            <a:pPr>
              <a:spcAft>
                <a:spcPts val="600"/>
              </a:spcAft>
            </a:pPr>
            <a:r>
              <a:rPr lang="en-GB" dirty="0"/>
              <a:t>+ </a:t>
            </a:r>
            <a:r>
              <a:rPr lang="en-US" dirty="0"/>
              <a:t>Cross-sectoral: </a:t>
            </a:r>
            <a:r>
              <a:rPr lang="en-US" b="1" u="sng" dirty="0">
                <a:solidFill>
                  <a:srgbClr val="0070C0"/>
                </a:solidFill>
              </a:rPr>
              <a:t>Spiritually supportive environments</a:t>
            </a:r>
            <a:r>
              <a:rPr lang="en-US" dirty="0">
                <a:solidFill>
                  <a:srgbClr val="0070C0"/>
                </a:solidFill>
              </a:rPr>
              <a:t> in clinics, workplaces, schools, etc.</a:t>
            </a:r>
            <a:endParaRPr lang="en-GB" dirty="0">
              <a:solidFill>
                <a:srgbClr val="0070C0"/>
              </a:solidFill>
            </a:endParaRPr>
          </a:p>
        </p:txBody>
      </p:sp>
      <p:sp>
        <p:nvSpPr>
          <p:cNvPr id="20" name="TextBox 19">
            <a:extLst>
              <a:ext uri="{FF2B5EF4-FFF2-40B4-BE49-F238E27FC236}">
                <a16:creationId xmlns:a16="http://schemas.microsoft.com/office/drawing/2014/main" id="{534F3967-5372-0B27-DA03-6A8C921996A9}"/>
              </a:ext>
            </a:extLst>
          </p:cNvPr>
          <p:cNvSpPr txBox="1"/>
          <p:nvPr/>
        </p:nvSpPr>
        <p:spPr>
          <a:xfrm>
            <a:off x="4290266" y="3479833"/>
            <a:ext cx="4608712" cy="400110"/>
          </a:xfrm>
          <a:prstGeom prst="rect">
            <a:avLst/>
          </a:prstGeom>
          <a:solidFill>
            <a:srgbClr val="33CCFF">
              <a:alpha val="30000"/>
            </a:srgbClr>
          </a:solidFill>
          <a:ln w="38100">
            <a:solidFill>
              <a:srgbClr val="92D050"/>
            </a:solidFill>
          </a:ln>
        </p:spPr>
        <p:txBody>
          <a:bodyPr wrap="square" rtlCol="0">
            <a:spAutoFit/>
          </a:bodyPr>
          <a:lstStyle/>
          <a:p>
            <a:pPr marL="0" lvl="1" eaLnBrk="1" hangingPunct="1"/>
            <a:r>
              <a:rPr lang="en-US" altLang="en-US" sz="2000" u="sng" dirty="0"/>
              <a:t>SIPUBH Potential Strategies</a:t>
            </a:r>
          </a:p>
        </p:txBody>
      </p:sp>
      <p:sp>
        <p:nvSpPr>
          <p:cNvPr id="22" name="TextBox 21">
            <a:extLst>
              <a:ext uri="{FF2B5EF4-FFF2-40B4-BE49-F238E27FC236}">
                <a16:creationId xmlns:a16="http://schemas.microsoft.com/office/drawing/2014/main" id="{733A4072-6312-3BB5-39B1-508D4DB07F45}"/>
              </a:ext>
            </a:extLst>
          </p:cNvPr>
          <p:cNvSpPr txBox="1"/>
          <p:nvPr/>
        </p:nvSpPr>
        <p:spPr>
          <a:xfrm>
            <a:off x="4553607" y="2491635"/>
            <a:ext cx="4244134" cy="923330"/>
          </a:xfrm>
          <a:prstGeom prst="rect">
            <a:avLst/>
          </a:prstGeom>
          <a:solidFill>
            <a:srgbClr val="92D050">
              <a:alpha val="30000"/>
            </a:srgbClr>
          </a:solidFill>
        </p:spPr>
        <p:txBody>
          <a:bodyPr wrap="square" rtlCol="0">
            <a:spAutoFit/>
          </a:bodyPr>
          <a:lstStyle/>
          <a:p>
            <a:pPr>
              <a:spcAft>
                <a:spcPts val="600"/>
              </a:spcAft>
            </a:pPr>
            <a:r>
              <a:rPr lang="en-GB" b="1" dirty="0"/>
              <a:t>Public health </a:t>
            </a:r>
            <a:br>
              <a:rPr lang="en-GB" b="1" dirty="0"/>
            </a:br>
            <a:r>
              <a:rPr lang="en-GB" b="1" dirty="0"/>
              <a:t>approaches that are sensitive to the spiritual dimension </a:t>
            </a:r>
            <a:endParaRPr lang="en-GB" dirty="0"/>
          </a:p>
        </p:txBody>
      </p:sp>
      <p:sp>
        <p:nvSpPr>
          <p:cNvPr id="5" name="TextBox 4">
            <a:extLst>
              <a:ext uri="{FF2B5EF4-FFF2-40B4-BE49-F238E27FC236}">
                <a16:creationId xmlns:a16="http://schemas.microsoft.com/office/drawing/2014/main" id="{1A9A1506-5584-3BF1-0359-ED9FACDF26C1}"/>
              </a:ext>
            </a:extLst>
          </p:cNvPr>
          <p:cNvSpPr txBox="1"/>
          <p:nvPr/>
        </p:nvSpPr>
        <p:spPr>
          <a:xfrm>
            <a:off x="4207422" y="2060748"/>
            <a:ext cx="4825123" cy="430887"/>
          </a:xfrm>
          <a:prstGeom prst="rect">
            <a:avLst/>
          </a:prstGeom>
          <a:solidFill>
            <a:srgbClr val="92D050">
              <a:alpha val="30000"/>
            </a:srgbClr>
          </a:solidFill>
        </p:spPr>
        <p:txBody>
          <a:bodyPr wrap="square" rtlCol="0">
            <a:spAutoFit/>
          </a:bodyPr>
          <a:lstStyle/>
          <a:p>
            <a:pPr marL="0" lvl="1" algn="ctr" eaLnBrk="1" hangingPunct="1"/>
            <a:r>
              <a:rPr lang="en-US" altLang="en-US" sz="2200" u="sng" dirty="0"/>
              <a:t>Definition (</a:t>
            </a:r>
            <a:r>
              <a:rPr lang="en-US" altLang="en-US" sz="2200" u="sng" dirty="0" err="1"/>
              <a:t>brief+working</a:t>
            </a:r>
            <a:r>
              <a:rPr lang="en-US" altLang="en-US" sz="2200" u="sng" dirty="0"/>
              <a:t>) of SIPUBH</a:t>
            </a:r>
          </a:p>
        </p:txBody>
      </p:sp>
      <p:sp>
        <p:nvSpPr>
          <p:cNvPr id="10" name="TextBox 9">
            <a:extLst>
              <a:ext uri="{FF2B5EF4-FFF2-40B4-BE49-F238E27FC236}">
                <a16:creationId xmlns:a16="http://schemas.microsoft.com/office/drawing/2014/main" id="{A8294236-EF01-83B3-8448-D1961A2F0BC7}"/>
              </a:ext>
            </a:extLst>
          </p:cNvPr>
          <p:cNvSpPr txBox="1"/>
          <p:nvPr/>
        </p:nvSpPr>
        <p:spPr>
          <a:xfrm>
            <a:off x="3581400" y="128065"/>
            <a:ext cx="5451145" cy="338554"/>
          </a:xfrm>
          <a:prstGeom prst="rect">
            <a:avLst/>
          </a:prstGeom>
          <a:noFill/>
        </p:spPr>
        <p:txBody>
          <a:bodyPr wrap="square" rtlCol="0">
            <a:spAutoFit/>
          </a:bodyPr>
          <a:lstStyle/>
          <a:p>
            <a:r>
              <a:rPr lang="en-US" sz="1600" b="1" dirty="0">
                <a:solidFill>
                  <a:srgbClr val="C00000"/>
                </a:solidFill>
                <a:latin typeface="Arial Narrow" panose="020B0606020202030204" pitchFamily="34" charset="0"/>
                <a:ea typeface="Calibri" panose="020F0502020204030204" pitchFamily="34" charset="0"/>
                <a:cs typeface="Calibri" panose="020F0502020204030204" pitchFamily="34" charset="0"/>
              </a:rPr>
              <a:t>Moving from Spiritually Integrated Psychotherapy (SIP) to SIPUBH</a:t>
            </a:r>
            <a:endParaRPr lang="en-GB" sz="1600" b="1" dirty="0">
              <a:solidFill>
                <a:srgbClr val="C00000"/>
              </a:solidFill>
              <a:latin typeface="Arial Narrow" panose="020B0606020202030204" pitchFamily="34" charset="0"/>
              <a:ea typeface="Calibri" panose="020F0502020204030204" pitchFamily="34" charset="0"/>
              <a:cs typeface="Calibri" panose="020F0502020204030204" pitchFamily="34" charset="0"/>
            </a:endParaRPr>
          </a:p>
        </p:txBody>
      </p:sp>
      <p:sp>
        <p:nvSpPr>
          <p:cNvPr id="12" name="Arrow: Right 11">
            <a:extLst>
              <a:ext uri="{FF2B5EF4-FFF2-40B4-BE49-F238E27FC236}">
                <a16:creationId xmlns:a16="http://schemas.microsoft.com/office/drawing/2014/main" id="{28DA7D2D-C72B-15D9-80C5-D373E960E2D8}"/>
              </a:ext>
            </a:extLst>
          </p:cNvPr>
          <p:cNvSpPr/>
          <p:nvPr/>
        </p:nvSpPr>
        <p:spPr bwMode="auto">
          <a:xfrm>
            <a:off x="453887" y="3790134"/>
            <a:ext cx="3365819" cy="2541337"/>
          </a:xfrm>
          <a:prstGeom prst="rightArrow">
            <a:avLst>
              <a:gd name="adj1" fmla="val 50000"/>
              <a:gd name="adj2" fmla="val 37461"/>
            </a:avLst>
          </a:prstGeom>
          <a:solidFill>
            <a:srgbClr val="33CCFF">
              <a:alpha val="30000"/>
            </a:srgbClr>
          </a:solidFill>
          <a:ln w="50800"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kumimoji="0" lang="en-US" sz="1800" b="0" i="0" u="none" strike="noStrike" cap="none" normalizeH="0" baseline="0" dirty="0">
                <a:ln>
                  <a:noFill/>
                </a:ln>
                <a:solidFill>
                  <a:schemeClr val="tx1"/>
                </a:solidFill>
                <a:effectLst/>
                <a:latin typeface="Arial" charset="0"/>
              </a:rPr>
              <a:t>Just as </a:t>
            </a:r>
            <a:br>
              <a:rPr kumimoji="0" lang="en-US" sz="1800" b="0" i="0" u="none" strike="noStrike" cap="none" normalizeH="0" baseline="0" dirty="0">
                <a:ln>
                  <a:noFill/>
                </a:ln>
                <a:solidFill>
                  <a:schemeClr val="tx1"/>
                </a:solidFill>
                <a:effectLst/>
                <a:latin typeface="Arial" charset="0"/>
              </a:rPr>
            </a:br>
            <a:r>
              <a:rPr kumimoji="0" lang="en-US" sz="2000" b="0" i="0" u="none" strike="noStrike" cap="none" normalizeH="0" baseline="0" dirty="0">
                <a:ln>
                  <a:noFill/>
                </a:ln>
                <a:solidFill>
                  <a:schemeClr val="tx1"/>
                </a:solidFill>
                <a:effectLst/>
                <a:latin typeface="Arial" charset="0"/>
              </a:rPr>
              <a:t>SIP </a:t>
            </a:r>
            <a:r>
              <a:rPr lang="en-US" altLang="en-US" sz="2000" dirty="0"/>
              <a:t>emphasizes drawing on spiritual resources + practices.</a:t>
            </a:r>
          </a:p>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ndParaRPr>
          </a:p>
        </p:txBody>
      </p:sp>
      <p:sp>
        <p:nvSpPr>
          <p:cNvPr id="13" name="TextBox 12">
            <a:extLst>
              <a:ext uri="{FF2B5EF4-FFF2-40B4-BE49-F238E27FC236}">
                <a16:creationId xmlns:a16="http://schemas.microsoft.com/office/drawing/2014/main" id="{F0250E4A-8E3D-06E3-02F6-A68BE22E888F}"/>
              </a:ext>
            </a:extLst>
          </p:cNvPr>
          <p:cNvSpPr txBox="1"/>
          <p:nvPr/>
        </p:nvSpPr>
        <p:spPr>
          <a:xfrm>
            <a:off x="159099" y="3728954"/>
            <a:ext cx="2629887" cy="646331"/>
          </a:xfrm>
          <a:prstGeom prst="rect">
            <a:avLst/>
          </a:prstGeom>
          <a:solidFill>
            <a:srgbClr val="FFC000"/>
          </a:solidFill>
        </p:spPr>
        <p:txBody>
          <a:bodyPr wrap="none" rtlCol="0">
            <a:spAutoFit/>
          </a:bodyPr>
          <a:lstStyle/>
          <a:p>
            <a:r>
              <a:rPr lang="en-US" dirty="0"/>
              <a:t>WHAT STRATEGIES?</a:t>
            </a:r>
          </a:p>
          <a:p>
            <a:r>
              <a:rPr lang="en-US" dirty="0"/>
              <a:t>Let’s unpack this a bit…</a:t>
            </a:r>
            <a:endParaRPr lang="en-GB" dirty="0"/>
          </a:p>
        </p:txBody>
      </p:sp>
      <p:sp>
        <p:nvSpPr>
          <p:cNvPr id="15" name="Speech Bubble: Rectangle with Corners Rounded 14">
            <a:extLst>
              <a:ext uri="{FF2B5EF4-FFF2-40B4-BE49-F238E27FC236}">
                <a16:creationId xmlns:a16="http://schemas.microsoft.com/office/drawing/2014/main" id="{C2CB781B-F0E4-E93D-B87C-2ECAA2EF8876}"/>
              </a:ext>
            </a:extLst>
          </p:cNvPr>
          <p:cNvSpPr/>
          <p:nvPr/>
        </p:nvSpPr>
        <p:spPr bwMode="auto">
          <a:xfrm>
            <a:off x="131881" y="5684081"/>
            <a:ext cx="4477650" cy="1108129"/>
          </a:xfrm>
          <a:prstGeom prst="wedgeRoundRectCallout">
            <a:avLst>
              <a:gd name="adj1" fmla="val 61275"/>
              <a:gd name="adj2" fmla="val -14216"/>
              <a:gd name="adj3" fmla="val 16667"/>
            </a:avLst>
          </a:prstGeom>
          <a:solidFill>
            <a:srgbClr val="FFDD71"/>
          </a:solidFill>
          <a:ln w="50800" cap="flat" cmpd="sng" algn="ctr">
            <a:solidFill>
              <a:srgbClr val="FFD85B"/>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2000" dirty="0"/>
              <a:t>Spiritually Supportive [Social] Environments (</a:t>
            </a:r>
            <a:r>
              <a:rPr lang="en-US" sz="2000" b="1" u="sng" dirty="0"/>
              <a:t>SSENVs</a:t>
            </a:r>
            <a:r>
              <a:rPr lang="en-US" sz="2000" dirty="0"/>
              <a:t>) = the actionable </a:t>
            </a:r>
            <a:r>
              <a:rPr lang="en-US" sz="2000" b="1" u="sng" dirty="0"/>
              <a:t>CORE</a:t>
            </a:r>
            <a:r>
              <a:rPr lang="en-US" sz="2000" dirty="0"/>
              <a:t> of SIPUBH</a:t>
            </a:r>
            <a:endParaRPr lang="en-GB" sz="2000" dirty="0"/>
          </a:p>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ndParaRPr>
          </a:p>
        </p:txBody>
      </p:sp>
      <p:sp>
        <p:nvSpPr>
          <p:cNvPr id="17" name="TextBox 16">
            <a:extLst>
              <a:ext uri="{FF2B5EF4-FFF2-40B4-BE49-F238E27FC236}">
                <a16:creationId xmlns:a16="http://schemas.microsoft.com/office/drawing/2014/main" id="{B0DCDD4D-3873-F930-FDA5-A208B5D338CF}"/>
              </a:ext>
            </a:extLst>
          </p:cNvPr>
          <p:cNvSpPr txBox="1"/>
          <p:nvPr/>
        </p:nvSpPr>
        <p:spPr>
          <a:xfrm>
            <a:off x="4267784" y="3929164"/>
            <a:ext cx="3732753" cy="369332"/>
          </a:xfrm>
          <a:prstGeom prst="rect">
            <a:avLst/>
          </a:prstGeom>
          <a:solidFill>
            <a:srgbClr val="FFFF00"/>
          </a:solidFill>
        </p:spPr>
        <p:txBody>
          <a:bodyPr wrap="none" rtlCol="0">
            <a:spAutoFit/>
          </a:bodyPr>
          <a:lstStyle/>
          <a:p>
            <a:r>
              <a:rPr lang="en-US" dirty="0"/>
              <a:t>Extending SIP strategies to PUBH:</a:t>
            </a:r>
            <a:endParaRPr lang="en-GB" dirty="0"/>
          </a:p>
        </p:txBody>
      </p:sp>
    </p:spTree>
    <p:extLst>
      <p:ext uri="{BB962C8B-B14F-4D97-AF65-F5344CB8AC3E}">
        <p14:creationId xmlns:p14="http://schemas.microsoft.com/office/powerpoint/2010/main" val="24027143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fill="hold"/>
                                        <p:tgtEl>
                                          <p:spTgt spid="12"/>
                                        </p:tgtEl>
                                        <p:attrNameLst>
                                          <p:attrName>ppt_x</p:attrName>
                                        </p:attrNameLst>
                                      </p:cBhvr>
                                      <p:tavLst>
                                        <p:tav tm="0">
                                          <p:val>
                                            <p:strVal val="0-#ppt_w/2"/>
                                          </p:val>
                                        </p:tav>
                                        <p:tav tm="100000">
                                          <p:val>
                                            <p:strVal val="#ppt_x"/>
                                          </p:val>
                                        </p:tav>
                                      </p:tavLst>
                                    </p:anim>
                                    <p:anim calcmode="lin" valueType="num">
                                      <p:cBhvr additive="base">
                                        <p:cTn id="8" dur="2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1"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par>
                          <p:cTn id="12" fill="hold">
                            <p:stCondLst>
                              <p:cond delay="250"/>
                            </p:stCondLst>
                            <p:childTnLst>
                              <p:par>
                                <p:cTn id="13" presetID="1"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50"/>
                                        <p:tgtEl>
                                          <p:spTgt spid="14"/>
                                        </p:tgtEl>
                                      </p:cBhvr>
                                    </p:animEffect>
                                    <p:anim calcmode="lin" valueType="num">
                                      <p:cBhvr>
                                        <p:cTn id="27" dur="250" fill="hold"/>
                                        <p:tgtEl>
                                          <p:spTgt spid="14"/>
                                        </p:tgtEl>
                                        <p:attrNameLst>
                                          <p:attrName>ppt_x</p:attrName>
                                        </p:attrNameLst>
                                      </p:cBhvr>
                                      <p:tavLst>
                                        <p:tav tm="0">
                                          <p:val>
                                            <p:strVal val="#ppt_x"/>
                                          </p:val>
                                        </p:tav>
                                        <p:tav tm="100000">
                                          <p:val>
                                            <p:strVal val="#ppt_x"/>
                                          </p:val>
                                        </p:tav>
                                      </p:tavLst>
                                    </p:anim>
                                    <p:anim calcmode="lin" valueType="num">
                                      <p:cBhvr>
                                        <p:cTn id="28" dur="2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250"/>
                                        <p:tgtEl>
                                          <p:spTgt spid="16"/>
                                        </p:tgtEl>
                                      </p:cBhvr>
                                    </p:animEffect>
                                    <p:anim calcmode="lin" valueType="num">
                                      <p:cBhvr>
                                        <p:cTn id="34" dur="250" fill="hold"/>
                                        <p:tgtEl>
                                          <p:spTgt spid="16"/>
                                        </p:tgtEl>
                                        <p:attrNameLst>
                                          <p:attrName>ppt_x</p:attrName>
                                        </p:attrNameLst>
                                      </p:cBhvr>
                                      <p:tavLst>
                                        <p:tav tm="0">
                                          <p:val>
                                            <p:strVal val="#ppt_x"/>
                                          </p:val>
                                        </p:tav>
                                        <p:tav tm="100000">
                                          <p:val>
                                            <p:strVal val="#ppt_x"/>
                                          </p:val>
                                        </p:tav>
                                      </p:tavLst>
                                    </p:anim>
                                    <p:anim calcmode="lin" valueType="num">
                                      <p:cBhvr>
                                        <p:cTn id="35" dur="250" fill="hold"/>
                                        <p:tgtEl>
                                          <p:spTgt spid="16"/>
                                        </p:tgtEl>
                                        <p:attrNameLst>
                                          <p:attrName>ppt_y</p:attrName>
                                        </p:attrNameLst>
                                      </p:cBhvr>
                                      <p:tavLst>
                                        <p:tav tm="0">
                                          <p:val>
                                            <p:strVal val="#ppt_y-.1"/>
                                          </p:val>
                                        </p:tav>
                                        <p:tav tm="100000">
                                          <p:val>
                                            <p:strVal val="#ppt_y"/>
                                          </p:val>
                                        </p:tav>
                                      </p:tavLst>
                                    </p:anim>
                                  </p:childTnLst>
                                </p:cTn>
                              </p:par>
                            </p:childTnLst>
                          </p:cTn>
                        </p:par>
                        <p:par>
                          <p:cTn id="36" fill="hold">
                            <p:stCondLst>
                              <p:cond delay="250"/>
                            </p:stCondLst>
                            <p:childTnLst>
                              <p:par>
                                <p:cTn id="37" presetID="31" presetClass="entr" presetSubtype="0" fill="hold" grpId="0" nodeType="afterEffect">
                                  <p:stCondLst>
                                    <p:cond delay="10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fltVal val="0"/>
                                          </p:val>
                                        </p:tav>
                                        <p:tav tm="100000">
                                          <p:val>
                                            <p:strVal val="#ppt_w"/>
                                          </p:val>
                                        </p:tav>
                                      </p:tavLst>
                                    </p:anim>
                                    <p:anim calcmode="lin" valueType="num">
                                      <p:cBhvr>
                                        <p:cTn id="40" dur="1000" fill="hold"/>
                                        <p:tgtEl>
                                          <p:spTgt spid="15"/>
                                        </p:tgtEl>
                                        <p:attrNameLst>
                                          <p:attrName>ppt_h</p:attrName>
                                        </p:attrNameLst>
                                      </p:cBhvr>
                                      <p:tavLst>
                                        <p:tav tm="0">
                                          <p:val>
                                            <p:fltVal val="0"/>
                                          </p:val>
                                        </p:tav>
                                        <p:tav tm="100000">
                                          <p:val>
                                            <p:strVal val="#ppt_h"/>
                                          </p:val>
                                        </p:tav>
                                      </p:tavLst>
                                    </p:anim>
                                    <p:anim calcmode="lin" valueType="num">
                                      <p:cBhvr>
                                        <p:cTn id="41" dur="1000" fill="hold"/>
                                        <p:tgtEl>
                                          <p:spTgt spid="15"/>
                                        </p:tgtEl>
                                        <p:attrNameLst>
                                          <p:attrName>style.rotation</p:attrName>
                                        </p:attrNameLst>
                                      </p:cBhvr>
                                      <p:tavLst>
                                        <p:tav tm="0">
                                          <p:val>
                                            <p:fltVal val="90"/>
                                          </p:val>
                                        </p:tav>
                                        <p:tav tm="100000">
                                          <p:val>
                                            <p:fltVal val="0"/>
                                          </p:val>
                                        </p:tav>
                                      </p:tavLst>
                                    </p:anim>
                                    <p:animEffect transition="in" filter="fade">
                                      <p:cBhvr>
                                        <p:cTn id="4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6" grpId="0" animBg="1"/>
      <p:bldP spid="20" grpId="0" animBg="1"/>
      <p:bldP spid="12" grpId="0" animBg="1"/>
      <p:bldP spid="15"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2B537-61DA-EFEB-544B-BA4CE903C8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52DEF4-AF18-0691-E754-C4B4E8B23B85}"/>
              </a:ext>
            </a:extLst>
          </p:cNvPr>
          <p:cNvSpPr>
            <a:spLocks noGrp="1"/>
          </p:cNvSpPr>
          <p:nvPr>
            <p:ph idx="1"/>
          </p:nvPr>
        </p:nvSpPr>
        <p:spPr>
          <a:xfrm>
            <a:off x="1" y="2647632"/>
            <a:ext cx="9144000" cy="3219767"/>
          </a:xfrm>
          <a:noFill/>
        </p:spPr>
        <p:txBody>
          <a:bodyPr/>
          <a:lstStyle/>
          <a:p>
            <a:pPr marL="0" indent="0">
              <a:buNone/>
            </a:pPr>
            <a:endParaRPr lang="en-US" sz="2800" dirty="0"/>
          </a:p>
          <a:p>
            <a:pPr marL="0" indent="0">
              <a:buNone/>
            </a:pPr>
            <a:r>
              <a:rPr lang="en-US" sz="2800" dirty="0"/>
              <a:t>SSENVs:</a:t>
            </a:r>
          </a:p>
          <a:p>
            <a:pPr marL="346075" lvl="1" indent="-173038">
              <a:buFont typeface="Arial" panose="020B0604020202020204" pitchFamily="34" charset="0"/>
              <a:buChar char="•"/>
            </a:pPr>
            <a:r>
              <a:rPr lang="en-US" sz="2400" dirty="0"/>
              <a:t>Prototypically face-to-face, but ‘virtual’ (online) also relevant</a:t>
            </a:r>
          </a:p>
          <a:p>
            <a:pPr marL="346075" lvl="1" indent="-173038">
              <a:buFont typeface="Arial" panose="020B0604020202020204" pitchFamily="34" charset="0"/>
              <a:buChar char="•"/>
            </a:pPr>
            <a:r>
              <a:rPr lang="en-US" sz="2400" dirty="0"/>
              <a:t>Potential intervention points (“levers”) to ensure S/R supportive:</a:t>
            </a:r>
          </a:p>
        </p:txBody>
      </p:sp>
      <p:sp>
        <p:nvSpPr>
          <p:cNvPr id="2" name="Title 1">
            <a:extLst>
              <a:ext uri="{FF2B5EF4-FFF2-40B4-BE49-F238E27FC236}">
                <a16:creationId xmlns:a16="http://schemas.microsoft.com/office/drawing/2014/main" id="{76E66C8E-8EA1-83F0-805C-9BFF3FE441A2}"/>
              </a:ext>
            </a:extLst>
          </p:cNvPr>
          <p:cNvSpPr>
            <a:spLocks noGrp="1"/>
          </p:cNvSpPr>
          <p:nvPr>
            <p:ph type="title"/>
          </p:nvPr>
        </p:nvSpPr>
        <p:spPr>
          <a:xfrm>
            <a:off x="342985" y="847516"/>
            <a:ext cx="8576730" cy="1106250"/>
          </a:xfrm>
          <a:solidFill>
            <a:srgbClr val="33CCFF">
              <a:alpha val="30000"/>
            </a:srgbClr>
          </a:solidFill>
          <a:ln>
            <a:solidFill>
              <a:srgbClr val="92D050"/>
            </a:solidFill>
          </a:ln>
        </p:spPr>
        <p:txBody>
          <a:bodyPr/>
          <a:lstStyle/>
          <a:p>
            <a:r>
              <a:rPr lang="en-US" sz="3200" dirty="0"/>
              <a:t>Spiritually Supportive [Social] Environments (SSENVs)</a:t>
            </a:r>
          </a:p>
        </p:txBody>
      </p:sp>
      <p:sp>
        <p:nvSpPr>
          <p:cNvPr id="4" name="Slide Number Placeholder 3">
            <a:extLst>
              <a:ext uri="{FF2B5EF4-FFF2-40B4-BE49-F238E27FC236}">
                <a16:creationId xmlns:a16="http://schemas.microsoft.com/office/drawing/2014/main" id="{513A26B4-C89E-4D76-EF42-91284638AED5}"/>
              </a:ext>
            </a:extLst>
          </p:cNvPr>
          <p:cNvSpPr>
            <a:spLocks noGrp="1"/>
          </p:cNvSpPr>
          <p:nvPr>
            <p:ph type="sldNum" sz="quarter" idx="12"/>
          </p:nvPr>
        </p:nvSpPr>
        <p:spPr>
          <a:xfrm>
            <a:off x="81387" y="6400800"/>
            <a:ext cx="384312" cy="323850"/>
          </a:xfrm>
        </p:spPr>
        <p:txBody>
          <a:bodyPr/>
          <a:lstStyle/>
          <a:p>
            <a:pPr algn="l">
              <a:defRPr/>
            </a:pPr>
            <a:fld id="{1562156A-9564-4DAC-8093-548D72B23337}" type="slidenum">
              <a:rPr lang="en-US" altLang="en-US" smtClean="0"/>
              <a:pPr algn="l">
                <a:defRPr/>
              </a:pPr>
              <a:t>11</a:t>
            </a:fld>
            <a:endParaRPr lang="en-US" altLang="en-US" dirty="0"/>
          </a:p>
        </p:txBody>
      </p:sp>
      <p:sp>
        <p:nvSpPr>
          <p:cNvPr id="7" name="TextBox 6">
            <a:extLst>
              <a:ext uri="{FF2B5EF4-FFF2-40B4-BE49-F238E27FC236}">
                <a16:creationId xmlns:a16="http://schemas.microsoft.com/office/drawing/2014/main" id="{05595D36-E57D-9864-8E2F-340A19F32BE3}"/>
              </a:ext>
            </a:extLst>
          </p:cNvPr>
          <p:cNvSpPr txBox="1"/>
          <p:nvPr/>
        </p:nvSpPr>
        <p:spPr>
          <a:xfrm>
            <a:off x="453887" y="155591"/>
            <a:ext cx="3050835" cy="523220"/>
          </a:xfrm>
          <a:prstGeom prst="rect">
            <a:avLst/>
          </a:prstGeom>
          <a:solidFill>
            <a:srgbClr val="FFCC99"/>
          </a:solidFill>
        </p:spPr>
        <p:txBody>
          <a:bodyPr wrap="none" rtlCol="0">
            <a:spAutoFit/>
          </a:bodyPr>
          <a:lstStyle/>
          <a:p>
            <a:pPr marL="342900" indent="-342900">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a:t>
            </a:r>
          </a:p>
          <a:p>
            <a:r>
              <a:rPr lang="en-US" sz="1400" dirty="0">
                <a:latin typeface="Arial Narrow" panose="020B0606020202030204" pitchFamily="34" charset="0"/>
                <a:ea typeface="Calibri" panose="020F0502020204030204" pitchFamily="34" charset="0"/>
                <a:cs typeface="Calibri" panose="020F0502020204030204" pitchFamily="34" charset="0"/>
              </a:rPr>
              <a:t>What is Spiritually Integrated Public Health?</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23171A4C-4B40-8D90-B757-703410F9D2D6}"/>
              </a:ext>
            </a:extLst>
          </p:cNvPr>
          <p:cNvSpPr txBox="1"/>
          <p:nvPr/>
        </p:nvSpPr>
        <p:spPr>
          <a:xfrm>
            <a:off x="183651" y="2355244"/>
            <a:ext cx="3605282" cy="584775"/>
          </a:xfrm>
          <a:prstGeom prst="rect">
            <a:avLst/>
          </a:prstGeom>
          <a:solidFill>
            <a:srgbClr val="FFC000">
              <a:alpha val="38000"/>
            </a:srgbClr>
          </a:solidFill>
        </p:spPr>
        <p:txBody>
          <a:bodyPr wrap="none" rtlCol="0">
            <a:spAutoFit/>
          </a:bodyPr>
          <a:lstStyle/>
          <a:p>
            <a:r>
              <a:rPr lang="en-US" sz="3200" u="sng" dirty="0">
                <a:sym typeface="Wingdings 3" panose="05040102010807070707" pitchFamily="18" charset="2"/>
              </a:rPr>
              <a:t>A CLOSER LOOK</a:t>
            </a:r>
            <a:endParaRPr lang="en-GB" sz="3200" u="sng" dirty="0"/>
          </a:p>
        </p:txBody>
      </p:sp>
      <p:sp>
        <p:nvSpPr>
          <p:cNvPr id="5" name="TextBox 4">
            <a:extLst>
              <a:ext uri="{FF2B5EF4-FFF2-40B4-BE49-F238E27FC236}">
                <a16:creationId xmlns:a16="http://schemas.microsoft.com/office/drawing/2014/main" id="{E8EF07F8-E0EB-E590-5A57-600E685291B3}"/>
              </a:ext>
            </a:extLst>
          </p:cNvPr>
          <p:cNvSpPr txBox="1"/>
          <p:nvPr/>
        </p:nvSpPr>
        <p:spPr>
          <a:xfrm>
            <a:off x="1067670" y="4569559"/>
            <a:ext cx="7127359" cy="1631216"/>
          </a:xfrm>
          <a:prstGeom prst="rect">
            <a:avLst/>
          </a:prstGeom>
          <a:noFill/>
        </p:spPr>
        <p:txBody>
          <a:bodyPr wrap="square" rtlCol="0">
            <a:spAutoFit/>
          </a:bodyPr>
          <a:lstStyle/>
          <a:p>
            <a:pPr marL="285750" indent="-285750">
              <a:spcAft>
                <a:spcPts val="300"/>
              </a:spcAft>
              <a:buFont typeface="Wingdings" panose="05000000000000000000" pitchFamily="2" charset="2"/>
              <a:buChar char="ð"/>
            </a:pPr>
            <a:r>
              <a:rPr lang="en-US" u="sng" dirty="0"/>
              <a:t>Physical</a:t>
            </a:r>
            <a:r>
              <a:rPr lang="en-US" dirty="0"/>
              <a:t>: Decorations, symbols, posted mission statements / etc.</a:t>
            </a:r>
          </a:p>
          <a:p>
            <a:pPr marL="285750" indent="-285750">
              <a:spcAft>
                <a:spcPts val="300"/>
              </a:spcAft>
              <a:buFont typeface="Wingdings" panose="05000000000000000000" pitchFamily="2" charset="2"/>
              <a:buChar char="ð"/>
            </a:pPr>
            <a:r>
              <a:rPr lang="en-US" u="sng" dirty="0"/>
              <a:t>Resources/services</a:t>
            </a:r>
            <a:r>
              <a:rPr lang="en-US" dirty="0"/>
              <a:t>: Access to spiritually supportive services</a:t>
            </a:r>
          </a:p>
          <a:p>
            <a:pPr marL="285750" indent="-285750">
              <a:spcAft>
                <a:spcPts val="300"/>
              </a:spcAft>
              <a:buFont typeface="Wingdings" panose="05000000000000000000" pitchFamily="2" charset="2"/>
              <a:buChar char="ð"/>
            </a:pPr>
            <a:r>
              <a:rPr lang="en-US" u="sng" dirty="0"/>
              <a:t>Staff</a:t>
            </a:r>
            <a:r>
              <a:rPr lang="en-US" dirty="0"/>
              <a:t>: Trained for inclusive spiritual support mission</a:t>
            </a:r>
          </a:p>
          <a:p>
            <a:pPr marL="285750" indent="-285750">
              <a:spcAft>
                <a:spcPts val="300"/>
              </a:spcAft>
              <a:buFont typeface="Wingdings" panose="05000000000000000000" pitchFamily="2" charset="2"/>
              <a:buChar char="ð"/>
            </a:pPr>
            <a:r>
              <a:rPr lang="en-US" u="sng" dirty="0"/>
              <a:t>Dynamics</a:t>
            </a:r>
            <a:r>
              <a:rPr lang="en-US" dirty="0"/>
              <a:t>: Respond to feedback; needed balance w/ other values</a:t>
            </a:r>
          </a:p>
          <a:p>
            <a:pPr marL="285750" indent="-285750">
              <a:spcAft>
                <a:spcPts val="300"/>
              </a:spcAft>
              <a:buFont typeface="Wingdings" panose="05000000000000000000" pitchFamily="2" charset="2"/>
              <a:buChar char="ð"/>
            </a:pPr>
            <a:endParaRPr lang="en-GB" dirty="0"/>
          </a:p>
        </p:txBody>
      </p:sp>
    </p:spTree>
    <p:extLst>
      <p:ext uri="{BB962C8B-B14F-4D97-AF65-F5344CB8AC3E}">
        <p14:creationId xmlns:p14="http://schemas.microsoft.com/office/powerpoint/2010/main" val="35018182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par>
                          <p:cTn id="8" fill="hold">
                            <p:stCondLst>
                              <p:cond delay="500"/>
                            </p:stCondLst>
                            <p:childTnLst>
                              <p:par>
                                <p:cTn id="9" presetID="22" presetClass="entr" presetSubtype="1" fill="hold" grpId="0"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00F3F-E9B8-E4F0-1C28-8F3952DD28B8}"/>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A3F63C0-B78A-CC7F-6737-7B00805FF974}"/>
              </a:ext>
            </a:extLst>
          </p:cNvPr>
          <p:cNvSpPr>
            <a:spLocks noGrp="1"/>
          </p:cNvSpPr>
          <p:nvPr>
            <p:ph idx="1"/>
          </p:nvPr>
        </p:nvSpPr>
        <p:spPr>
          <a:xfrm>
            <a:off x="38467" y="1091400"/>
            <a:ext cx="4118815" cy="439065"/>
          </a:xfrm>
          <a:solidFill>
            <a:srgbClr val="33CCFF">
              <a:alpha val="30000"/>
            </a:srgbClr>
          </a:solidFill>
          <a:ln w="38100">
            <a:solidFill>
              <a:srgbClr val="92D050"/>
            </a:solidFill>
          </a:ln>
        </p:spPr>
        <p:txBody>
          <a:bodyPr/>
          <a:lstStyle/>
          <a:p>
            <a:pPr marL="0" indent="0">
              <a:buNone/>
            </a:pPr>
            <a:r>
              <a:rPr lang="en-US" sz="2400" dirty="0"/>
              <a:t>SIPUBH Features</a:t>
            </a:r>
            <a:endParaRPr lang="en-US" dirty="0"/>
          </a:p>
        </p:txBody>
      </p:sp>
      <p:sp>
        <p:nvSpPr>
          <p:cNvPr id="2" name="Title 1">
            <a:extLst>
              <a:ext uri="{FF2B5EF4-FFF2-40B4-BE49-F238E27FC236}">
                <a16:creationId xmlns:a16="http://schemas.microsoft.com/office/drawing/2014/main" id="{D9F79739-7A03-E08C-8C1F-6199802C6977}"/>
              </a:ext>
            </a:extLst>
          </p:cNvPr>
          <p:cNvSpPr>
            <a:spLocks noGrp="1"/>
          </p:cNvSpPr>
          <p:nvPr>
            <p:ph type="title"/>
          </p:nvPr>
        </p:nvSpPr>
        <p:spPr>
          <a:xfrm>
            <a:off x="3282095" y="401365"/>
            <a:ext cx="2100388" cy="584912"/>
          </a:xfrm>
          <a:solidFill>
            <a:srgbClr val="FFC000">
              <a:alpha val="45000"/>
            </a:srgbClr>
          </a:solidFill>
        </p:spPr>
        <p:txBody>
          <a:bodyPr/>
          <a:lstStyle/>
          <a:p>
            <a:r>
              <a:rPr lang="en-US" sz="2800" b="1" u="sng" dirty="0"/>
              <a:t>SUMMARY</a:t>
            </a:r>
          </a:p>
        </p:txBody>
      </p:sp>
      <p:sp>
        <p:nvSpPr>
          <p:cNvPr id="4" name="Slide Number Placeholder 3">
            <a:extLst>
              <a:ext uri="{FF2B5EF4-FFF2-40B4-BE49-F238E27FC236}">
                <a16:creationId xmlns:a16="http://schemas.microsoft.com/office/drawing/2014/main" id="{B34B7E24-8D29-5B3D-28EC-FE1527443711}"/>
              </a:ext>
            </a:extLst>
          </p:cNvPr>
          <p:cNvSpPr>
            <a:spLocks noGrp="1"/>
          </p:cNvSpPr>
          <p:nvPr>
            <p:ph type="sldNum" sz="quarter" idx="12"/>
          </p:nvPr>
        </p:nvSpPr>
        <p:spPr>
          <a:xfrm>
            <a:off x="11404" y="95187"/>
            <a:ext cx="426643" cy="476250"/>
          </a:xfrm>
        </p:spPr>
        <p:txBody>
          <a:bodyPr/>
          <a:lstStyle/>
          <a:p>
            <a:pPr algn="l">
              <a:defRPr/>
            </a:pPr>
            <a:fld id="{1562156A-9564-4DAC-8093-548D72B23337}" type="slidenum">
              <a:rPr lang="en-US" altLang="en-US" smtClean="0"/>
              <a:pPr algn="l">
                <a:defRPr/>
              </a:pPr>
              <a:t>12</a:t>
            </a:fld>
            <a:endParaRPr lang="en-US" altLang="en-US" dirty="0"/>
          </a:p>
        </p:txBody>
      </p:sp>
      <p:sp>
        <p:nvSpPr>
          <p:cNvPr id="7" name="TextBox 6">
            <a:extLst>
              <a:ext uri="{FF2B5EF4-FFF2-40B4-BE49-F238E27FC236}">
                <a16:creationId xmlns:a16="http://schemas.microsoft.com/office/drawing/2014/main" id="{58676CB7-5872-898E-D7B1-5A98E958504C}"/>
              </a:ext>
            </a:extLst>
          </p:cNvPr>
          <p:cNvSpPr txBox="1"/>
          <p:nvPr/>
        </p:nvSpPr>
        <p:spPr>
          <a:xfrm>
            <a:off x="438047" y="54694"/>
            <a:ext cx="2844048" cy="307777"/>
          </a:xfrm>
          <a:prstGeom prst="rect">
            <a:avLst/>
          </a:prstGeom>
          <a:solidFill>
            <a:srgbClr val="FFCC99"/>
          </a:solidFill>
        </p:spPr>
        <p:txBody>
          <a:bodyPr wrap="none" rtlCol="0">
            <a:spAutoFit/>
          </a:bodyPr>
          <a:lstStyle/>
          <a:p>
            <a:pPr marL="342900" indent="-342900">
              <a:buFont typeface="+mj-lt"/>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 SIPUBH benefits</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C39C390-B0BF-B729-ADC3-8C38BE67D2F7}"/>
              </a:ext>
            </a:extLst>
          </p:cNvPr>
          <p:cNvSpPr txBox="1"/>
          <p:nvPr/>
        </p:nvSpPr>
        <p:spPr>
          <a:xfrm>
            <a:off x="111774" y="1621930"/>
            <a:ext cx="3941761" cy="369332"/>
          </a:xfrm>
          <a:prstGeom prst="rect">
            <a:avLst/>
          </a:prstGeom>
          <a:solidFill>
            <a:srgbClr val="92D050">
              <a:alpha val="30000"/>
            </a:srgbClr>
          </a:solidFill>
        </p:spPr>
        <p:txBody>
          <a:bodyPr wrap="square" rtlCol="0">
            <a:spAutoFit/>
          </a:bodyPr>
          <a:lstStyle/>
          <a:p>
            <a:pPr>
              <a:spcAft>
                <a:spcPts val="600"/>
              </a:spcAft>
            </a:pPr>
            <a:r>
              <a:rPr lang="en-GB" dirty="0"/>
              <a:t>+ </a:t>
            </a:r>
            <a:r>
              <a:rPr lang="en-US" altLang="en-US" dirty="0"/>
              <a:t>Upstream</a:t>
            </a:r>
            <a:endParaRPr lang="en-GB" sz="1600" dirty="0">
              <a:solidFill>
                <a:srgbClr val="0070C0"/>
              </a:solidFill>
            </a:endParaRPr>
          </a:p>
        </p:txBody>
      </p:sp>
      <p:sp>
        <p:nvSpPr>
          <p:cNvPr id="9" name="TextBox 8">
            <a:extLst>
              <a:ext uri="{FF2B5EF4-FFF2-40B4-BE49-F238E27FC236}">
                <a16:creationId xmlns:a16="http://schemas.microsoft.com/office/drawing/2014/main" id="{99B64A7D-820A-2EDA-8DAC-643CB89E26C6}"/>
              </a:ext>
            </a:extLst>
          </p:cNvPr>
          <p:cNvSpPr txBox="1"/>
          <p:nvPr/>
        </p:nvSpPr>
        <p:spPr>
          <a:xfrm>
            <a:off x="142870" y="2482700"/>
            <a:ext cx="3886678" cy="369332"/>
          </a:xfrm>
          <a:prstGeom prst="rect">
            <a:avLst/>
          </a:prstGeom>
          <a:solidFill>
            <a:srgbClr val="92D050">
              <a:alpha val="30000"/>
            </a:srgbClr>
          </a:solidFill>
        </p:spPr>
        <p:txBody>
          <a:bodyPr wrap="square" rtlCol="0">
            <a:spAutoFit/>
          </a:bodyPr>
          <a:lstStyle/>
          <a:p>
            <a:pPr>
              <a:spcAft>
                <a:spcPts val="600"/>
              </a:spcAft>
            </a:pPr>
            <a:r>
              <a:rPr lang="en-GB" dirty="0"/>
              <a:t>+ </a:t>
            </a:r>
            <a:r>
              <a:rPr lang="en-US" dirty="0"/>
              <a:t>Cross-sectoral</a:t>
            </a:r>
            <a:endParaRPr lang="en-GB" dirty="0">
              <a:solidFill>
                <a:srgbClr val="0070C0"/>
              </a:solidFill>
            </a:endParaRPr>
          </a:p>
        </p:txBody>
      </p:sp>
      <p:sp>
        <p:nvSpPr>
          <p:cNvPr id="12" name="TextBox 11">
            <a:extLst>
              <a:ext uri="{FF2B5EF4-FFF2-40B4-BE49-F238E27FC236}">
                <a16:creationId xmlns:a16="http://schemas.microsoft.com/office/drawing/2014/main" id="{E1293397-4D25-0DB2-133C-B7BF872E1733}"/>
              </a:ext>
            </a:extLst>
          </p:cNvPr>
          <p:cNvSpPr txBox="1"/>
          <p:nvPr/>
        </p:nvSpPr>
        <p:spPr>
          <a:xfrm>
            <a:off x="138125" y="2093197"/>
            <a:ext cx="3864417" cy="369332"/>
          </a:xfrm>
          <a:prstGeom prst="rect">
            <a:avLst/>
          </a:prstGeom>
          <a:solidFill>
            <a:srgbClr val="92D050">
              <a:alpha val="30000"/>
            </a:srgbClr>
          </a:solidFill>
        </p:spPr>
        <p:txBody>
          <a:bodyPr wrap="square" rtlCol="0">
            <a:spAutoFit/>
          </a:bodyPr>
          <a:lstStyle/>
          <a:p>
            <a:pPr>
              <a:spcAft>
                <a:spcPts val="600"/>
              </a:spcAft>
            </a:pPr>
            <a:r>
              <a:rPr lang="en-GB" dirty="0"/>
              <a:t>+ Multilevel</a:t>
            </a:r>
            <a:endParaRPr lang="en-GB" sz="1600" dirty="0">
              <a:solidFill>
                <a:srgbClr val="0070C0"/>
              </a:solidFill>
            </a:endParaRPr>
          </a:p>
        </p:txBody>
      </p:sp>
      <p:sp>
        <p:nvSpPr>
          <p:cNvPr id="13" name="TextBox 12">
            <a:extLst>
              <a:ext uri="{FF2B5EF4-FFF2-40B4-BE49-F238E27FC236}">
                <a16:creationId xmlns:a16="http://schemas.microsoft.com/office/drawing/2014/main" id="{24F90C5C-470A-E30C-078C-3ADF0AEEF64B}"/>
              </a:ext>
            </a:extLst>
          </p:cNvPr>
          <p:cNvSpPr txBox="1"/>
          <p:nvPr/>
        </p:nvSpPr>
        <p:spPr>
          <a:xfrm>
            <a:off x="38467" y="3290258"/>
            <a:ext cx="4316495" cy="461665"/>
          </a:xfrm>
          <a:prstGeom prst="rect">
            <a:avLst/>
          </a:prstGeom>
          <a:solidFill>
            <a:srgbClr val="33CCFF">
              <a:alpha val="30000"/>
            </a:srgbClr>
          </a:solidFill>
          <a:ln w="38100">
            <a:solidFill>
              <a:srgbClr val="92D050"/>
            </a:solidFill>
          </a:ln>
        </p:spPr>
        <p:txBody>
          <a:bodyPr wrap="square" rtlCol="0">
            <a:spAutoFit/>
          </a:bodyPr>
          <a:lstStyle/>
          <a:p>
            <a:pPr marL="0" lvl="1" eaLnBrk="1" hangingPunct="1"/>
            <a:r>
              <a:rPr lang="en-US" altLang="en-US" sz="2400" u="sng" dirty="0"/>
              <a:t>SIPUBH Qualities</a:t>
            </a:r>
          </a:p>
        </p:txBody>
      </p:sp>
      <p:sp>
        <p:nvSpPr>
          <p:cNvPr id="14" name="TextBox 13">
            <a:extLst>
              <a:ext uri="{FF2B5EF4-FFF2-40B4-BE49-F238E27FC236}">
                <a16:creationId xmlns:a16="http://schemas.microsoft.com/office/drawing/2014/main" id="{615024F0-29B5-3690-0EFA-885C0A689F68}"/>
              </a:ext>
            </a:extLst>
          </p:cNvPr>
          <p:cNvSpPr txBox="1"/>
          <p:nvPr/>
        </p:nvSpPr>
        <p:spPr>
          <a:xfrm>
            <a:off x="38468" y="3789927"/>
            <a:ext cx="4316494" cy="2785378"/>
          </a:xfrm>
          <a:prstGeom prst="rect">
            <a:avLst/>
          </a:prstGeom>
          <a:solidFill>
            <a:srgbClr val="92D050">
              <a:alpha val="20000"/>
            </a:srgbClr>
          </a:solidFill>
        </p:spPr>
        <p:txBody>
          <a:bodyPr wrap="square" rtlCol="0">
            <a:spAutoFit/>
          </a:bodyPr>
          <a:lstStyle/>
          <a:p>
            <a:pPr marL="285750" indent="-285750">
              <a:spcAft>
                <a:spcPts val="600"/>
              </a:spcAft>
              <a:buFont typeface="Wingdings" panose="05000000000000000000" pitchFamily="2" charset="2"/>
              <a:buChar char="ü"/>
            </a:pPr>
            <a:r>
              <a:rPr lang="en-GB" dirty="0"/>
              <a:t>based on a theory of spirituality</a:t>
            </a:r>
          </a:p>
          <a:p>
            <a:pPr>
              <a:spcAft>
                <a:spcPts val="600"/>
              </a:spcAft>
            </a:pPr>
            <a:endParaRPr lang="en-GB" sz="2400" dirty="0"/>
          </a:p>
          <a:p>
            <a:pPr marL="285750" indent="-285750">
              <a:spcAft>
                <a:spcPts val="600"/>
              </a:spcAft>
              <a:buFont typeface="Wingdings" panose="05000000000000000000" pitchFamily="2" charset="2"/>
              <a:buChar char="ü"/>
            </a:pPr>
            <a:r>
              <a:rPr lang="en-GB" dirty="0"/>
              <a:t>empirically-oriented </a:t>
            </a:r>
          </a:p>
          <a:p>
            <a:pPr marL="285750" indent="-285750">
              <a:spcAft>
                <a:spcPts val="600"/>
              </a:spcAft>
              <a:buFont typeface="Wingdings" panose="05000000000000000000" pitchFamily="2" charset="2"/>
              <a:buChar char="ü"/>
            </a:pPr>
            <a:r>
              <a:rPr lang="en-GB" dirty="0"/>
              <a:t>ecumenical </a:t>
            </a:r>
          </a:p>
          <a:p>
            <a:pPr marL="285750" indent="-285750">
              <a:spcAft>
                <a:spcPts val="600"/>
              </a:spcAft>
              <a:buFont typeface="Wingdings" panose="05000000000000000000" pitchFamily="2" charset="2"/>
              <a:buChar char="ü"/>
            </a:pPr>
            <a:endParaRPr lang="en-GB" dirty="0"/>
          </a:p>
          <a:p>
            <a:pPr marL="285750" indent="-285750">
              <a:spcAft>
                <a:spcPts val="600"/>
              </a:spcAft>
              <a:buFont typeface="Wingdings" panose="05000000000000000000" pitchFamily="2" charset="2"/>
              <a:buChar char="ü"/>
            </a:pPr>
            <a:r>
              <a:rPr lang="en-GB" dirty="0"/>
              <a:t>capable of practically guiding / informing relevant public health </a:t>
            </a:r>
            <a:r>
              <a:rPr lang="en-GB" dirty="0" err="1"/>
              <a:t>activities+initiatives</a:t>
            </a:r>
            <a:endParaRPr lang="en-GB" dirty="0"/>
          </a:p>
        </p:txBody>
      </p:sp>
      <p:sp>
        <p:nvSpPr>
          <p:cNvPr id="15" name="TextBox 14">
            <a:extLst>
              <a:ext uri="{FF2B5EF4-FFF2-40B4-BE49-F238E27FC236}">
                <a16:creationId xmlns:a16="http://schemas.microsoft.com/office/drawing/2014/main" id="{39AED3C3-734C-FEC7-4678-801FB6DFCD57}"/>
              </a:ext>
            </a:extLst>
          </p:cNvPr>
          <p:cNvSpPr txBox="1"/>
          <p:nvPr/>
        </p:nvSpPr>
        <p:spPr>
          <a:xfrm>
            <a:off x="767467" y="4176517"/>
            <a:ext cx="3742199" cy="461665"/>
          </a:xfrm>
          <a:prstGeom prst="rect">
            <a:avLst/>
          </a:prstGeom>
          <a:noFill/>
        </p:spPr>
        <p:txBody>
          <a:bodyPr wrap="square" rtlCol="0">
            <a:spAutoFit/>
          </a:bodyPr>
          <a:lstStyle/>
          <a:p>
            <a:r>
              <a:rPr lang="en-US" sz="1200" dirty="0">
                <a:solidFill>
                  <a:srgbClr val="00B0F0"/>
                </a:solidFill>
              </a:rPr>
              <a:t>Pargament’s framework again usable but other frameworks viable if provide adequate orientation)</a:t>
            </a:r>
            <a:endParaRPr lang="en-GB" sz="1200" dirty="0">
              <a:solidFill>
                <a:srgbClr val="00B0F0"/>
              </a:solidFill>
            </a:endParaRPr>
          </a:p>
        </p:txBody>
      </p:sp>
      <p:sp>
        <p:nvSpPr>
          <p:cNvPr id="17" name="TextBox 16">
            <a:extLst>
              <a:ext uri="{FF2B5EF4-FFF2-40B4-BE49-F238E27FC236}">
                <a16:creationId xmlns:a16="http://schemas.microsoft.com/office/drawing/2014/main" id="{7F9A5246-1A7B-DFDC-DF3B-D6688CC5C812}"/>
              </a:ext>
            </a:extLst>
          </p:cNvPr>
          <p:cNvSpPr txBox="1"/>
          <p:nvPr/>
        </p:nvSpPr>
        <p:spPr>
          <a:xfrm>
            <a:off x="694820" y="5237411"/>
            <a:ext cx="3297837" cy="461665"/>
          </a:xfrm>
          <a:prstGeom prst="rect">
            <a:avLst/>
          </a:prstGeom>
          <a:noFill/>
        </p:spPr>
        <p:txBody>
          <a:bodyPr wrap="square" rtlCol="0">
            <a:spAutoFit/>
          </a:bodyPr>
          <a:lstStyle/>
          <a:p>
            <a:r>
              <a:rPr lang="en-US" sz="1200" dirty="0">
                <a:solidFill>
                  <a:srgbClr val="00B0F0"/>
                </a:solidFill>
              </a:rPr>
              <a:t>Including (and not excluding) non-believers and the “spiritual but not religious”</a:t>
            </a:r>
            <a:endParaRPr lang="en-GB" sz="1200" dirty="0">
              <a:solidFill>
                <a:srgbClr val="00B0F0"/>
              </a:solidFill>
            </a:endParaRPr>
          </a:p>
        </p:txBody>
      </p:sp>
      <p:sp>
        <p:nvSpPr>
          <p:cNvPr id="19" name="TextBox 18">
            <a:extLst>
              <a:ext uri="{FF2B5EF4-FFF2-40B4-BE49-F238E27FC236}">
                <a16:creationId xmlns:a16="http://schemas.microsoft.com/office/drawing/2014/main" id="{A48C9AB6-FE40-7354-D063-FF804D705DE0}"/>
              </a:ext>
            </a:extLst>
          </p:cNvPr>
          <p:cNvSpPr txBox="1"/>
          <p:nvPr/>
        </p:nvSpPr>
        <p:spPr>
          <a:xfrm>
            <a:off x="4666342" y="3287492"/>
            <a:ext cx="4055596" cy="461665"/>
          </a:xfrm>
          <a:prstGeom prst="rect">
            <a:avLst/>
          </a:prstGeom>
          <a:solidFill>
            <a:srgbClr val="33CCFF">
              <a:alpha val="30000"/>
            </a:srgbClr>
          </a:solidFill>
          <a:ln w="38100">
            <a:solidFill>
              <a:srgbClr val="92D050"/>
            </a:solidFill>
          </a:ln>
        </p:spPr>
        <p:txBody>
          <a:bodyPr wrap="square" rtlCol="0">
            <a:spAutoFit/>
          </a:bodyPr>
          <a:lstStyle/>
          <a:p>
            <a:pPr marL="0" lvl="1" eaLnBrk="1" hangingPunct="1"/>
            <a:r>
              <a:rPr lang="en-US" altLang="en-US" sz="2400" u="sng" dirty="0"/>
              <a:t>SIPUBH Approaches</a:t>
            </a:r>
          </a:p>
        </p:txBody>
      </p:sp>
      <p:sp>
        <p:nvSpPr>
          <p:cNvPr id="20" name="TextBox 19">
            <a:extLst>
              <a:ext uri="{FF2B5EF4-FFF2-40B4-BE49-F238E27FC236}">
                <a16:creationId xmlns:a16="http://schemas.microsoft.com/office/drawing/2014/main" id="{C7C00AC0-1B1C-DF34-7315-D7CE65B5DA55}"/>
              </a:ext>
            </a:extLst>
          </p:cNvPr>
          <p:cNvSpPr txBox="1"/>
          <p:nvPr/>
        </p:nvSpPr>
        <p:spPr>
          <a:xfrm>
            <a:off x="4462648" y="3960682"/>
            <a:ext cx="4462984" cy="2408352"/>
          </a:xfrm>
          <a:prstGeom prst="rect">
            <a:avLst/>
          </a:prstGeom>
          <a:solidFill>
            <a:srgbClr val="92D050">
              <a:alpha val="20000"/>
            </a:srgbClr>
          </a:solidFill>
        </p:spPr>
        <p:txBody>
          <a:bodyPr wrap="square" rtlCol="0">
            <a:spAutoFit/>
          </a:bodyPr>
          <a:lstStyle/>
          <a:p>
            <a:pPr marL="285750" indent="-285750">
              <a:spcAft>
                <a:spcPts val="300"/>
              </a:spcAft>
              <a:buFont typeface="Wingdings" panose="05000000000000000000" pitchFamily="2" charset="2"/>
              <a:buChar char="ð"/>
            </a:pPr>
            <a:r>
              <a:rPr lang="en-GB" sz="1600" u="sng" dirty="0"/>
              <a:t>Actionable CORE</a:t>
            </a:r>
            <a:br>
              <a:rPr lang="en-GB" sz="1600" dirty="0"/>
            </a:br>
            <a:r>
              <a:rPr lang="en-GB" sz="1600" dirty="0"/>
              <a:t>Foster </a:t>
            </a:r>
            <a:r>
              <a:rPr lang="en-GB" sz="1600" b="1" u="sng" dirty="0"/>
              <a:t>social environments</a:t>
            </a:r>
            <a:r>
              <a:rPr lang="en-GB" sz="1600" b="1" dirty="0"/>
              <a:t> </a:t>
            </a:r>
            <a:r>
              <a:rPr lang="en-GB" sz="1600" dirty="0"/>
              <a:t>(across sectors) that are spiritually supportive</a:t>
            </a:r>
            <a:br>
              <a:rPr lang="en-GB" sz="1600" dirty="0"/>
            </a:br>
            <a:r>
              <a:rPr lang="en-GB" sz="1600" dirty="0"/>
              <a:t>(</a:t>
            </a:r>
            <a:r>
              <a:rPr lang="en-GB" sz="1600" b="1" dirty="0"/>
              <a:t>SSENVs</a:t>
            </a:r>
            <a:r>
              <a:rPr lang="en-GB" sz="1600" dirty="0"/>
              <a:t>)</a:t>
            </a:r>
          </a:p>
          <a:p>
            <a:pPr marL="285750" indent="-285750">
              <a:spcAft>
                <a:spcPts val="300"/>
              </a:spcAft>
              <a:buFont typeface="Wingdings" panose="05000000000000000000" pitchFamily="2" charset="2"/>
              <a:buChar char="ð"/>
            </a:pPr>
            <a:endParaRPr lang="en-GB" sz="1600" dirty="0"/>
          </a:p>
          <a:p>
            <a:pPr marL="285750" indent="-285750">
              <a:spcAft>
                <a:spcPts val="300"/>
              </a:spcAft>
              <a:buFont typeface="Wingdings" panose="05000000000000000000" pitchFamily="2" charset="2"/>
              <a:buChar char="ð"/>
            </a:pPr>
            <a:endParaRPr lang="en-GB" sz="1000" dirty="0"/>
          </a:p>
          <a:p>
            <a:pPr marL="285750" indent="-285750">
              <a:spcAft>
                <a:spcPts val="300"/>
              </a:spcAft>
              <a:buFont typeface="Wingdings" panose="05000000000000000000" pitchFamily="2" charset="2"/>
              <a:buChar char="ð"/>
            </a:pPr>
            <a:endParaRPr lang="en-GB" sz="1600" dirty="0"/>
          </a:p>
          <a:p>
            <a:pPr marL="285750" indent="-285750">
              <a:spcAft>
                <a:spcPts val="300"/>
              </a:spcAft>
              <a:buFont typeface="Wingdings" panose="05000000000000000000" pitchFamily="2" charset="2"/>
              <a:buChar char="ð"/>
            </a:pPr>
            <a:endParaRPr lang="en-GB" sz="1600" dirty="0"/>
          </a:p>
          <a:p>
            <a:pPr>
              <a:spcAft>
                <a:spcPts val="300"/>
              </a:spcAft>
            </a:pPr>
            <a:endParaRPr lang="en-GB" sz="1600" dirty="0"/>
          </a:p>
        </p:txBody>
      </p:sp>
      <p:sp>
        <p:nvSpPr>
          <p:cNvPr id="8" name="TextBox 7">
            <a:extLst>
              <a:ext uri="{FF2B5EF4-FFF2-40B4-BE49-F238E27FC236}">
                <a16:creationId xmlns:a16="http://schemas.microsoft.com/office/drawing/2014/main" id="{63589E4E-0E51-23B6-365D-AB539FD128AE}"/>
              </a:ext>
            </a:extLst>
          </p:cNvPr>
          <p:cNvSpPr txBox="1"/>
          <p:nvPr/>
        </p:nvSpPr>
        <p:spPr>
          <a:xfrm>
            <a:off x="4451762" y="1566957"/>
            <a:ext cx="4244134" cy="584775"/>
          </a:xfrm>
          <a:prstGeom prst="rect">
            <a:avLst/>
          </a:prstGeom>
          <a:solidFill>
            <a:srgbClr val="92D050">
              <a:alpha val="30000"/>
            </a:srgbClr>
          </a:solidFill>
        </p:spPr>
        <p:txBody>
          <a:bodyPr wrap="square" rtlCol="0">
            <a:spAutoFit/>
          </a:bodyPr>
          <a:lstStyle/>
          <a:p>
            <a:pPr>
              <a:spcAft>
                <a:spcPts val="600"/>
              </a:spcAft>
            </a:pPr>
            <a:r>
              <a:rPr lang="en-GB" sz="1600" b="1" dirty="0"/>
              <a:t>Public health approaches that are sensitive to the spiritual dimension </a:t>
            </a:r>
            <a:endParaRPr lang="en-GB" dirty="0"/>
          </a:p>
        </p:txBody>
      </p:sp>
      <p:sp>
        <p:nvSpPr>
          <p:cNvPr id="11" name="TextBox 10">
            <a:extLst>
              <a:ext uri="{FF2B5EF4-FFF2-40B4-BE49-F238E27FC236}">
                <a16:creationId xmlns:a16="http://schemas.microsoft.com/office/drawing/2014/main" id="{69B2057A-A2BD-D578-F1F0-7447F9A5A860}"/>
              </a:ext>
            </a:extLst>
          </p:cNvPr>
          <p:cNvSpPr txBox="1"/>
          <p:nvPr/>
        </p:nvSpPr>
        <p:spPr>
          <a:xfrm>
            <a:off x="5011314" y="4981026"/>
            <a:ext cx="3343166" cy="1154162"/>
          </a:xfrm>
          <a:prstGeom prst="rect">
            <a:avLst/>
          </a:prstGeom>
          <a:noFill/>
        </p:spPr>
        <p:txBody>
          <a:bodyPr wrap="square" rtlCol="0">
            <a:spAutoFit/>
          </a:bodyPr>
          <a:lstStyle/>
          <a:p>
            <a:pPr marL="285750" indent="-285750">
              <a:spcAft>
                <a:spcPts val="300"/>
              </a:spcAft>
              <a:buFont typeface="Wingdings" panose="05000000000000000000" pitchFamily="2" charset="2"/>
              <a:buChar char="ð"/>
            </a:pPr>
            <a:r>
              <a:rPr lang="en-US" sz="1600" dirty="0">
                <a:solidFill>
                  <a:srgbClr val="00B0F0"/>
                </a:solidFill>
              </a:rPr>
              <a:t>Access to spiritually supportive/ integrated interventions</a:t>
            </a:r>
          </a:p>
          <a:p>
            <a:pPr marL="285750" indent="-285750">
              <a:spcAft>
                <a:spcPts val="300"/>
              </a:spcAft>
              <a:buFont typeface="Wingdings" panose="05000000000000000000" pitchFamily="2" charset="2"/>
              <a:buChar char="ð"/>
            </a:pPr>
            <a:r>
              <a:rPr lang="en-US" sz="1600" dirty="0">
                <a:solidFill>
                  <a:srgbClr val="00B0F0"/>
                </a:solidFill>
              </a:rPr>
              <a:t>Environmental modifications (ecumenical)</a:t>
            </a:r>
            <a:endParaRPr lang="en-GB" sz="1600" dirty="0">
              <a:solidFill>
                <a:srgbClr val="00B0F0"/>
              </a:solidFill>
            </a:endParaRPr>
          </a:p>
        </p:txBody>
      </p:sp>
      <p:sp>
        <p:nvSpPr>
          <p:cNvPr id="18" name="Content Placeholder 4">
            <a:extLst>
              <a:ext uri="{FF2B5EF4-FFF2-40B4-BE49-F238E27FC236}">
                <a16:creationId xmlns:a16="http://schemas.microsoft.com/office/drawing/2014/main" id="{C7551194-843D-49B7-F94F-AA20552B47B3}"/>
              </a:ext>
            </a:extLst>
          </p:cNvPr>
          <p:cNvSpPr txBox="1">
            <a:spLocks/>
          </p:cNvSpPr>
          <p:nvPr/>
        </p:nvSpPr>
        <p:spPr bwMode="auto">
          <a:xfrm>
            <a:off x="4473380" y="1067946"/>
            <a:ext cx="3276600" cy="427962"/>
          </a:xfrm>
          <a:prstGeom prst="rect">
            <a:avLst/>
          </a:prstGeom>
          <a:solidFill>
            <a:srgbClr val="33CCFF">
              <a:alpha val="30000"/>
            </a:srgbClr>
          </a:solidFill>
          <a:ln w="38100">
            <a:solidFill>
              <a:srgbClr val="92D050"/>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400" kern="0" dirty="0"/>
              <a:t>SIPUBH: A Definition</a:t>
            </a:r>
            <a:endParaRPr lang="en-US" kern="0" dirty="0"/>
          </a:p>
        </p:txBody>
      </p:sp>
    </p:spTree>
    <p:extLst>
      <p:ext uri="{BB962C8B-B14F-4D97-AF65-F5344CB8AC3E}">
        <p14:creationId xmlns:p14="http://schemas.microsoft.com/office/powerpoint/2010/main" val="18095077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2" grpId="0" animBg="1"/>
      <p:bldP spid="14" grpId="0" animBg="1"/>
      <p:bldP spid="15" grpId="0"/>
      <p:bldP spid="17" grpId="0"/>
      <p:bldP spid="20" grpId="0" animBg="1"/>
      <p:bldP spid="8"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E7DF1-DFDA-FF2E-9177-92BA439EF3D7}"/>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600D1A9-445F-9EFD-D154-A4BFCDBFF8B8}"/>
              </a:ext>
            </a:extLst>
          </p:cNvPr>
          <p:cNvSpPr txBox="1">
            <a:spLocks/>
          </p:cNvSpPr>
          <p:nvPr/>
        </p:nvSpPr>
        <p:spPr bwMode="auto">
          <a:xfrm>
            <a:off x="914400" y="4463379"/>
            <a:ext cx="7867191" cy="1480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B050"/>
                </a:solidFill>
                <a:sym typeface="Wingdings 3" panose="05040102010807070707" pitchFamily="18" charset="2"/>
              </a:rPr>
              <a:t>Trivializing spirituality (forgetting it’s often ‘ultimate’ concern)</a:t>
            </a:r>
          </a:p>
          <a:p>
            <a:pPr marL="228600" indent="-228600">
              <a:buNone/>
            </a:pPr>
            <a:r>
              <a:rPr lang="en-US" sz="1800" kern="0" dirty="0">
                <a:solidFill>
                  <a:srgbClr val="00B050"/>
                </a:solidFill>
              </a:rPr>
              <a:t>Reductionism (explaining, not ‘explaining away’)</a:t>
            </a:r>
          </a:p>
          <a:p>
            <a:pPr marL="228600" indent="-228600">
              <a:buNone/>
            </a:pPr>
            <a:r>
              <a:rPr lang="en-US" sz="1800" kern="0" dirty="0">
                <a:solidFill>
                  <a:srgbClr val="00B050"/>
                </a:solidFill>
              </a:rPr>
              <a:t>Value imposition (applies also to  therapy)</a:t>
            </a:r>
          </a:p>
          <a:p>
            <a:pPr marL="228600" indent="-228600">
              <a:buNone/>
            </a:pPr>
            <a:r>
              <a:rPr lang="en-US" sz="1800" kern="0" dirty="0">
                <a:solidFill>
                  <a:srgbClr val="00B050"/>
                </a:solidFill>
              </a:rPr>
              <a:t>Overstating spirituality’s importance (“Law of the Instrument”)</a:t>
            </a:r>
          </a:p>
          <a:p>
            <a:pPr marL="228600" indent="-228600">
              <a:buNone/>
            </a:pPr>
            <a:endParaRPr lang="en-US" sz="1800" kern="0" dirty="0">
              <a:solidFill>
                <a:srgbClr val="00B050"/>
              </a:solidFill>
            </a:endParaRPr>
          </a:p>
        </p:txBody>
      </p:sp>
      <p:sp>
        <p:nvSpPr>
          <p:cNvPr id="5" name="Content Placeholder 4">
            <a:extLst>
              <a:ext uri="{FF2B5EF4-FFF2-40B4-BE49-F238E27FC236}">
                <a16:creationId xmlns:a16="http://schemas.microsoft.com/office/drawing/2014/main" id="{109542B1-EE79-E0A2-2507-8EF6186941EB}"/>
              </a:ext>
            </a:extLst>
          </p:cNvPr>
          <p:cNvSpPr>
            <a:spLocks noGrp="1"/>
          </p:cNvSpPr>
          <p:nvPr>
            <p:ph idx="1"/>
          </p:nvPr>
        </p:nvSpPr>
        <p:spPr>
          <a:xfrm>
            <a:off x="457200" y="2057400"/>
            <a:ext cx="8229600" cy="4068763"/>
          </a:xfrm>
        </p:spPr>
        <p:txBody>
          <a:bodyPr/>
          <a:lstStyle/>
          <a:p>
            <a:pPr marL="0" indent="0">
              <a:buNone/>
            </a:pPr>
            <a:r>
              <a:rPr lang="en-US" dirty="0"/>
              <a:t>SIP benefits</a:t>
            </a:r>
          </a:p>
          <a:p>
            <a:pPr marL="0" indent="0">
              <a:buNone/>
            </a:pPr>
            <a:endParaRPr lang="en-US" dirty="0"/>
          </a:p>
          <a:p>
            <a:pPr marL="0" indent="0">
              <a:buNone/>
            </a:pPr>
            <a:endParaRPr lang="en-US" sz="4000" dirty="0"/>
          </a:p>
          <a:p>
            <a:pPr marL="0" indent="0">
              <a:buNone/>
            </a:pPr>
            <a:r>
              <a:rPr lang="en-US" dirty="0"/>
              <a:t>SIP risks</a:t>
            </a:r>
            <a:endParaRPr lang="en-GB" dirty="0"/>
          </a:p>
        </p:txBody>
      </p:sp>
      <p:sp>
        <p:nvSpPr>
          <p:cNvPr id="16" name="TextBox 15">
            <a:extLst>
              <a:ext uri="{FF2B5EF4-FFF2-40B4-BE49-F238E27FC236}">
                <a16:creationId xmlns:a16="http://schemas.microsoft.com/office/drawing/2014/main" id="{D0F291DC-3ABC-8E6A-1E7F-1C913815D972}"/>
              </a:ext>
            </a:extLst>
          </p:cNvPr>
          <p:cNvSpPr txBox="1"/>
          <p:nvPr/>
        </p:nvSpPr>
        <p:spPr>
          <a:xfrm>
            <a:off x="2130953" y="1616432"/>
            <a:ext cx="3203047" cy="279757"/>
          </a:xfrm>
          <a:prstGeom prst="rect">
            <a:avLst/>
          </a:prstGeom>
          <a:noFill/>
        </p:spPr>
        <p:txBody>
          <a:bodyPr wrap="square" rtlCol="0">
            <a:spAutoFit/>
          </a:bodyPr>
          <a:lstStyle/>
          <a:p>
            <a:pPr marL="457200" indent="-457200">
              <a:lnSpc>
                <a:spcPct val="110000"/>
              </a:lnSpc>
            </a:pPr>
            <a:r>
              <a:rPr lang="en-US" sz="1200" dirty="0">
                <a:sym typeface="Wingdings" panose="05000000000000000000" pitchFamily="2" charset="2"/>
              </a:rPr>
              <a:t>(SIP = spiritually integrated psychotherapy)</a:t>
            </a:r>
            <a:endParaRPr lang="en-US" sz="1200" dirty="0"/>
          </a:p>
        </p:txBody>
      </p:sp>
      <p:sp>
        <p:nvSpPr>
          <p:cNvPr id="2" name="Title 1">
            <a:extLst>
              <a:ext uri="{FF2B5EF4-FFF2-40B4-BE49-F238E27FC236}">
                <a16:creationId xmlns:a16="http://schemas.microsoft.com/office/drawing/2014/main" id="{934BBCF7-E349-74B1-9A16-9A7BAF58FB8C}"/>
              </a:ext>
            </a:extLst>
          </p:cNvPr>
          <p:cNvSpPr>
            <a:spLocks noGrp="1"/>
          </p:cNvSpPr>
          <p:nvPr>
            <p:ph type="title"/>
          </p:nvPr>
        </p:nvSpPr>
        <p:spPr>
          <a:xfrm>
            <a:off x="320078" y="518729"/>
            <a:ext cx="8461513" cy="584912"/>
          </a:xfrm>
          <a:solidFill>
            <a:srgbClr val="33CCFF">
              <a:alpha val="45000"/>
            </a:srgbClr>
          </a:solidFill>
        </p:spPr>
        <p:txBody>
          <a:bodyPr/>
          <a:lstStyle/>
          <a:p>
            <a:r>
              <a:rPr lang="en-US" sz="2800" dirty="0"/>
              <a:t>Why might SIPUBH be Beneficial? What are Risks?</a:t>
            </a:r>
          </a:p>
        </p:txBody>
      </p:sp>
      <p:sp>
        <p:nvSpPr>
          <p:cNvPr id="4" name="Slide Number Placeholder 3">
            <a:extLst>
              <a:ext uri="{FF2B5EF4-FFF2-40B4-BE49-F238E27FC236}">
                <a16:creationId xmlns:a16="http://schemas.microsoft.com/office/drawing/2014/main" id="{B1AA8FD9-3CC3-0951-762A-7CAA14D68BF6}"/>
              </a:ext>
            </a:extLst>
          </p:cNvPr>
          <p:cNvSpPr>
            <a:spLocks noGrp="1"/>
          </p:cNvSpPr>
          <p:nvPr>
            <p:ph type="sldNum" sz="quarter" idx="12"/>
          </p:nvPr>
        </p:nvSpPr>
        <p:spPr>
          <a:xfrm>
            <a:off x="106757" y="6238146"/>
            <a:ext cx="426643" cy="476250"/>
          </a:xfrm>
        </p:spPr>
        <p:txBody>
          <a:bodyPr/>
          <a:lstStyle/>
          <a:p>
            <a:pPr algn="l">
              <a:defRPr/>
            </a:pPr>
            <a:fld id="{1562156A-9564-4DAC-8093-548D72B23337}" type="slidenum">
              <a:rPr lang="en-US" altLang="en-US" smtClean="0"/>
              <a:pPr algn="l">
                <a:defRPr/>
              </a:pPr>
              <a:t>13</a:t>
            </a:fld>
            <a:endParaRPr lang="en-US" altLang="en-US" dirty="0"/>
          </a:p>
        </p:txBody>
      </p:sp>
      <p:sp>
        <p:nvSpPr>
          <p:cNvPr id="7" name="TextBox 6">
            <a:extLst>
              <a:ext uri="{FF2B5EF4-FFF2-40B4-BE49-F238E27FC236}">
                <a16:creationId xmlns:a16="http://schemas.microsoft.com/office/drawing/2014/main" id="{DFA88ACD-29D3-7C00-C406-7633740026DD}"/>
              </a:ext>
            </a:extLst>
          </p:cNvPr>
          <p:cNvSpPr txBox="1"/>
          <p:nvPr/>
        </p:nvSpPr>
        <p:spPr>
          <a:xfrm>
            <a:off x="453887" y="155591"/>
            <a:ext cx="2844048" cy="307777"/>
          </a:xfrm>
          <a:prstGeom prst="rect">
            <a:avLst/>
          </a:prstGeom>
          <a:solidFill>
            <a:srgbClr val="FFCC99"/>
          </a:solidFill>
        </p:spPr>
        <p:txBody>
          <a:bodyPr wrap="none" rtlCol="0">
            <a:spAutoFit/>
          </a:bodyPr>
          <a:lstStyle/>
          <a:p>
            <a:pPr marL="342900" indent="-342900">
              <a:buFont typeface="+mj-lt"/>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 SIPUBH benefits</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10" name="Content Placeholder 2">
            <a:extLst>
              <a:ext uri="{FF2B5EF4-FFF2-40B4-BE49-F238E27FC236}">
                <a16:creationId xmlns:a16="http://schemas.microsoft.com/office/drawing/2014/main" id="{EA6ECA45-7545-AB37-66AC-D16CF4FCF3A7}"/>
              </a:ext>
            </a:extLst>
          </p:cNvPr>
          <p:cNvSpPr txBox="1">
            <a:spLocks/>
          </p:cNvSpPr>
          <p:nvPr/>
        </p:nvSpPr>
        <p:spPr bwMode="auto">
          <a:xfrm>
            <a:off x="914400" y="2826338"/>
            <a:ext cx="8153400" cy="197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B050"/>
                </a:solidFill>
                <a:sym typeface="Wingdings 3" panose="05040102010807070707" pitchFamily="18" charset="2"/>
              </a:rPr>
              <a:t>Helping clients more fully tap spirituality, a distinctive resource for living, one particularly well-suited to the struggle with human limitations. </a:t>
            </a:r>
            <a:endParaRPr lang="en-US" sz="1800" kern="0" dirty="0">
              <a:solidFill>
                <a:srgbClr val="00B050"/>
              </a:solidFill>
            </a:endParaRPr>
          </a:p>
        </p:txBody>
      </p:sp>
      <p:sp>
        <p:nvSpPr>
          <p:cNvPr id="6" name="TextBox 5">
            <a:extLst>
              <a:ext uri="{FF2B5EF4-FFF2-40B4-BE49-F238E27FC236}">
                <a16:creationId xmlns:a16="http://schemas.microsoft.com/office/drawing/2014/main" id="{29873B9E-FFC2-5633-DCCA-CDA04D9C0A5C}"/>
              </a:ext>
            </a:extLst>
          </p:cNvPr>
          <p:cNvSpPr txBox="1"/>
          <p:nvPr/>
        </p:nvSpPr>
        <p:spPr>
          <a:xfrm>
            <a:off x="1447801" y="1232306"/>
            <a:ext cx="5638800" cy="467051"/>
          </a:xfrm>
          <a:prstGeom prst="rect">
            <a:avLst/>
          </a:prstGeom>
          <a:noFill/>
        </p:spPr>
        <p:txBody>
          <a:bodyPr wrap="square" rtlCol="0">
            <a:spAutoFit/>
          </a:bodyPr>
          <a:lstStyle/>
          <a:p>
            <a:pPr marL="457200" indent="-457200">
              <a:lnSpc>
                <a:spcPct val="110000"/>
              </a:lnSpc>
            </a:pPr>
            <a:r>
              <a:rPr lang="en-US" sz="2400" dirty="0">
                <a:sym typeface="Wingdings" panose="05000000000000000000" pitchFamily="2" charset="2"/>
              </a:rPr>
              <a:t>Benefits/risks of SIP </a:t>
            </a:r>
            <a:r>
              <a:rPr lang="en-US" sz="2400" i="1" dirty="0">
                <a:sym typeface="Wingdings" panose="05000000000000000000" pitchFamily="2" charset="2"/>
              </a:rPr>
              <a:t>partly</a:t>
            </a:r>
            <a:r>
              <a:rPr lang="en-US" sz="2400" dirty="0">
                <a:sym typeface="Wingdings" panose="05000000000000000000" pitchFamily="2" charset="2"/>
              </a:rPr>
              <a:t> translate…</a:t>
            </a:r>
            <a:endParaRPr lang="en-US" sz="2400" dirty="0"/>
          </a:p>
        </p:txBody>
      </p:sp>
      <p:pic>
        <p:nvPicPr>
          <p:cNvPr id="9" name="Picture 8">
            <a:extLst>
              <a:ext uri="{FF2B5EF4-FFF2-40B4-BE49-F238E27FC236}">
                <a16:creationId xmlns:a16="http://schemas.microsoft.com/office/drawing/2014/main" id="{FF17474D-7FEA-BF89-4015-7A0F21B3E1BD}"/>
              </a:ext>
            </a:extLst>
          </p:cNvPr>
          <p:cNvPicPr>
            <a:picLocks noChangeAspect="1"/>
          </p:cNvPicPr>
          <p:nvPr/>
        </p:nvPicPr>
        <p:blipFill>
          <a:blip r:embed="rId3"/>
          <a:stretch>
            <a:fillRect/>
          </a:stretch>
        </p:blipFill>
        <p:spPr>
          <a:xfrm>
            <a:off x="7769753" y="1160097"/>
            <a:ext cx="699258" cy="854515"/>
          </a:xfrm>
          <a:prstGeom prst="rect">
            <a:avLst/>
          </a:prstGeom>
        </p:spPr>
      </p:pic>
      <p:sp>
        <p:nvSpPr>
          <p:cNvPr id="3" name="Rectangle: Rounded Corners 2">
            <a:extLst>
              <a:ext uri="{FF2B5EF4-FFF2-40B4-BE49-F238E27FC236}">
                <a16:creationId xmlns:a16="http://schemas.microsoft.com/office/drawing/2014/main" id="{7B695763-5E2D-2C27-1305-F58CC84D2B69}"/>
              </a:ext>
            </a:extLst>
          </p:cNvPr>
          <p:cNvSpPr/>
          <p:nvPr/>
        </p:nvSpPr>
        <p:spPr bwMode="auto">
          <a:xfrm>
            <a:off x="453887" y="2057400"/>
            <a:ext cx="8608679" cy="1587458"/>
          </a:xfrm>
          <a:prstGeom prst="roundRect">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11" name="Arrow: Right 10">
            <a:extLst>
              <a:ext uri="{FF2B5EF4-FFF2-40B4-BE49-F238E27FC236}">
                <a16:creationId xmlns:a16="http://schemas.microsoft.com/office/drawing/2014/main" id="{145E340D-765C-4226-B41B-9C452E17B18B}"/>
              </a:ext>
            </a:extLst>
          </p:cNvPr>
          <p:cNvSpPr/>
          <p:nvPr/>
        </p:nvSpPr>
        <p:spPr bwMode="auto">
          <a:xfrm>
            <a:off x="5529953" y="3363362"/>
            <a:ext cx="3365819" cy="1186690"/>
          </a:xfrm>
          <a:prstGeom prst="rightArrow">
            <a:avLst>
              <a:gd name="adj1" fmla="val 50000"/>
              <a:gd name="adj2" fmla="val 37461"/>
            </a:avLst>
          </a:prstGeom>
          <a:solidFill>
            <a:srgbClr val="FFC000">
              <a:alpha val="50000"/>
            </a:srgbClr>
          </a:solidFill>
          <a:ln w="50800" cap="flat" cmpd="sng" algn="ctr">
            <a:no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t>Similarly, in public health…</a:t>
            </a:r>
          </a:p>
          <a:p>
            <a:r>
              <a:rPr lang="en-US" sz="1600" dirty="0"/>
              <a:t>(starting with benefits)</a:t>
            </a:r>
            <a:endParaRPr lang="en-GB" dirty="0"/>
          </a:p>
        </p:txBody>
      </p:sp>
    </p:spTree>
    <p:extLst>
      <p:ext uri="{BB962C8B-B14F-4D97-AF65-F5344CB8AC3E}">
        <p14:creationId xmlns:p14="http://schemas.microsoft.com/office/powerpoint/2010/main" val="6424856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p:cTn id="7"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3" end="3"/>
                                            </p:txEl>
                                          </p:spTgt>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par>
                          <p:cTn id="19" fill="hold">
                            <p:stCondLst>
                              <p:cond delay="0"/>
                            </p:stCondLst>
                            <p:childTnLst>
                              <p:par>
                                <p:cTn id="20" presetID="2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A33C1-F8A5-C0C0-AE2F-47F0F315E53C}"/>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4D08654F-2C69-509D-B26A-0733C863FA8D}"/>
              </a:ext>
            </a:extLst>
          </p:cNvPr>
          <p:cNvSpPr txBox="1"/>
          <p:nvPr/>
        </p:nvSpPr>
        <p:spPr>
          <a:xfrm>
            <a:off x="425312" y="1193574"/>
            <a:ext cx="7526733" cy="2769220"/>
          </a:xfrm>
          <a:prstGeom prst="rect">
            <a:avLst/>
          </a:prstGeom>
          <a:noFill/>
        </p:spPr>
        <p:txBody>
          <a:bodyPr wrap="square" rtlCol="0">
            <a:spAutoFit/>
          </a:bodyPr>
          <a:lstStyle/>
          <a:p>
            <a:pPr marL="457200" indent="-457200">
              <a:lnSpc>
                <a:spcPct val="110000"/>
              </a:lnSpc>
            </a:pPr>
            <a:r>
              <a:rPr lang="en-US" sz="2400" dirty="0">
                <a:sym typeface="Wingdings" panose="05000000000000000000" pitchFamily="2" charset="2"/>
              </a:rPr>
              <a:t> </a:t>
            </a:r>
            <a:r>
              <a:rPr lang="en-US" sz="2400" dirty="0"/>
              <a:t>Modern scientific case for health benefit from S/R</a:t>
            </a:r>
          </a:p>
          <a:p>
            <a:pPr marL="457200" indent="-457200">
              <a:lnSpc>
                <a:spcPct val="110000"/>
              </a:lnSpc>
            </a:pPr>
            <a:endParaRPr lang="en-US" sz="2400" dirty="0"/>
          </a:p>
          <a:p>
            <a:pPr marL="457200" indent="-457200">
              <a:lnSpc>
                <a:spcPct val="110000"/>
              </a:lnSpc>
            </a:pPr>
            <a:endParaRPr lang="en-US" sz="2400" dirty="0"/>
          </a:p>
          <a:p>
            <a:pPr marL="457200" indent="-457200">
              <a:lnSpc>
                <a:spcPct val="110000"/>
              </a:lnSpc>
            </a:pPr>
            <a:endParaRPr lang="en-US" sz="1600" dirty="0"/>
          </a:p>
          <a:p>
            <a:pPr marL="457200" indent="-457200">
              <a:lnSpc>
                <a:spcPct val="110000"/>
              </a:lnSpc>
            </a:pPr>
            <a:endParaRPr lang="en-US" sz="2400" dirty="0"/>
          </a:p>
          <a:p>
            <a:pPr>
              <a:lnSpc>
                <a:spcPct val="110000"/>
              </a:lnSpc>
            </a:pPr>
            <a:endParaRPr lang="en-US" sz="2400" dirty="0"/>
          </a:p>
          <a:p>
            <a:pPr>
              <a:lnSpc>
                <a:spcPct val="110000"/>
              </a:lnSpc>
            </a:pPr>
            <a:endParaRPr lang="en-US" sz="2400" dirty="0"/>
          </a:p>
        </p:txBody>
      </p:sp>
      <p:sp>
        <p:nvSpPr>
          <p:cNvPr id="3" name="Content Placeholder 2">
            <a:extLst>
              <a:ext uri="{FF2B5EF4-FFF2-40B4-BE49-F238E27FC236}">
                <a16:creationId xmlns:a16="http://schemas.microsoft.com/office/drawing/2014/main" id="{2C035C4C-034C-7ECD-BBB3-346EAAEEE712}"/>
              </a:ext>
            </a:extLst>
          </p:cNvPr>
          <p:cNvSpPr>
            <a:spLocks noGrp="1"/>
          </p:cNvSpPr>
          <p:nvPr>
            <p:ph idx="1"/>
          </p:nvPr>
        </p:nvSpPr>
        <p:spPr>
          <a:xfrm>
            <a:off x="1072687" y="1595275"/>
            <a:ext cx="6879358" cy="688148"/>
          </a:xfrm>
        </p:spPr>
        <p:txBody>
          <a:bodyPr/>
          <a:lstStyle/>
          <a:p>
            <a:pPr marL="228600" indent="-228600">
              <a:buNone/>
            </a:pPr>
            <a:r>
              <a:rPr lang="en-US" sz="1800" dirty="0">
                <a:solidFill>
                  <a:srgbClr val="0070C0"/>
                </a:solidFill>
                <a:sym typeface="Wingdings 3" panose="05040102010807070707" pitchFamily="18" charset="2"/>
              </a:rPr>
              <a:t>  </a:t>
            </a:r>
            <a:r>
              <a:rPr lang="en-US" sz="1800" dirty="0">
                <a:solidFill>
                  <a:srgbClr val="0070C0"/>
                </a:solidFill>
              </a:rPr>
              <a:t>Vast empirical literature on health benefit from </a:t>
            </a:r>
            <a:br>
              <a:rPr lang="en-US" sz="1800" dirty="0">
                <a:solidFill>
                  <a:srgbClr val="0070C0"/>
                </a:solidFill>
              </a:rPr>
            </a:br>
            <a:r>
              <a:rPr lang="en-US" sz="1800" u="sng" dirty="0">
                <a:solidFill>
                  <a:srgbClr val="0070C0"/>
                </a:solidFill>
              </a:rPr>
              <a:t>religious engagement</a:t>
            </a:r>
            <a:r>
              <a:rPr lang="en-US" sz="1800" dirty="0">
                <a:solidFill>
                  <a:srgbClr val="0070C0"/>
                </a:solidFill>
              </a:rPr>
              <a:t> = a key support of spirituality</a:t>
            </a:r>
          </a:p>
        </p:txBody>
      </p:sp>
      <p:sp>
        <p:nvSpPr>
          <p:cNvPr id="2" name="Title 1">
            <a:extLst>
              <a:ext uri="{FF2B5EF4-FFF2-40B4-BE49-F238E27FC236}">
                <a16:creationId xmlns:a16="http://schemas.microsoft.com/office/drawing/2014/main" id="{D75DA979-30E9-FFD5-650B-7C8E04D70859}"/>
              </a:ext>
            </a:extLst>
          </p:cNvPr>
          <p:cNvSpPr>
            <a:spLocks noGrp="1"/>
          </p:cNvSpPr>
          <p:nvPr>
            <p:ph type="title"/>
          </p:nvPr>
        </p:nvSpPr>
        <p:spPr>
          <a:xfrm>
            <a:off x="177359" y="707799"/>
            <a:ext cx="8461513" cy="476250"/>
          </a:xfrm>
          <a:solidFill>
            <a:srgbClr val="33CCFF">
              <a:alpha val="45000"/>
            </a:srgbClr>
          </a:solidFill>
        </p:spPr>
        <p:txBody>
          <a:bodyPr/>
          <a:lstStyle/>
          <a:p>
            <a:r>
              <a:rPr lang="en-US" sz="2800" dirty="0"/>
              <a:t>Why might SIPUBH be Beneficial? What are Risks?</a:t>
            </a:r>
          </a:p>
        </p:txBody>
      </p:sp>
      <p:sp>
        <p:nvSpPr>
          <p:cNvPr id="4" name="Slide Number Placeholder 3">
            <a:extLst>
              <a:ext uri="{FF2B5EF4-FFF2-40B4-BE49-F238E27FC236}">
                <a16:creationId xmlns:a16="http://schemas.microsoft.com/office/drawing/2014/main" id="{89A0B3B9-7577-3F98-16C5-63ECB57D45BB}"/>
              </a:ext>
            </a:extLst>
          </p:cNvPr>
          <p:cNvSpPr>
            <a:spLocks noGrp="1"/>
          </p:cNvSpPr>
          <p:nvPr>
            <p:ph type="sldNum" sz="quarter" idx="12"/>
          </p:nvPr>
        </p:nvSpPr>
        <p:spPr>
          <a:xfrm>
            <a:off x="106757" y="6238146"/>
            <a:ext cx="426643" cy="476250"/>
          </a:xfrm>
        </p:spPr>
        <p:txBody>
          <a:bodyPr/>
          <a:lstStyle/>
          <a:p>
            <a:pPr algn="l">
              <a:defRPr/>
            </a:pPr>
            <a:fld id="{1562156A-9564-4DAC-8093-548D72B23337}" type="slidenum">
              <a:rPr lang="en-US" altLang="en-US" smtClean="0"/>
              <a:pPr algn="l">
                <a:defRPr/>
              </a:pPr>
              <a:t>14</a:t>
            </a:fld>
            <a:endParaRPr lang="en-US" altLang="en-US" dirty="0"/>
          </a:p>
        </p:txBody>
      </p:sp>
      <p:sp>
        <p:nvSpPr>
          <p:cNvPr id="7" name="TextBox 6">
            <a:extLst>
              <a:ext uri="{FF2B5EF4-FFF2-40B4-BE49-F238E27FC236}">
                <a16:creationId xmlns:a16="http://schemas.microsoft.com/office/drawing/2014/main" id="{C641261E-20B7-2778-9A90-95F99C94BBA3}"/>
              </a:ext>
            </a:extLst>
          </p:cNvPr>
          <p:cNvSpPr txBox="1"/>
          <p:nvPr/>
        </p:nvSpPr>
        <p:spPr>
          <a:xfrm>
            <a:off x="158309" y="41915"/>
            <a:ext cx="2844048" cy="307777"/>
          </a:xfrm>
          <a:prstGeom prst="rect">
            <a:avLst/>
          </a:prstGeom>
          <a:solidFill>
            <a:srgbClr val="FFCC99"/>
          </a:solidFill>
        </p:spPr>
        <p:txBody>
          <a:bodyPr wrap="none" rtlCol="0">
            <a:spAutoFit/>
          </a:bodyPr>
          <a:lstStyle/>
          <a:p>
            <a:pPr marL="342900" indent="-342900">
              <a:buFont typeface="+mj-lt"/>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 SIPUBH benefits</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48BA3EA6-433D-4570-E914-327D88E5FF2A}"/>
              </a:ext>
            </a:extLst>
          </p:cNvPr>
          <p:cNvSpPr txBox="1">
            <a:spLocks/>
          </p:cNvSpPr>
          <p:nvPr/>
        </p:nvSpPr>
        <p:spPr bwMode="auto">
          <a:xfrm>
            <a:off x="158309" y="378267"/>
            <a:ext cx="5810250" cy="272500"/>
          </a:xfrm>
          <a:prstGeom prst="rect">
            <a:avLst/>
          </a:prstGeom>
          <a:solidFill>
            <a:srgbClr val="FFFF00"/>
          </a:solidFill>
          <a:ln>
            <a:noFill/>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ym typeface="Wingdings 3" panose="05040102010807070707" pitchFamily="18" charset="2"/>
              </a:rPr>
              <a:t>From a public health perspective…</a:t>
            </a:r>
            <a:endParaRPr lang="en-US" sz="1800" kern="0" dirty="0"/>
          </a:p>
        </p:txBody>
      </p:sp>
      <p:sp>
        <p:nvSpPr>
          <p:cNvPr id="6" name="Oval 5">
            <a:extLst>
              <a:ext uri="{FF2B5EF4-FFF2-40B4-BE49-F238E27FC236}">
                <a16:creationId xmlns:a16="http://schemas.microsoft.com/office/drawing/2014/main" id="{89685487-93B4-48C3-7602-D4F990D4EB12}"/>
              </a:ext>
            </a:extLst>
          </p:cNvPr>
          <p:cNvSpPr/>
          <p:nvPr/>
        </p:nvSpPr>
        <p:spPr bwMode="auto">
          <a:xfrm>
            <a:off x="3886200" y="515224"/>
            <a:ext cx="1981200" cy="678350"/>
          </a:xfrm>
          <a:prstGeom prst="ellipse">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708914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B0AFF3D-2357-3C6F-9592-1B7B5DB5B554}"/>
              </a:ext>
            </a:extLst>
          </p:cNvPr>
          <p:cNvSpPr>
            <a:spLocks noGrp="1"/>
          </p:cNvSpPr>
          <p:nvPr>
            <p:ph idx="1"/>
          </p:nvPr>
        </p:nvSpPr>
        <p:spPr>
          <a:xfrm>
            <a:off x="151844" y="1536709"/>
            <a:ext cx="3810556" cy="4819642"/>
          </a:xfrm>
          <a:solidFill>
            <a:srgbClr val="FFFF00"/>
          </a:solidFill>
        </p:spPr>
        <p:txBody>
          <a:bodyPr/>
          <a:lstStyle/>
          <a:p>
            <a:pPr marL="0" indent="0">
              <a:buNone/>
            </a:pPr>
            <a:r>
              <a:rPr lang="en-US" altLang="en-US" sz="2000" dirty="0"/>
              <a:t>S/R-health scientific studies:</a:t>
            </a:r>
          </a:p>
          <a:p>
            <a:r>
              <a:rPr lang="en-US" altLang="en-US" sz="2000" dirty="0"/>
              <a:t>1200+ by 2000</a:t>
            </a:r>
          </a:p>
          <a:p>
            <a:r>
              <a:rPr lang="en-US" altLang="en-US" sz="2000" dirty="0"/>
              <a:t>3300+ by 2010</a:t>
            </a:r>
          </a:p>
          <a:p>
            <a:r>
              <a:rPr lang="en-US" altLang="en-US" sz="2000" dirty="0">
                <a:sym typeface="Symbol" panose="05050102010706020507" pitchFamily="18" charset="2"/>
              </a:rPr>
              <a:t></a:t>
            </a:r>
            <a:r>
              <a:rPr lang="en-US" altLang="en-US" sz="2000" dirty="0"/>
              <a:t>13K (?) </a:t>
            </a:r>
            <a:r>
              <a:rPr lang="en-US" altLang="en-US" sz="2000" dirty="0" err="1"/>
              <a:t>estim</a:t>
            </a:r>
            <a:r>
              <a:rPr lang="en-US" altLang="en-US" sz="2000" dirty="0"/>
              <a:t>. by 2023</a:t>
            </a:r>
          </a:p>
          <a:p>
            <a:pPr marL="0" indent="0">
              <a:buNone/>
            </a:pPr>
            <a:endParaRPr lang="en-US" altLang="en-US" sz="1600" dirty="0"/>
          </a:p>
          <a:p>
            <a:pPr marL="0" indent="0">
              <a:buNone/>
            </a:pPr>
            <a:r>
              <a:rPr lang="en-US" altLang="en-US" sz="2000" dirty="0"/>
              <a:t>Reviews + meta-analyses</a:t>
            </a:r>
          </a:p>
          <a:p>
            <a:r>
              <a:rPr lang="en-US" altLang="en-US" sz="2000" dirty="0"/>
              <a:t>234 system. reviews by 2024</a:t>
            </a:r>
          </a:p>
          <a:p>
            <a:r>
              <a:rPr lang="en-US" altLang="en-US" sz="2000" dirty="0"/>
              <a:t>95 meta-anal. by 2024</a:t>
            </a:r>
            <a:br>
              <a:rPr lang="en-US" altLang="en-US" sz="2000" dirty="0"/>
            </a:br>
            <a:r>
              <a:rPr lang="en-US" altLang="en-US" sz="2000" dirty="0"/>
              <a:t>     (44 are both)</a:t>
            </a:r>
          </a:p>
          <a:p>
            <a:pPr marL="0" indent="0">
              <a:buNone/>
            </a:pPr>
            <a:endParaRPr lang="en-US" altLang="en-US" sz="1600" dirty="0"/>
          </a:p>
          <a:p>
            <a:pPr marL="0" indent="0">
              <a:buNone/>
            </a:pPr>
            <a:r>
              <a:rPr lang="en-US" altLang="en-US" sz="2000" dirty="0"/>
              <a:t>More attention to Spirituality</a:t>
            </a:r>
          </a:p>
          <a:p>
            <a:pPr marL="0" indent="0">
              <a:buNone/>
            </a:pPr>
            <a:endParaRPr lang="en-US" altLang="en-US" sz="1100" dirty="0"/>
          </a:p>
          <a:p>
            <a:pPr marL="0" indent="0">
              <a:buNone/>
            </a:pPr>
            <a:r>
              <a:rPr lang="en-US" altLang="en-US" sz="2000" dirty="0"/>
              <a:t>Mixed methods </a:t>
            </a:r>
            <a:br>
              <a:rPr lang="en-US" altLang="en-US" sz="2000" dirty="0"/>
            </a:br>
            <a:r>
              <a:rPr lang="en-US" altLang="en-US" sz="1600" dirty="0"/>
              <a:t>(mostly quant + some qual)</a:t>
            </a:r>
          </a:p>
          <a:p>
            <a:endParaRPr lang="en-GB" sz="2400" dirty="0"/>
          </a:p>
        </p:txBody>
      </p:sp>
      <p:sp>
        <p:nvSpPr>
          <p:cNvPr id="2" name="Title 1"/>
          <p:cNvSpPr>
            <a:spLocks noGrp="1"/>
          </p:cNvSpPr>
          <p:nvPr>
            <p:ph type="title"/>
          </p:nvPr>
        </p:nvSpPr>
        <p:spPr>
          <a:xfrm>
            <a:off x="441187" y="848381"/>
            <a:ext cx="8242300" cy="523220"/>
          </a:xfrm>
          <a:solidFill>
            <a:srgbClr val="B5E3A5">
              <a:alpha val="75000"/>
            </a:srgbClr>
          </a:solidFill>
        </p:spPr>
        <p:txBody>
          <a:bodyPr/>
          <a:lstStyle/>
          <a:p>
            <a:pPr algn="l"/>
            <a:r>
              <a:rPr lang="en-US" sz="3200" dirty="0"/>
              <a:t>Size &amp; nature of research base</a:t>
            </a:r>
          </a:p>
        </p:txBody>
      </p:sp>
      <p:sp>
        <p:nvSpPr>
          <p:cNvPr id="4" name="Slide Number Placeholder 3"/>
          <p:cNvSpPr>
            <a:spLocks noGrp="1"/>
          </p:cNvSpPr>
          <p:nvPr>
            <p:ph type="sldNum" sz="quarter" idx="12"/>
          </p:nvPr>
        </p:nvSpPr>
        <p:spPr>
          <a:xfrm>
            <a:off x="139144" y="6356350"/>
            <a:ext cx="2133600" cy="346059"/>
          </a:xfrm>
        </p:spPr>
        <p:txBody>
          <a:bodyPr/>
          <a:lstStyle/>
          <a:p>
            <a:pPr algn="l">
              <a:defRPr/>
            </a:pPr>
            <a:fld id="{1562156A-9564-4DAC-8093-548D72B23337}" type="slidenum">
              <a:rPr lang="en-US" altLang="en-US" smtClean="0"/>
              <a:pPr algn="l">
                <a:defRPr/>
              </a:pPr>
              <a:t>15</a:t>
            </a:fld>
            <a:endParaRPr lang="en-US" altLang="en-US" dirty="0"/>
          </a:p>
        </p:txBody>
      </p:sp>
      <p:sp>
        <p:nvSpPr>
          <p:cNvPr id="9" name="TextBox 8">
            <a:extLst>
              <a:ext uri="{FF2B5EF4-FFF2-40B4-BE49-F238E27FC236}">
                <a16:creationId xmlns:a16="http://schemas.microsoft.com/office/drawing/2014/main" id="{E7E30CEC-7AF5-DDA2-6639-43B43FF46BDC}"/>
              </a:ext>
            </a:extLst>
          </p:cNvPr>
          <p:cNvSpPr txBox="1"/>
          <p:nvPr/>
        </p:nvSpPr>
        <p:spPr>
          <a:xfrm>
            <a:off x="5486399" y="196911"/>
            <a:ext cx="3479311" cy="523220"/>
          </a:xfrm>
          <a:prstGeom prst="rect">
            <a:avLst/>
          </a:prstGeom>
          <a:solidFill>
            <a:srgbClr val="92D050">
              <a:alpha val="40000"/>
            </a:srgbClr>
          </a:solidFill>
        </p:spPr>
        <p:txBody>
          <a:bodyPr wrap="square" rIns="0" rtlCol="0">
            <a:spAutoFit/>
          </a:bodyPr>
          <a:lstStyle/>
          <a:p>
            <a:r>
              <a:rPr lang="en-US" sz="1400" dirty="0"/>
              <a:t>Sources: overviews by Oman (2026) and Davis &amp;c (2026) in Webb (ed., 2026)</a:t>
            </a:r>
            <a:endParaRPr lang="en-GB" sz="1400" dirty="0"/>
          </a:p>
        </p:txBody>
      </p:sp>
      <p:sp>
        <p:nvSpPr>
          <p:cNvPr id="10" name="TextBox 9">
            <a:extLst>
              <a:ext uri="{FF2B5EF4-FFF2-40B4-BE49-F238E27FC236}">
                <a16:creationId xmlns:a16="http://schemas.microsoft.com/office/drawing/2014/main" id="{2AB61C57-71DF-A340-6F85-0FA90416C65C}"/>
              </a:ext>
            </a:extLst>
          </p:cNvPr>
          <p:cNvSpPr txBox="1"/>
          <p:nvPr/>
        </p:nvSpPr>
        <p:spPr>
          <a:xfrm>
            <a:off x="60862" y="43022"/>
            <a:ext cx="2844048" cy="307777"/>
          </a:xfrm>
          <a:prstGeom prst="rect">
            <a:avLst/>
          </a:prstGeom>
          <a:solidFill>
            <a:srgbClr val="FFCC99"/>
          </a:solidFill>
        </p:spPr>
        <p:txBody>
          <a:bodyPr wrap="none" rtlCol="0">
            <a:spAutoFit/>
          </a:bodyPr>
          <a:lstStyle/>
          <a:p>
            <a:pPr marL="342900" indent="-342900">
              <a:buFont typeface="+mj-lt"/>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 SIPUBH benefits</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96239C90-CF5C-9A9D-B850-EE7B8D66F8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3108" y="1554301"/>
            <a:ext cx="5040892" cy="4840149"/>
          </a:xfrm>
          <a:prstGeom prst="rect">
            <a:avLst/>
          </a:prstGeom>
        </p:spPr>
      </p:pic>
    </p:spTree>
    <p:extLst>
      <p:ext uri="{BB962C8B-B14F-4D97-AF65-F5344CB8AC3E}">
        <p14:creationId xmlns:p14="http://schemas.microsoft.com/office/powerpoint/2010/main" val="412868200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5" y="542760"/>
            <a:ext cx="8951313" cy="792162"/>
          </a:xfrm>
        </p:spPr>
        <p:txBody>
          <a:bodyPr/>
          <a:lstStyle/>
          <a:p>
            <a:r>
              <a:rPr lang="en-US" sz="3200" dirty="0"/>
              <a:t>Model of Effects [Physical] from </a:t>
            </a:r>
            <a:r>
              <a:rPr lang="en-US" sz="3200" b="1" u="sng" dirty="0"/>
              <a:t>Individual</a:t>
            </a:r>
            <a:r>
              <a:rPr lang="en-US" sz="3200" dirty="0"/>
              <a:t> S/R</a:t>
            </a:r>
          </a:p>
        </p:txBody>
      </p:sp>
      <p:sp>
        <p:nvSpPr>
          <p:cNvPr id="4" name="Slide Number Placeholder 3"/>
          <p:cNvSpPr>
            <a:spLocks noGrp="1"/>
          </p:cNvSpPr>
          <p:nvPr>
            <p:ph type="sldNum" sz="quarter" idx="12"/>
          </p:nvPr>
        </p:nvSpPr>
        <p:spPr>
          <a:xfrm>
            <a:off x="6949538" y="105783"/>
            <a:ext cx="2133600" cy="476250"/>
          </a:xfrm>
        </p:spPr>
        <p:txBody>
          <a:bodyPr/>
          <a:lstStyle/>
          <a:p>
            <a:pPr>
              <a:defRPr/>
            </a:pPr>
            <a:fld id="{1562156A-9564-4DAC-8093-548D72B23337}" type="slidenum">
              <a:rPr lang="en-US" altLang="en-US" smtClean="0"/>
              <a:pPr>
                <a:defRPr/>
              </a:pPr>
              <a:t>16</a:t>
            </a:fld>
            <a:endParaRPr lang="en-US" altLang="en-US" dirty="0"/>
          </a:p>
        </p:txBody>
      </p:sp>
      <p:sp>
        <p:nvSpPr>
          <p:cNvPr id="5" name="Flowchart: Display 4"/>
          <p:cNvSpPr/>
          <p:nvPr/>
        </p:nvSpPr>
        <p:spPr bwMode="auto">
          <a:xfrm>
            <a:off x="457200" y="1752600"/>
            <a:ext cx="2057400" cy="1828800"/>
          </a:xfrm>
          <a:prstGeom prst="flowChartDisplay">
            <a:avLst/>
          </a:prstGeom>
          <a:solidFill>
            <a:srgbClr val="FFCC00">
              <a:alpha val="40000"/>
            </a:srgbClr>
          </a:solidFill>
          <a:ln w="25400" cap="flat" cmpd="sng" algn="ctr">
            <a:solidFill>
              <a:schemeClr val="tx1"/>
            </a:solidFill>
            <a:prstDash val="solid"/>
            <a:miter lim="800000"/>
            <a:headEnd type="none" w="med" len="med"/>
            <a:tailEnd type="none" w="med" len="med"/>
          </a:ln>
          <a:effectLst/>
        </p:spPr>
        <p:txBody>
          <a:bodyPr vert="horz" wrap="square" lIns="18288"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rPr>
              <a:t>Individual</a:t>
            </a:r>
          </a:p>
          <a:p>
            <a:pPr marR="0" algn="ctr"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a:ln>
                  <a:noFill/>
                </a:ln>
                <a:solidFill>
                  <a:schemeClr val="tx1"/>
                </a:solidFill>
                <a:effectLst/>
                <a:latin typeface="Arial" charset="0"/>
              </a:rPr>
              <a:t>Religion / Spirituality</a:t>
            </a:r>
          </a:p>
          <a:p>
            <a:pPr marL="287338" marR="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tx1"/>
                </a:solidFill>
                <a:effectLst/>
              </a:rPr>
              <a:t>Beliefs</a:t>
            </a:r>
          </a:p>
          <a:p>
            <a:pPr marL="287338" marR="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en-US" sz="1600" dirty="0"/>
              <a:t>Practices</a:t>
            </a:r>
          </a:p>
          <a:p>
            <a:pPr marL="287338" marR="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tx1"/>
                </a:solidFill>
                <a:effectLst/>
              </a:rPr>
              <a:t>R/S</a:t>
            </a:r>
            <a:r>
              <a:rPr kumimoji="0" lang="en-US" sz="1600" b="0" i="0" u="none" strike="noStrike" cap="none" normalizeH="0" dirty="0">
                <a:ln>
                  <a:noFill/>
                </a:ln>
                <a:solidFill>
                  <a:schemeClr val="tx1"/>
                </a:solidFill>
                <a:effectLst/>
              </a:rPr>
              <a:t> coping</a:t>
            </a:r>
            <a:endParaRPr kumimoji="0" lang="en-US" sz="1600" b="0" i="0" u="none" strike="noStrike" cap="none" normalizeH="0" baseline="0" dirty="0">
              <a:ln>
                <a:noFill/>
              </a:ln>
              <a:solidFill>
                <a:schemeClr val="tx1"/>
              </a:solidFill>
              <a:effectLst/>
            </a:endParaRPr>
          </a:p>
        </p:txBody>
      </p:sp>
      <p:sp>
        <p:nvSpPr>
          <p:cNvPr id="6" name="Flowchart: Process 5"/>
          <p:cNvSpPr/>
          <p:nvPr/>
        </p:nvSpPr>
        <p:spPr bwMode="auto">
          <a:xfrm>
            <a:off x="4114800" y="1446276"/>
            <a:ext cx="1524000" cy="763524"/>
          </a:xfrm>
          <a:prstGeom prst="flowChartProcess">
            <a:avLst/>
          </a:prstGeom>
          <a:solidFill>
            <a:srgbClr val="FFFF00">
              <a:alpha val="80000"/>
            </a:srgbClr>
          </a:solidFill>
          <a:ln w="25400"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18288" tIns="18288" rIns="18288" bIns="18288"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Health Behaviors</a:t>
            </a:r>
          </a:p>
        </p:txBody>
      </p:sp>
      <p:sp>
        <p:nvSpPr>
          <p:cNvPr id="7" name="Flowchart: Process 6"/>
          <p:cNvSpPr/>
          <p:nvPr/>
        </p:nvSpPr>
        <p:spPr bwMode="auto">
          <a:xfrm>
            <a:off x="3352800" y="2840301"/>
            <a:ext cx="1524000" cy="763524"/>
          </a:xfrm>
          <a:prstGeom prst="flowChartProcess">
            <a:avLst/>
          </a:prstGeom>
          <a:solidFill>
            <a:srgbClr val="FFFF00"/>
          </a:solidFill>
          <a:ln w="25400"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18288" tIns="18288" rIns="18288" bIns="18288"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Social Connections</a:t>
            </a:r>
          </a:p>
        </p:txBody>
      </p:sp>
      <p:sp>
        <p:nvSpPr>
          <p:cNvPr id="8" name="Flowchart: Process 7"/>
          <p:cNvSpPr/>
          <p:nvPr/>
        </p:nvSpPr>
        <p:spPr bwMode="auto">
          <a:xfrm>
            <a:off x="3364230" y="4098798"/>
            <a:ext cx="2362199" cy="762000"/>
          </a:xfrm>
          <a:prstGeom prst="flowChartProcess">
            <a:avLst/>
          </a:prstGeom>
          <a:solidFill>
            <a:srgbClr val="FFFF00"/>
          </a:solidFill>
          <a:ln w="25400"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18288" tIns="18288" rIns="18288" bIns="18288"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Mental Health &amp; Character Strengths</a:t>
            </a:r>
          </a:p>
        </p:txBody>
      </p:sp>
      <p:cxnSp>
        <p:nvCxnSpPr>
          <p:cNvPr id="10" name="Straight Arrow Connector 9"/>
          <p:cNvCxnSpPr>
            <a:stCxn id="5" idx="3"/>
            <a:endCxn id="6" idx="1"/>
          </p:cNvCxnSpPr>
          <p:nvPr/>
        </p:nvCxnSpPr>
        <p:spPr bwMode="auto">
          <a:xfrm flipV="1">
            <a:off x="2514600" y="1828038"/>
            <a:ext cx="1600200" cy="838962"/>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p:nvPr/>
        </p:nvCxnSpPr>
        <p:spPr bwMode="auto">
          <a:xfrm>
            <a:off x="2552700" y="2667000"/>
            <a:ext cx="800100" cy="555063"/>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p:cNvCxnSpPr>
            <a:stCxn id="5" idx="3"/>
            <a:endCxn id="8" idx="1"/>
          </p:cNvCxnSpPr>
          <p:nvPr/>
        </p:nvCxnSpPr>
        <p:spPr bwMode="auto">
          <a:xfrm>
            <a:off x="2514600" y="2667000"/>
            <a:ext cx="849630" cy="1812798"/>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p:nvPr/>
        </p:nvCxnSpPr>
        <p:spPr bwMode="auto">
          <a:xfrm>
            <a:off x="5638800" y="1828038"/>
            <a:ext cx="1600200" cy="177437"/>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Vertical Scroll 18"/>
          <p:cNvSpPr/>
          <p:nvPr/>
        </p:nvSpPr>
        <p:spPr bwMode="auto">
          <a:xfrm>
            <a:off x="7467600" y="1610269"/>
            <a:ext cx="1414272" cy="3179499"/>
          </a:xfrm>
          <a:prstGeom prst="verticalScroll">
            <a:avLst/>
          </a:prstGeom>
          <a:solidFill>
            <a:srgbClr val="92D050">
              <a:alpha val="25000"/>
            </a:srgbClr>
          </a:solidFill>
          <a:ln w="25400"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18288" tIns="18288" rIns="18288" bIns="18288"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Physical Health &amp; Longevity</a:t>
            </a:r>
          </a:p>
        </p:txBody>
      </p:sp>
      <p:cxnSp>
        <p:nvCxnSpPr>
          <p:cNvPr id="20" name="Straight Arrow Connector 19"/>
          <p:cNvCxnSpPr>
            <a:stCxn id="7" idx="3"/>
            <a:endCxn id="36" idx="1"/>
          </p:cNvCxnSpPr>
          <p:nvPr/>
        </p:nvCxnSpPr>
        <p:spPr bwMode="auto">
          <a:xfrm flipV="1">
            <a:off x="4876800" y="3200019"/>
            <a:ext cx="1333500" cy="22044"/>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Arrow Connector 22"/>
          <p:cNvCxnSpPr>
            <a:stCxn id="8" idx="3"/>
          </p:cNvCxnSpPr>
          <p:nvPr/>
        </p:nvCxnSpPr>
        <p:spPr bwMode="auto">
          <a:xfrm flipV="1">
            <a:off x="5726429" y="4373499"/>
            <a:ext cx="1512571" cy="106299"/>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Arrow Connector 26"/>
          <p:cNvCxnSpPr/>
          <p:nvPr/>
        </p:nvCxnSpPr>
        <p:spPr bwMode="auto">
          <a:xfrm>
            <a:off x="5410200" y="2209800"/>
            <a:ext cx="0" cy="1905000"/>
          </a:xfrm>
          <a:prstGeom prst="straightConnector1">
            <a:avLst/>
          </a:prstGeom>
          <a:solidFill>
            <a:schemeClr val="accent1"/>
          </a:solidFill>
          <a:ln w="31750" cap="flat" cmpd="sng" algn="ctr">
            <a:solidFill>
              <a:schemeClr val="tx1"/>
            </a:solidFill>
            <a:prstDash val="dash"/>
            <a:miter lim="800000"/>
            <a:headEnd type="arrow"/>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Arrow Connector 29"/>
          <p:cNvCxnSpPr/>
          <p:nvPr/>
        </p:nvCxnSpPr>
        <p:spPr bwMode="auto">
          <a:xfrm flipH="1">
            <a:off x="4419600" y="2209800"/>
            <a:ext cx="609600" cy="630501"/>
          </a:xfrm>
          <a:prstGeom prst="straightConnector1">
            <a:avLst/>
          </a:prstGeom>
          <a:solidFill>
            <a:schemeClr val="accent1"/>
          </a:solidFill>
          <a:ln w="31750" cap="flat" cmpd="sng" algn="ctr">
            <a:solidFill>
              <a:schemeClr val="tx1"/>
            </a:solidFill>
            <a:prstDash val="dash"/>
            <a:miter lim="800000"/>
            <a:headEnd type="arrow"/>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Arrow Connector 31"/>
          <p:cNvCxnSpPr/>
          <p:nvPr/>
        </p:nvCxnSpPr>
        <p:spPr bwMode="auto">
          <a:xfrm flipH="1" flipV="1">
            <a:off x="4419600" y="3603825"/>
            <a:ext cx="667109" cy="510976"/>
          </a:xfrm>
          <a:prstGeom prst="straightConnector1">
            <a:avLst/>
          </a:prstGeom>
          <a:solidFill>
            <a:schemeClr val="accent1"/>
          </a:solidFill>
          <a:ln w="31750" cap="flat" cmpd="sng" algn="ctr">
            <a:solidFill>
              <a:schemeClr val="tx1"/>
            </a:solidFill>
            <a:prstDash val="dash"/>
            <a:miter lim="800000"/>
            <a:headEnd type="arrow"/>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Rounded Rectangle 35"/>
          <p:cNvSpPr/>
          <p:nvPr/>
        </p:nvSpPr>
        <p:spPr bwMode="auto">
          <a:xfrm>
            <a:off x="6210300" y="2247519"/>
            <a:ext cx="1028700" cy="1905000"/>
          </a:xfrm>
          <a:prstGeom prst="roundRect">
            <a:avLst/>
          </a:prstGeom>
          <a:noFill/>
          <a:ln w="25400"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18288" tIns="18288" rIns="18288" bIns="18288"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a:t>Host </a:t>
            </a:r>
            <a:r>
              <a:rPr lang="en-US" sz="1600" dirty="0" err="1"/>
              <a:t>Resis-tance</a:t>
            </a:r>
            <a:endParaRPr lang="en-US" sz="1600" dirty="0"/>
          </a:p>
          <a:p>
            <a:pPr marL="114300" marR="0" indent="-11430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200" b="0" i="0" u="none" strike="noStrike" cap="none" normalizeH="0" baseline="0" dirty="0">
                <a:ln>
                  <a:noFill/>
                </a:ln>
                <a:solidFill>
                  <a:schemeClr val="tx1"/>
                </a:solidFill>
                <a:effectLst/>
              </a:rPr>
              <a:t>Immune</a:t>
            </a:r>
          </a:p>
          <a:p>
            <a:pPr marL="114300" marR="0" indent="-11430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en-US" sz="1200" dirty="0"/>
              <a:t>Endocrine</a:t>
            </a:r>
          </a:p>
          <a:p>
            <a:pPr marL="114300" marR="0" indent="-11430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200" b="0" i="0" u="none" strike="noStrike" cap="none" normalizeH="0" baseline="0" dirty="0">
                <a:ln>
                  <a:noFill/>
                </a:ln>
                <a:solidFill>
                  <a:schemeClr val="tx1"/>
                </a:solidFill>
                <a:effectLst/>
              </a:rPr>
              <a:t>Cardio-</a:t>
            </a:r>
            <a:br>
              <a:rPr kumimoji="0" lang="en-US" sz="1200" b="0" i="0" u="none" strike="noStrike" cap="none" normalizeH="0" baseline="0" dirty="0">
                <a:ln>
                  <a:noFill/>
                </a:ln>
                <a:solidFill>
                  <a:schemeClr val="tx1"/>
                </a:solidFill>
                <a:effectLst/>
              </a:rPr>
            </a:br>
            <a:r>
              <a:rPr kumimoji="0" lang="en-US" sz="1200" b="0" i="0" u="none" strike="noStrike" cap="none" normalizeH="0" baseline="0" dirty="0">
                <a:ln>
                  <a:noFill/>
                </a:ln>
                <a:solidFill>
                  <a:schemeClr val="tx1"/>
                </a:solidFill>
                <a:effectLst/>
              </a:rPr>
              <a:t>vascular</a:t>
            </a:r>
          </a:p>
        </p:txBody>
      </p:sp>
      <p:cxnSp>
        <p:nvCxnSpPr>
          <p:cNvPr id="21" name="Straight Arrow Connector 20"/>
          <p:cNvCxnSpPr/>
          <p:nvPr/>
        </p:nvCxnSpPr>
        <p:spPr bwMode="auto">
          <a:xfrm>
            <a:off x="5619750" y="2005475"/>
            <a:ext cx="590550" cy="432925"/>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Arrow Connector 21"/>
          <p:cNvCxnSpPr/>
          <p:nvPr/>
        </p:nvCxnSpPr>
        <p:spPr bwMode="auto">
          <a:xfrm flipV="1">
            <a:off x="5726429" y="3859313"/>
            <a:ext cx="483871" cy="439401"/>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Arrow Connector 23"/>
          <p:cNvCxnSpPr/>
          <p:nvPr/>
        </p:nvCxnSpPr>
        <p:spPr bwMode="auto">
          <a:xfrm flipV="1">
            <a:off x="7221855" y="2667000"/>
            <a:ext cx="321945" cy="0"/>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Arrow Connector 25"/>
          <p:cNvCxnSpPr/>
          <p:nvPr/>
        </p:nvCxnSpPr>
        <p:spPr bwMode="auto">
          <a:xfrm flipV="1">
            <a:off x="7242810" y="3657600"/>
            <a:ext cx="321945" cy="0"/>
          </a:xfrm>
          <a:prstGeom prst="straightConnector1">
            <a:avLst/>
          </a:prstGeom>
          <a:solidFill>
            <a:schemeClr val="accent1"/>
          </a:solidFill>
          <a:ln w="38100" cap="flat" cmpd="sng" algn="ctr">
            <a:solidFill>
              <a:schemeClr val="tx1"/>
            </a:solidFill>
            <a:prstDash val="solid"/>
            <a:miter lim="800000"/>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Group 17"/>
          <p:cNvGrpSpPr/>
          <p:nvPr/>
        </p:nvGrpSpPr>
        <p:grpSpPr>
          <a:xfrm>
            <a:off x="131825" y="4708398"/>
            <a:ext cx="3232405" cy="2070556"/>
            <a:chOff x="91282" y="5140637"/>
            <a:chExt cx="2912523" cy="1372150"/>
          </a:xfrm>
        </p:grpSpPr>
        <p:sp>
          <p:nvSpPr>
            <p:cNvPr id="16" name="Up Arrow 15"/>
            <p:cNvSpPr/>
            <p:nvPr/>
          </p:nvSpPr>
          <p:spPr bwMode="auto">
            <a:xfrm rot="2212306">
              <a:off x="1730966" y="5140637"/>
              <a:ext cx="484632" cy="978408"/>
            </a:xfrm>
            <a:prstGeom prst="upArrow">
              <a:avLst/>
            </a:prstGeom>
            <a:noFill/>
            <a:ln w="25400"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18288" tIns="18288" rIns="18288" bIns="18288"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p:txBody>
        </p:sp>
        <p:sp>
          <p:nvSpPr>
            <p:cNvPr id="31" name="Up Arrow 30"/>
            <p:cNvSpPr/>
            <p:nvPr/>
          </p:nvSpPr>
          <p:spPr bwMode="auto">
            <a:xfrm rot="1020936">
              <a:off x="868719" y="5149593"/>
              <a:ext cx="484632" cy="978408"/>
            </a:xfrm>
            <a:prstGeom prst="upArrow">
              <a:avLst/>
            </a:prstGeom>
            <a:noFill/>
            <a:ln w="25400"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18288" tIns="18288" rIns="18288" bIns="18288"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p:txBody>
        </p:sp>
        <p:sp>
          <p:nvSpPr>
            <p:cNvPr id="33" name="Up Arrow 32"/>
            <p:cNvSpPr/>
            <p:nvPr/>
          </p:nvSpPr>
          <p:spPr bwMode="auto">
            <a:xfrm rot="3530491">
              <a:off x="2272285" y="5580627"/>
              <a:ext cx="484632" cy="978408"/>
            </a:xfrm>
            <a:prstGeom prst="upArrow">
              <a:avLst/>
            </a:prstGeom>
            <a:noFill/>
            <a:ln w="25400" cap="flat" cmpd="sng" algn="ctr">
              <a:solidFill>
                <a:schemeClr val="tx1"/>
              </a:solidFill>
              <a:prstDash val="solid"/>
              <a:miter lim="800000"/>
              <a:headEnd type="none" w="med" len="med"/>
              <a:tailEnd type="none" w="med" len="med"/>
            </a:ln>
            <a:effectLst/>
          </p:spPr>
          <p:txBody>
            <a:bodyPr rot="0" spcFirstLastPara="0" vertOverflow="overflow" horzOverflow="overflow" vert="horz" wrap="square" lIns="18288" tIns="18288" rIns="18288" bIns="18288"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p:txBody>
        </p:sp>
        <p:sp>
          <p:nvSpPr>
            <p:cNvPr id="15" name="Flowchart: Document 14"/>
            <p:cNvSpPr/>
            <p:nvPr/>
          </p:nvSpPr>
          <p:spPr bwMode="auto">
            <a:xfrm rot="5400000" flipH="1" flipV="1">
              <a:off x="980247" y="4749833"/>
              <a:ext cx="873989" cy="2651920"/>
            </a:xfrm>
            <a:prstGeom prst="flowChartDocument">
              <a:avLst/>
            </a:prstGeom>
            <a:solidFill>
              <a:schemeClr val="bg1"/>
            </a:solidFill>
            <a:ln w="25400" cap="flat" cmpd="sng" algn="ctr">
              <a:solidFill>
                <a:schemeClr val="tx1"/>
              </a:solidFill>
              <a:prstDash val="solid"/>
              <a:miter lim="800000"/>
              <a:headEnd type="none" w="med" len="med"/>
              <a:tailEnd type="none" w="med" len="med"/>
            </a:ln>
            <a:effectLst/>
          </p:spPr>
          <p:txBody>
            <a:bodyPr rot="0" spcFirstLastPara="0" vertOverflow="overflow" horzOverflow="overflow" vert="vert" wrap="square" lIns="91440" tIns="91440" rIns="18288" bIns="18288" numCol="1" spcCol="0" rtlCol="0" fromWordArt="0" anchor="ctr" anchorCtr="0" forceAA="0" compatLnSpc="1">
              <a:prstTxWarp prst="textNoShape">
                <a:avLst/>
              </a:prstTxWarp>
              <a:noAutofit/>
            </a:bodyPr>
            <a:lstStyle/>
            <a:p>
              <a:pPr marL="0" marR="0" indent="0" defTabSz="914400" rtl="0" eaLnBrk="1" fontAlgn="base" latinLnBrk="0" hangingPunct="1">
                <a:lnSpc>
                  <a:spcPct val="100000"/>
                </a:lnSpc>
                <a:spcBef>
                  <a:spcPct val="0"/>
                </a:spcBef>
                <a:spcAft>
                  <a:spcPct val="0"/>
                </a:spcAft>
                <a:buClrTx/>
                <a:buSzTx/>
                <a:buFontTx/>
                <a:buNone/>
                <a:tabLst/>
              </a:pPr>
              <a:r>
                <a:rPr lang="en-US" u="sng" dirty="0"/>
                <a:t>Moderators</a:t>
              </a:r>
              <a:br>
                <a:rPr lang="en-US" dirty="0"/>
              </a:br>
              <a:r>
                <a:rPr lang="en-US" dirty="0"/>
                <a:t>Bio-psycho-social, health, demographic,  &amp; cultural, context</a:t>
              </a:r>
              <a:endParaRPr kumimoji="0" lang="en-US" sz="1800" b="0" i="0" u="none" strike="noStrike" cap="none" normalizeH="0" baseline="0" dirty="0">
                <a:ln>
                  <a:noFill/>
                </a:ln>
                <a:solidFill>
                  <a:schemeClr val="tx1"/>
                </a:solidFill>
                <a:effectLst/>
                <a:latin typeface="Arial" charset="0"/>
              </a:endParaRPr>
            </a:p>
          </p:txBody>
        </p:sp>
      </p:grpSp>
      <p:sp>
        <p:nvSpPr>
          <p:cNvPr id="29" name="TextBox 28"/>
          <p:cNvSpPr txBox="1"/>
          <p:nvPr/>
        </p:nvSpPr>
        <p:spPr>
          <a:xfrm>
            <a:off x="2748420" y="3636975"/>
            <a:ext cx="659155" cy="646331"/>
          </a:xfrm>
          <a:prstGeom prst="rect">
            <a:avLst/>
          </a:prstGeom>
          <a:noFill/>
        </p:spPr>
        <p:txBody>
          <a:bodyPr wrap="none" rtlCol="0">
            <a:spAutoFit/>
          </a:bodyPr>
          <a:lstStyle/>
          <a:p>
            <a:r>
              <a:rPr lang="en-US" sz="3600" dirty="0"/>
              <a:t>+</a:t>
            </a:r>
            <a:r>
              <a:rPr lang="en-US" dirty="0"/>
              <a:t>  -</a:t>
            </a:r>
          </a:p>
        </p:txBody>
      </p:sp>
      <p:sp>
        <p:nvSpPr>
          <p:cNvPr id="35" name="TextBox 34"/>
          <p:cNvSpPr txBox="1"/>
          <p:nvPr/>
        </p:nvSpPr>
        <p:spPr>
          <a:xfrm>
            <a:off x="3034652" y="1792069"/>
            <a:ext cx="659155" cy="646331"/>
          </a:xfrm>
          <a:prstGeom prst="rect">
            <a:avLst/>
          </a:prstGeom>
          <a:noFill/>
        </p:spPr>
        <p:txBody>
          <a:bodyPr wrap="none" rtlCol="0">
            <a:spAutoFit/>
          </a:bodyPr>
          <a:lstStyle/>
          <a:p>
            <a:r>
              <a:rPr lang="en-US" sz="3600" dirty="0"/>
              <a:t>+</a:t>
            </a:r>
            <a:r>
              <a:rPr lang="en-US" dirty="0"/>
              <a:t>  -</a:t>
            </a:r>
          </a:p>
        </p:txBody>
      </p:sp>
      <p:sp>
        <p:nvSpPr>
          <p:cNvPr id="37" name="TextBox 36"/>
          <p:cNvSpPr txBox="1"/>
          <p:nvPr/>
        </p:nvSpPr>
        <p:spPr>
          <a:xfrm>
            <a:off x="2863183" y="2701950"/>
            <a:ext cx="518091" cy="601960"/>
          </a:xfrm>
          <a:prstGeom prst="rect">
            <a:avLst/>
          </a:prstGeom>
          <a:noFill/>
        </p:spPr>
        <p:txBody>
          <a:bodyPr wrap="none" rtlCol="0">
            <a:spAutoFit/>
          </a:bodyPr>
          <a:lstStyle/>
          <a:p>
            <a:pPr>
              <a:lnSpc>
                <a:spcPct val="60000"/>
              </a:lnSpc>
            </a:pPr>
            <a:r>
              <a:rPr lang="en-US" sz="3600" dirty="0"/>
              <a:t>+</a:t>
            </a:r>
            <a:r>
              <a:rPr lang="en-US" dirty="0"/>
              <a:t> </a:t>
            </a:r>
          </a:p>
          <a:p>
            <a:pPr>
              <a:lnSpc>
                <a:spcPct val="60000"/>
              </a:lnSpc>
            </a:pPr>
            <a:r>
              <a:rPr lang="en-US" dirty="0"/>
              <a:t> -</a:t>
            </a:r>
          </a:p>
        </p:txBody>
      </p:sp>
      <p:sp>
        <p:nvSpPr>
          <p:cNvPr id="34" name="TextBox 33">
            <a:extLst>
              <a:ext uri="{FF2B5EF4-FFF2-40B4-BE49-F238E27FC236}">
                <a16:creationId xmlns:a16="http://schemas.microsoft.com/office/drawing/2014/main" id="{D7812838-61B9-D336-87DE-5B7FBD62F4BE}"/>
              </a:ext>
            </a:extLst>
          </p:cNvPr>
          <p:cNvSpPr txBox="1"/>
          <p:nvPr/>
        </p:nvSpPr>
        <p:spPr>
          <a:xfrm>
            <a:off x="60862" y="43022"/>
            <a:ext cx="2844048" cy="307777"/>
          </a:xfrm>
          <a:prstGeom prst="rect">
            <a:avLst/>
          </a:prstGeom>
          <a:solidFill>
            <a:srgbClr val="FFCC99"/>
          </a:solidFill>
        </p:spPr>
        <p:txBody>
          <a:bodyPr wrap="none" rtlCol="0">
            <a:spAutoFit/>
          </a:bodyPr>
          <a:lstStyle/>
          <a:p>
            <a:pPr marL="342900" indent="-342900">
              <a:buFont typeface="+mj-lt"/>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 SIPUBH benefits</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3" name="Rectangle: Rounded Corners 2">
            <a:extLst>
              <a:ext uri="{FF2B5EF4-FFF2-40B4-BE49-F238E27FC236}">
                <a16:creationId xmlns:a16="http://schemas.microsoft.com/office/drawing/2014/main" id="{D41E9062-1478-56E6-E162-A05BE3D60F14}"/>
              </a:ext>
            </a:extLst>
          </p:cNvPr>
          <p:cNvSpPr/>
          <p:nvPr/>
        </p:nvSpPr>
        <p:spPr bwMode="auto">
          <a:xfrm>
            <a:off x="3034652" y="1237954"/>
            <a:ext cx="4432948" cy="3867446"/>
          </a:xfrm>
          <a:prstGeom prst="roundRect">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9" name="Title 1">
            <a:extLst>
              <a:ext uri="{FF2B5EF4-FFF2-40B4-BE49-F238E27FC236}">
                <a16:creationId xmlns:a16="http://schemas.microsoft.com/office/drawing/2014/main" id="{D0C31D95-3485-DE29-CBA6-90E8078BADE3}"/>
              </a:ext>
            </a:extLst>
          </p:cNvPr>
          <p:cNvSpPr txBox="1">
            <a:spLocks/>
          </p:cNvSpPr>
          <p:nvPr/>
        </p:nvSpPr>
        <p:spPr bwMode="auto">
          <a:xfrm>
            <a:off x="3418060" y="5092860"/>
            <a:ext cx="4811540" cy="889273"/>
          </a:xfrm>
          <a:prstGeom prst="rect">
            <a:avLst/>
          </a:prstGeom>
          <a:solidFill>
            <a:srgbClr val="FFC000">
              <a:alpha val="4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400" kern="0" dirty="0"/>
              <a:t>Similar mediating processes can operate on community level</a:t>
            </a:r>
          </a:p>
        </p:txBody>
      </p:sp>
      <p:pic>
        <p:nvPicPr>
          <p:cNvPr id="12" name="Picture 11">
            <a:extLst>
              <a:ext uri="{FF2B5EF4-FFF2-40B4-BE49-F238E27FC236}">
                <a16:creationId xmlns:a16="http://schemas.microsoft.com/office/drawing/2014/main" id="{82E108D3-CFAD-D40E-85AA-3863AB0DE4F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581" r="24294"/>
          <a:stretch/>
        </p:blipFill>
        <p:spPr>
          <a:xfrm>
            <a:off x="4299146" y="6042143"/>
            <a:ext cx="646277" cy="646331"/>
          </a:xfrm>
          <a:prstGeom prst="rect">
            <a:avLst/>
          </a:prstGeom>
        </p:spPr>
      </p:pic>
      <p:sp>
        <p:nvSpPr>
          <p:cNvPr id="14" name="TextBox 13">
            <a:extLst>
              <a:ext uri="{FF2B5EF4-FFF2-40B4-BE49-F238E27FC236}">
                <a16:creationId xmlns:a16="http://schemas.microsoft.com/office/drawing/2014/main" id="{73B26D77-1971-A49D-DF88-FEA6D2CF7B7B}"/>
              </a:ext>
            </a:extLst>
          </p:cNvPr>
          <p:cNvSpPr txBox="1"/>
          <p:nvPr/>
        </p:nvSpPr>
        <p:spPr>
          <a:xfrm>
            <a:off x="5067236" y="6042143"/>
            <a:ext cx="3852337" cy="646331"/>
          </a:xfrm>
          <a:prstGeom prst="rect">
            <a:avLst/>
          </a:prstGeom>
          <a:solidFill>
            <a:srgbClr val="FFC000">
              <a:alpha val="50000"/>
            </a:srgbClr>
          </a:solidFill>
        </p:spPr>
        <p:txBody>
          <a:bodyPr wrap="none" rtlCol="0">
            <a:spAutoFit/>
          </a:bodyPr>
          <a:lstStyle/>
          <a:p>
            <a:r>
              <a:rPr lang="en-US" dirty="0"/>
              <a:t>R/S “a determinant of determinants”</a:t>
            </a:r>
            <a:br>
              <a:rPr lang="en-US" dirty="0"/>
            </a:br>
            <a:r>
              <a:rPr lang="en-US" dirty="0"/>
              <a:t>  </a:t>
            </a:r>
            <a:r>
              <a:rPr lang="en-US" sz="1600" dirty="0"/>
              <a:t>- Sandro Galea [US PUBH leader]</a:t>
            </a:r>
          </a:p>
        </p:txBody>
      </p:sp>
    </p:spTree>
    <p:extLst>
      <p:ext uri="{BB962C8B-B14F-4D97-AF65-F5344CB8AC3E}">
        <p14:creationId xmlns:p14="http://schemas.microsoft.com/office/powerpoint/2010/main" val="3672445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par>
                          <p:cTn id="12" fill="hold">
                            <p:stCondLst>
                              <p:cond delay="500"/>
                            </p:stCondLst>
                            <p:childTnLst>
                              <p:par>
                                <p:cTn id="13" presetID="10" presetClass="entr" presetSubtype="0" fill="hold" nodeType="afterEffect">
                                  <p:stCondLst>
                                    <p:cond delay="10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A33C1-F8A5-C0C0-AE2F-47F0F315E53C}"/>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4D08654F-2C69-509D-B26A-0733C863FA8D}"/>
              </a:ext>
            </a:extLst>
          </p:cNvPr>
          <p:cNvSpPr txBox="1"/>
          <p:nvPr/>
        </p:nvSpPr>
        <p:spPr>
          <a:xfrm>
            <a:off x="425312" y="1193574"/>
            <a:ext cx="7526733" cy="5582297"/>
          </a:xfrm>
          <a:prstGeom prst="rect">
            <a:avLst/>
          </a:prstGeom>
          <a:noFill/>
        </p:spPr>
        <p:txBody>
          <a:bodyPr wrap="square" rtlCol="0">
            <a:spAutoFit/>
          </a:bodyPr>
          <a:lstStyle/>
          <a:p>
            <a:pPr marL="457200" indent="-457200">
              <a:lnSpc>
                <a:spcPct val="110000"/>
              </a:lnSpc>
            </a:pPr>
            <a:r>
              <a:rPr lang="en-US" sz="2400" dirty="0">
                <a:sym typeface="Wingdings" panose="05000000000000000000" pitchFamily="2" charset="2"/>
              </a:rPr>
              <a:t> </a:t>
            </a:r>
            <a:r>
              <a:rPr lang="en-US" sz="2400" dirty="0"/>
              <a:t>Modern scientific case for health benefit from S/R</a:t>
            </a:r>
          </a:p>
          <a:p>
            <a:pPr marL="457200" indent="-457200">
              <a:lnSpc>
                <a:spcPct val="110000"/>
              </a:lnSpc>
            </a:pPr>
            <a:endParaRPr lang="en-US" sz="2400" dirty="0"/>
          </a:p>
          <a:p>
            <a:pPr marL="457200" indent="-457200">
              <a:lnSpc>
                <a:spcPct val="110000"/>
              </a:lnSpc>
            </a:pPr>
            <a:endParaRPr lang="en-US" sz="2400" dirty="0"/>
          </a:p>
          <a:p>
            <a:pPr marL="457200" indent="-457200">
              <a:lnSpc>
                <a:spcPct val="110000"/>
              </a:lnSpc>
            </a:pPr>
            <a:endParaRPr lang="en-US" sz="2800" dirty="0"/>
          </a:p>
          <a:p>
            <a:pPr marL="457200" indent="-457200">
              <a:lnSpc>
                <a:spcPct val="110000"/>
              </a:lnSpc>
            </a:pPr>
            <a:endParaRPr lang="en-US" sz="3600" dirty="0"/>
          </a:p>
          <a:p>
            <a:pPr marL="457200" indent="-457200">
              <a:lnSpc>
                <a:spcPct val="95000"/>
              </a:lnSpc>
            </a:pPr>
            <a:r>
              <a:rPr lang="en-US" sz="2400" dirty="0">
                <a:sym typeface="Wingdings" panose="05000000000000000000" pitchFamily="2" charset="2"/>
              </a:rPr>
              <a:t> Facilitates epistemic pluralism and appropriate integration of PUBH with “</a:t>
            </a:r>
            <a:r>
              <a:rPr lang="en-US" sz="2400" u="sng" dirty="0">
                <a:sym typeface="Wingdings" panose="05000000000000000000" pitchFamily="2" charset="2"/>
              </a:rPr>
              <a:t>i</a:t>
            </a:r>
            <a:r>
              <a:rPr lang="en-US" sz="2400" u="sng" dirty="0"/>
              <a:t>ndigenous </a:t>
            </a:r>
            <a:br>
              <a:rPr lang="en-US" sz="2400" u="sng" dirty="0"/>
            </a:br>
            <a:r>
              <a:rPr lang="en-US" sz="2400" u="sng" dirty="0"/>
              <a:t>knowledge systems</a:t>
            </a:r>
            <a:r>
              <a:rPr lang="en-US" sz="2400" dirty="0"/>
              <a:t>” (IKS; </a:t>
            </a:r>
            <a:r>
              <a:rPr lang="en-US" dirty="0"/>
              <a:t>arguably includes S/R</a:t>
            </a:r>
            <a:r>
              <a:rPr lang="en-US" sz="2400" dirty="0"/>
              <a:t>)</a:t>
            </a:r>
          </a:p>
          <a:p>
            <a:pPr marL="457200" indent="-457200">
              <a:lnSpc>
                <a:spcPct val="110000"/>
              </a:lnSpc>
            </a:pPr>
            <a:endParaRPr lang="en-US" sz="2400" dirty="0"/>
          </a:p>
          <a:p>
            <a:pPr marL="457200" indent="-457200">
              <a:lnSpc>
                <a:spcPct val="110000"/>
              </a:lnSpc>
            </a:pPr>
            <a:endParaRPr lang="en-US" sz="1600" dirty="0"/>
          </a:p>
          <a:p>
            <a:pPr marL="457200" indent="-457200">
              <a:lnSpc>
                <a:spcPct val="110000"/>
              </a:lnSpc>
            </a:pPr>
            <a:endParaRPr lang="en-US" sz="1600" dirty="0"/>
          </a:p>
          <a:p>
            <a:pPr marL="457200" indent="-457200">
              <a:lnSpc>
                <a:spcPct val="110000"/>
              </a:lnSpc>
            </a:pPr>
            <a:endParaRPr lang="en-US" sz="2400" dirty="0"/>
          </a:p>
          <a:p>
            <a:pPr>
              <a:lnSpc>
                <a:spcPct val="110000"/>
              </a:lnSpc>
            </a:pPr>
            <a:endParaRPr lang="en-US" sz="2400" dirty="0"/>
          </a:p>
          <a:p>
            <a:pPr>
              <a:lnSpc>
                <a:spcPct val="110000"/>
              </a:lnSpc>
            </a:pPr>
            <a:endParaRPr lang="en-US" sz="2400" dirty="0"/>
          </a:p>
        </p:txBody>
      </p:sp>
      <p:sp>
        <p:nvSpPr>
          <p:cNvPr id="3" name="Content Placeholder 2">
            <a:extLst>
              <a:ext uri="{FF2B5EF4-FFF2-40B4-BE49-F238E27FC236}">
                <a16:creationId xmlns:a16="http://schemas.microsoft.com/office/drawing/2014/main" id="{2C035C4C-034C-7ECD-BBB3-346EAAEEE712}"/>
              </a:ext>
            </a:extLst>
          </p:cNvPr>
          <p:cNvSpPr>
            <a:spLocks noGrp="1"/>
          </p:cNvSpPr>
          <p:nvPr>
            <p:ph idx="1"/>
          </p:nvPr>
        </p:nvSpPr>
        <p:spPr>
          <a:xfrm>
            <a:off x="1072687" y="1595275"/>
            <a:ext cx="6879358" cy="688148"/>
          </a:xfrm>
        </p:spPr>
        <p:txBody>
          <a:bodyPr/>
          <a:lstStyle/>
          <a:p>
            <a:pPr marL="228600" indent="-228600">
              <a:buNone/>
            </a:pPr>
            <a:r>
              <a:rPr lang="en-US" sz="1800" dirty="0">
                <a:solidFill>
                  <a:srgbClr val="0070C0"/>
                </a:solidFill>
                <a:sym typeface="Wingdings 3" panose="05040102010807070707" pitchFamily="18" charset="2"/>
              </a:rPr>
              <a:t>  </a:t>
            </a:r>
            <a:r>
              <a:rPr lang="en-US" sz="1800" dirty="0">
                <a:solidFill>
                  <a:srgbClr val="0070C0"/>
                </a:solidFill>
              </a:rPr>
              <a:t>Vast empirical literature on health benefit from </a:t>
            </a:r>
            <a:br>
              <a:rPr lang="en-US" sz="1800" dirty="0">
                <a:solidFill>
                  <a:srgbClr val="0070C0"/>
                </a:solidFill>
              </a:rPr>
            </a:br>
            <a:r>
              <a:rPr lang="en-US" sz="1800" u="sng" dirty="0">
                <a:solidFill>
                  <a:srgbClr val="0070C0"/>
                </a:solidFill>
              </a:rPr>
              <a:t>religious engagement</a:t>
            </a:r>
            <a:r>
              <a:rPr lang="en-US" sz="1800" dirty="0">
                <a:solidFill>
                  <a:srgbClr val="0070C0"/>
                </a:solidFill>
              </a:rPr>
              <a:t> = a key support of spirituality</a:t>
            </a:r>
          </a:p>
        </p:txBody>
      </p:sp>
      <p:sp>
        <p:nvSpPr>
          <p:cNvPr id="2" name="Title 1">
            <a:extLst>
              <a:ext uri="{FF2B5EF4-FFF2-40B4-BE49-F238E27FC236}">
                <a16:creationId xmlns:a16="http://schemas.microsoft.com/office/drawing/2014/main" id="{D75DA979-30E9-FFD5-650B-7C8E04D70859}"/>
              </a:ext>
            </a:extLst>
          </p:cNvPr>
          <p:cNvSpPr>
            <a:spLocks noGrp="1"/>
          </p:cNvSpPr>
          <p:nvPr>
            <p:ph type="title"/>
          </p:nvPr>
        </p:nvSpPr>
        <p:spPr>
          <a:xfrm>
            <a:off x="320078" y="518729"/>
            <a:ext cx="8461513" cy="584912"/>
          </a:xfrm>
          <a:solidFill>
            <a:srgbClr val="33CCFF">
              <a:alpha val="45000"/>
            </a:srgbClr>
          </a:solidFill>
        </p:spPr>
        <p:txBody>
          <a:bodyPr/>
          <a:lstStyle/>
          <a:p>
            <a:r>
              <a:rPr lang="en-US" sz="2800" dirty="0"/>
              <a:t>Why might SIPUBH be Beneficial? What are Risks?</a:t>
            </a:r>
          </a:p>
        </p:txBody>
      </p:sp>
      <p:sp>
        <p:nvSpPr>
          <p:cNvPr id="4" name="Slide Number Placeholder 3">
            <a:extLst>
              <a:ext uri="{FF2B5EF4-FFF2-40B4-BE49-F238E27FC236}">
                <a16:creationId xmlns:a16="http://schemas.microsoft.com/office/drawing/2014/main" id="{89A0B3B9-7577-3F98-16C5-63ECB57D45BB}"/>
              </a:ext>
            </a:extLst>
          </p:cNvPr>
          <p:cNvSpPr>
            <a:spLocks noGrp="1"/>
          </p:cNvSpPr>
          <p:nvPr>
            <p:ph type="sldNum" sz="quarter" idx="12"/>
          </p:nvPr>
        </p:nvSpPr>
        <p:spPr>
          <a:xfrm>
            <a:off x="8487896" y="105919"/>
            <a:ext cx="426643" cy="476250"/>
          </a:xfrm>
        </p:spPr>
        <p:txBody>
          <a:bodyPr/>
          <a:lstStyle/>
          <a:p>
            <a:pPr algn="l">
              <a:defRPr/>
            </a:pPr>
            <a:fld id="{1562156A-9564-4DAC-8093-548D72B23337}" type="slidenum">
              <a:rPr lang="en-US" altLang="en-US" smtClean="0"/>
              <a:pPr algn="l">
                <a:defRPr/>
              </a:pPr>
              <a:t>17</a:t>
            </a:fld>
            <a:endParaRPr lang="en-US" altLang="en-US" dirty="0"/>
          </a:p>
        </p:txBody>
      </p:sp>
      <p:sp>
        <p:nvSpPr>
          <p:cNvPr id="7" name="TextBox 6">
            <a:extLst>
              <a:ext uri="{FF2B5EF4-FFF2-40B4-BE49-F238E27FC236}">
                <a16:creationId xmlns:a16="http://schemas.microsoft.com/office/drawing/2014/main" id="{C641261E-20B7-2778-9A90-95F99C94BBA3}"/>
              </a:ext>
            </a:extLst>
          </p:cNvPr>
          <p:cNvSpPr txBox="1"/>
          <p:nvPr/>
        </p:nvSpPr>
        <p:spPr>
          <a:xfrm>
            <a:off x="453887" y="155591"/>
            <a:ext cx="2844048" cy="307777"/>
          </a:xfrm>
          <a:prstGeom prst="rect">
            <a:avLst/>
          </a:prstGeom>
          <a:solidFill>
            <a:srgbClr val="FFCC99"/>
          </a:solidFill>
        </p:spPr>
        <p:txBody>
          <a:bodyPr wrap="none" rtlCol="0">
            <a:spAutoFit/>
          </a:bodyPr>
          <a:lstStyle/>
          <a:p>
            <a:pPr marL="342900" indent="-342900">
              <a:buFont typeface="+mj-lt"/>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 SIPUBH benefits</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9" name="Content Placeholder 2">
            <a:extLst>
              <a:ext uri="{FF2B5EF4-FFF2-40B4-BE49-F238E27FC236}">
                <a16:creationId xmlns:a16="http://schemas.microsoft.com/office/drawing/2014/main" id="{7CCE623E-A3B1-FBCE-4891-7C1B5FFD9183}"/>
              </a:ext>
            </a:extLst>
          </p:cNvPr>
          <p:cNvSpPr txBox="1">
            <a:spLocks/>
          </p:cNvSpPr>
          <p:nvPr/>
        </p:nvSpPr>
        <p:spPr bwMode="auto">
          <a:xfrm>
            <a:off x="1063162" y="2178372"/>
            <a:ext cx="6879358"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70C0"/>
                </a:solidFill>
                <a:sym typeface="Wingdings 3" panose="05040102010807070707" pitchFamily="18" charset="2"/>
              </a:rPr>
              <a:t>  Growing</a:t>
            </a:r>
            <a:r>
              <a:rPr lang="en-US" sz="1800" kern="0" dirty="0">
                <a:solidFill>
                  <a:srgbClr val="0070C0"/>
                </a:solidFill>
              </a:rPr>
              <a:t> empirical literature on health effects from </a:t>
            </a:r>
            <a:r>
              <a:rPr lang="en-US" sz="1800" u="sng" kern="0" dirty="0">
                <a:solidFill>
                  <a:srgbClr val="0070C0"/>
                </a:solidFill>
              </a:rPr>
              <a:t>spirituality</a:t>
            </a:r>
          </a:p>
        </p:txBody>
      </p:sp>
      <p:sp>
        <p:nvSpPr>
          <p:cNvPr id="10" name="Content Placeholder 2">
            <a:extLst>
              <a:ext uri="{FF2B5EF4-FFF2-40B4-BE49-F238E27FC236}">
                <a16:creationId xmlns:a16="http://schemas.microsoft.com/office/drawing/2014/main" id="{575BFF33-DFD5-8A8F-059A-25014DEF8E36}"/>
              </a:ext>
            </a:extLst>
          </p:cNvPr>
          <p:cNvSpPr txBox="1">
            <a:spLocks/>
          </p:cNvSpPr>
          <p:nvPr/>
        </p:nvSpPr>
        <p:spPr bwMode="auto">
          <a:xfrm>
            <a:off x="1053806" y="4667176"/>
            <a:ext cx="6879358"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B050"/>
                </a:solidFill>
                <a:sym typeface="Wingdings 3" panose="05040102010807070707" pitchFamily="18" charset="2"/>
              </a:rPr>
              <a:t>  Spirituality is integral to many indigenous views of health</a:t>
            </a:r>
            <a:endParaRPr lang="en-US" sz="1800" kern="0" dirty="0">
              <a:solidFill>
                <a:srgbClr val="00B050"/>
              </a:solidFill>
            </a:endParaRPr>
          </a:p>
        </p:txBody>
      </p:sp>
      <p:sp>
        <p:nvSpPr>
          <p:cNvPr id="11" name="Content Placeholder 2">
            <a:extLst>
              <a:ext uri="{FF2B5EF4-FFF2-40B4-BE49-F238E27FC236}">
                <a16:creationId xmlns:a16="http://schemas.microsoft.com/office/drawing/2014/main" id="{EEF2726D-7201-48D4-1C15-66BE7C6E4F0B}"/>
              </a:ext>
            </a:extLst>
          </p:cNvPr>
          <p:cNvSpPr txBox="1">
            <a:spLocks/>
          </p:cNvSpPr>
          <p:nvPr/>
        </p:nvSpPr>
        <p:spPr bwMode="auto">
          <a:xfrm>
            <a:off x="1045415" y="5008107"/>
            <a:ext cx="6879358" cy="74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B050"/>
                </a:solidFill>
                <a:sym typeface="Wingdings 3" panose="05040102010807070707" pitchFamily="18" charset="2"/>
              </a:rPr>
              <a:t>  Some national health systems already incorporate </a:t>
            </a:r>
            <a:br>
              <a:rPr lang="en-US" sz="1800" kern="0" dirty="0">
                <a:solidFill>
                  <a:srgbClr val="00B050"/>
                </a:solidFill>
                <a:sym typeface="Wingdings 3" panose="05040102010807070707" pitchFamily="18" charset="2"/>
              </a:rPr>
            </a:br>
            <a:r>
              <a:rPr lang="en-US" sz="1800" kern="0" dirty="0">
                <a:solidFill>
                  <a:srgbClr val="00B050"/>
                </a:solidFill>
                <a:sym typeface="Wingdings 3" panose="05040102010807070707" pitchFamily="18" charset="2"/>
              </a:rPr>
              <a:t>indigenous medical systems </a:t>
            </a:r>
            <a:r>
              <a:rPr lang="en-US" sz="1100" kern="0" dirty="0">
                <a:solidFill>
                  <a:srgbClr val="00B050"/>
                </a:solidFill>
                <a:sym typeface="Wingdings 3" panose="05040102010807070707" pitchFamily="18" charset="2"/>
              </a:rPr>
              <a:t>(Kim &amp;c, 2020; Wang &amp;c, 2025)</a:t>
            </a:r>
            <a:endParaRPr lang="en-US" sz="1800" kern="0" dirty="0">
              <a:solidFill>
                <a:srgbClr val="00B050"/>
              </a:solidFill>
            </a:endParaRPr>
          </a:p>
        </p:txBody>
      </p:sp>
      <p:sp>
        <p:nvSpPr>
          <p:cNvPr id="12" name="Content Placeholder 2">
            <a:extLst>
              <a:ext uri="{FF2B5EF4-FFF2-40B4-BE49-F238E27FC236}">
                <a16:creationId xmlns:a16="http://schemas.microsoft.com/office/drawing/2014/main" id="{3F67BB58-E1D9-8181-0A27-74769A59C99A}"/>
              </a:ext>
            </a:extLst>
          </p:cNvPr>
          <p:cNvSpPr txBox="1">
            <a:spLocks/>
          </p:cNvSpPr>
          <p:nvPr/>
        </p:nvSpPr>
        <p:spPr bwMode="auto">
          <a:xfrm>
            <a:off x="1063162" y="2880926"/>
            <a:ext cx="6164658"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70C0"/>
                </a:solidFill>
                <a:sym typeface="Wingdings 3" panose="05040102010807070707" pitchFamily="18" charset="2"/>
              </a:rPr>
              <a:t>  Benefits of cultural/spiritual adaptation + inclusiveness</a:t>
            </a:r>
            <a:endParaRPr lang="en-US" sz="1800" kern="0" dirty="0">
              <a:solidFill>
                <a:srgbClr val="0070C0"/>
              </a:solidFill>
            </a:endParaRPr>
          </a:p>
        </p:txBody>
      </p:sp>
      <p:sp>
        <p:nvSpPr>
          <p:cNvPr id="14" name="Content Placeholder 2">
            <a:extLst>
              <a:ext uri="{FF2B5EF4-FFF2-40B4-BE49-F238E27FC236}">
                <a16:creationId xmlns:a16="http://schemas.microsoft.com/office/drawing/2014/main" id="{8ABAF58A-8065-9DA9-DE17-337424C80B28}"/>
              </a:ext>
            </a:extLst>
          </p:cNvPr>
          <p:cNvSpPr txBox="1">
            <a:spLocks/>
          </p:cNvSpPr>
          <p:nvPr/>
        </p:nvSpPr>
        <p:spPr bwMode="auto">
          <a:xfrm>
            <a:off x="1063162" y="2527743"/>
            <a:ext cx="7655526"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70C0"/>
                </a:solidFill>
                <a:sym typeface="Wingdings 3" panose="05040102010807070707" pitchFamily="18" charset="2"/>
              </a:rPr>
              <a:t>  More</a:t>
            </a:r>
            <a:r>
              <a:rPr lang="en-US" sz="1800" kern="0" dirty="0">
                <a:solidFill>
                  <a:srgbClr val="0070C0"/>
                </a:solidFill>
              </a:rPr>
              <a:t> grasp of “</a:t>
            </a:r>
            <a:r>
              <a:rPr lang="en-US" sz="1800" u="sng" kern="0" dirty="0">
                <a:solidFill>
                  <a:srgbClr val="0070C0"/>
                </a:solidFill>
              </a:rPr>
              <a:t>added value</a:t>
            </a:r>
            <a:r>
              <a:rPr lang="en-US" sz="1800" kern="0" dirty="0">
                <a:solidFill>
                  <a:srgbClr val="0070C0"/>
                </a:solidFill>
              </a:rPr>
              <a:t>” of S/R, beyond conventional factors*</a:t>
            </a:r>
          </a:p>
        </p:txBody>
      </p:sp>
      <p:sp>
        <p:nvSpPr>
          <p:cNvPr id="20" name="TextBox 19">
            <a:extLst>
              <a:ext uri="{FF2B5EF4-FFF2-40B4-BE49-F238E27FC236}">
                <a16:creationId xmlns:a16="http://schemas.microsoft.com/office/drawing/2014/main" id="{C2E4EF1C-7388-05EF-4BB1-EB581BFA7827}"/>
              </a:ext>
            </a:extLst>
          </p:cNvPr>
          <p:cNvSpPr txBox="1"/>
          <p:nvPr/>
        </p:nvSpPr>
        <p:spPr>
          <a:xfrm>
            <a:off x="64382" y="2183330"/>
            <a:ext cx="864339" cy="369332"/>
          </a:xfrm>
          <a:prstGeom prst="rect">
            <a:avLst/>
          </a:prstGeom>
          <a:solidFill>
            <a:srgbClr val="FFC000">
              <a:alpha val="38000"/>
            </a:srgbClr>
          </a:solidFill>
        </p:spPr>
        <p:txBody>
          <a:bodyPr wrap="none" rtlCol="0">
            <a:spAutoFit/>
          </a:bodyPr>
          <a:lstStyle/>
          <a:p>
            <a:r>
              <a:rPr lang="en-US" dirty="0">
                <a:sym typeface="Wingdings 3" panose="05040102010807070707" pitchFamily="18" charset="2"/>
              </a:rPr>
              <a:t>Also…</a:t>
            </a:r>
            <a:endParaRPr lang="en-GB" dirty="0"/>
          </a:p>
        </p:txBody>
      </p:sp>
      <p:sp>
        <p:nvSpPr>
          <p:cNvPr id="21" name="Content Placeholder 2">
            <a:extLst>
              <a:ext uri="{FF2B5EF4-FFF2-40B4-BE49-F238E27FC236}">
                <a16:creationId xmlns:a16="http://schemas.microsoft.com/office/drawing/2014/main" id="{4D98E241-F5C1-CE35-827E-40332BCEC93F}"/>
              </a:ext>
            </a:extLst>
          </p:cNvPr>
          <p:cNvSpPr txBox="1">
            <a:spLocks/>
          </p:cNvSpPr>
          <p:nvPr/>
        </p:nvSpPr>
        <p:spPr bwMode="auto">
          <a:xfrm>
            <a:off x="20656" y="6386723"/>
            <a:ext cx="1427144"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228600">
              <a:buNone/>
            </a:pPr>
            <a:r>
              <a:rPr lang="en-US" sz="1200" kern="0" dirty="0">
                <a:solidFill>
                  <a:srgbClr val="0070C0"/>
                </a:solidFill>
                <a:sym typeface="Wingdings 3" panose="05040102010807070707" pitchFamily="18" charset="2"/>
              </a:rPr>
              <a:t>*Oman (2025) What is a mantra?</a:t>
            </a:r>
            <a:endParaRPr lang="en-US" sz="1200" kern="0" dirty="0">
              <a:solidFill>
                <a:srgbClr val="0070C0"/>
              </a:solidFill>
            </a:endParaRPr>
          </a:p>
        </p:txBody>
      </p:sp>
      <p:sp>
        <p:nvSpPr>
          <p:cNvPr id="22" name="TextBox 21">
            <a:extLst>
              <a:ext uri="{FF2B5EF4-FFF2-40B4-BE49-F238E27FC236}">
                <a16:creationId xmlns:a16="http://schemas.microsoft.com/office/drawing/2014/main" id="{E447BC66-E869-C99F-BD41-373377D7AB6B}"/>
              </a:ext>
            </a:extLst>
          </p:cNvPr>
          <p:cNvSpPr txBox="1"/>
          <p:nvPr/>
        </p:nvSpPr>
        <p:spPr>
          <a:xfrm>
            <a:off x="0" y="3173778"/>
            <a:ext cx="4031873" cy="369332"/>
          </a:xfrm>
          <a:prstGeom prst="rect">
            <a:avLst/>
          </a:prstGeom>
          <a:solidFill>
            <a:srgbClr val="FFC000">
              <a:alpha val="38000"/>
            </a:srgbClr>
          </a:solidFill>
        </p:spPr>
        <p:txBody>
          <a:bodyPr wrap="none" rtlCol="0">
            <a:spAutoFit/>
          </a:bodyPr>
          <a:lstStyle/>
          <a:p>
            <a:r>
              <a:rPr lang="en-US" u="sng" dirty="0">
                <a:sym typeface="Wingdings 3" panose="05040102010807070707" pitchFamily="18" charset="2"/>
              </a:rPr>
              <a:t>Furthermore, beyond modern science</a:t>
            </a:r>
            <a:endParaRPr lang="en-GB" u="sng" dirty="0"/>
          </a:p>
        </p:txBody>
      </p:sp>
      <p:sp>
        <p:nvSpPr>
          <p:cNvPr id="13" name="Star: 12 Points 12">
            <a:extLst>
              <a:ext uri="{FF2B5EF4-FFF2-40B4-BE49-F238E27FC236}">
                <a16:creationId xmlns:a16="http://schemas.microsoft.com/office/drawing/2014/main" id="{6859F61B-D858-1117-92E6-797E9AA14E72}"/>
              </a:ext>
            </a:extLst>
          </p:cNvPr>
          <p:cNvSpPr/>
          <p:nvPr/>
        </p:nvSpPr>
        <p:spPr bwMode="auto">
          <a:xfrm>
            <a:off x="7426825" y="2928306"/>
            <a:ext cx="1524000" cy="1581796"/>
          </a:xfrm>
          <a:prstGeom prst="star12">
            <a:avLst>
              <a:gd name="adj" fmla="val 40826"/>
            </a:avLst>
          </a:prstGeom>
          <a:solidFill>
            <a:srgbClr val="FFDD71">
              <a:alpha val="50000"/>
            </a:srgbClr>
          </a:solidFill>
          <a:ln w="12700" cap="flat" cmpd="sng" algn="ctr">
            <a:solidFill>
              <a:schemeClr val="bg1">
                <a:lumMod val="75000"/>
              </a:schemeClr>
            </a:solidFill>
            <a:prstDash val="solid"/>
            <a:miter lim="800000"/>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“Not check my S/R identity at the door”</a:t>
            </a:r>
            <a:endParaRPr kumimoji="0" lang="en-GB" sz="1400" b="0" i="0" u="none" strike="noStrike" cap="none" normalizeH="0" baseline="0" dirty="0">
              <a:ln>
                <a:noFill/>
              </a:ln>
              <a:solidFill>
                <a:schemeClr val="tx1"/>
              </a:solidFill>
              <a:effectLst/>
              <a:latin typeface="Arial" charset="0"/>
            </a:endParaRPr>
          </a:p>
        </p:txBody>
      </p:sp>
      <p:cxnSp>
        <p:nvCxnSpPr>
          <p:cNvPr id="15" name="Straight Arrow Connector 14">
            <a:extLst>
              <a:ext uri="{FF2B5EF4-FFF2-40B4-BE49-F238E27FC236}">
                <a16:creationId xmlns:a16="http://schemas.microsoft.com/office/drawing/2014/main" id="{D9E0E69F-562F-2683-538C-517EF92C6C9B}"/>
              </a:ext>
            </a:extLst>
          </p:cNvPr>
          <p:cNvCxnSpPr>
            <a:stCxn id="13" idx="8"/>
          </p:cNvCxnSpPr>
          <p:nvPr/>
        </p:nvCxnSpPr>
        <p:spPr bwMode="auto">
          <a:xfrm flipH="1" flipV="1">
            <a:off x="7008942" y="3135053"/>
            <a:ext cx="519972" cy="188702"/>
          </a:xfrm>
          <a:prstGeom prst="straightConnector1">
            <a:avLst/>
          </a:prstGeom>
          <a:solidFill>
            <a:schemeClr val="accent1"/>
          </a:solidFill>
          <a:ln w="25400" cap="flat" cmpd="sng" algn="ctr">
            <a:solidFill>
              <a:srgbClr val="0070C0">
                <a:alpha val="70000"/>
              </a:srgbClr>
            </a:solidFill>
            <a:prstDash val="solid"/>
            <a:miter lim="800000"/>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a:extLst>
              <a:ext uri="{FF2B5EF4-FFF2-40B4-BE49-F238E27FC236}">
                <a16:creationId xmlns:a16="http://schemas.microsoft.com/office/drawing/2014/main" id="{6AB040C9-D1B9-BE01-7091-56CE078492E0}"/>
              </a:ext>
            </a:extLst>
          </p:cNvPr>
          <p:cNvCxnSpPr/>
          <p:nvPr/>
        </p:nvCxnSpPr>
        <p:spPr bwMode="auto">
          <a:xfrm flipH="1">
            <a:off x="7008942" y="4114653"/>
            <a:ext cx="519972" cy="552523"/>
          </a:xfrm>
          <a:prstGeom prst="straightConnector1">
            <a:avLst/>
          </a:prstGeom>
          <a:solidFill>
            <a:schemeClr val="accent1"/>
          </a:solidFill>
          <a:ln w="25400" cap="flat" cmpd="sng" algn="ctr">
            <a:solidFill>
              <a:srgbClr val="00B050">
                <a:alpha val="70000"/>
              </a:srgbClr>
            </a:solidFill>
            <a:prstDash val="solid"/>
            <a:miter lim="800000"/>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a:extLst>
              <a:ext uri="{FF2B5EF4-FFF2-40B4-BE49-F238E27FC236}">
                <a16:creationId xmlns:a16="http://schemas.microsoft.com/office/drawing/2014/main" id="{7F800DA4-8664-0FD0-8E83-1E0739D7B620}"/>
              </a:ext>
            </a:extLst>
          </p:cNvPr>
          <p:cNvSpPr txBox="1"/>
          <p:nvPr/>
        </p:nvSpPr>
        <p:spPr>
          <a:xfrm>
            <a:off x="618695" y="1524477"/>
            <a:ext cx="426720" cy="461665"/>
          </a:xfrm>
          <a:prstGeom prst="rect">
            <a:avLst/>
          </a:prstGeom>
          <a:noFill/>
        </p:spPr>
        <p:txBody>
          <a:bodyPr wrap="none" rtlCol="0">
            <a:spAutoFit/>
          </a:bodyPr>
          <a:lstStyle/>
          <a:p>
            <a:r>
              <a:rPr lang="en-GB" sz="2400" dirty="0">
                <a:solidFill>
                  <a:srgbClr val="FF0000"/>
                </a:solidFill>
                <a:sym typeface="Wingdings" panose="05000000000000000000" pitchFamily="2" charset="2"/>
              </a:rPr>
              <a:t></a:t>
            </a:r>
            <a:endParaRPr lang="en-GB" sz="2400" dirty="0">
              <a:solidFill>
                <a:srgbClr val="FF0000"/>
              </a:solidFill>
            </a:endParaRPr>
          </a:p>
        </p:txBody>
      </p:sp>
    </p:spTree>
    <p:extLst>
      <p:ext uri="{BB962C8B-B14F-4D97-AF65-F5344CB8AC3E}">
        <p14:creationId xmlns:p14="http://schemas.microsoft.com/office/powerpoint/2010/main" val="13965877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fltVal val="0"/>
                                          </p:val>
                                        </p:tav>
                                        <p:tav tm="100000">
                                          <p:val>
                                            <p:strVal val="#ppt_w"/>
                                          </p:val>
                                        </p:tav>
                                      </p:tavLst>
                                    </p:anim>
                                    <p:anim calcmode="lin" valueType="num">
                                      <p:cBhvr>
                                        <p:cTn id="8" dur="250" fill="hold"/>
                                        <p:tgtEl>
                                          <p:spTgt spid="6"/>
                                        </p:tgtEl>
                                        <p:attrNameLst>
                                          <p:attrName>ppt_h</p:attrName>
                                        </p:attrNameLst>
                                      </p:cBhvr>
                                      <p:tavLst>
                                        <p:tav tm="0">
                                          <p:val>
                                            <p:fltVal val="0"/>
                                          </p:val>
                                        </p:tav>
                                        <p:tav tm="100000">
                                          <p:val>
                                            <p:strVal val="#ppt_h"/>
                                          </p:val>
                                        </p:tav>
                                      </p:tavLst>
                                    </p:anim>
                                    <p:anim calcmode="lin" valueType="num">
                                      <p:cBhvr>
                                        <p:cTn id="9" dur="250" fill="hold"/>
                                        <p:tgtEl>
                                          <p:spTgt spid="6"/>
                                        </p:tgtEl>
                                        <p:attrNameLst>
                                          <p:attrName>style.rotation</p:attrName>
                                        </p:attrNameLst>
                                      </p:cBhvr>
                                      <p:tavLst>
                                        <p:tav tm="0">
                                          <p:val>
                                            <p:fltVal val="90"/>
                                          </p:val>
                                        </p:tav>
                                        <p:tav tm="100000">
                                          <p:val>
                                            <p:fltVal val="0"/>
                                          </p:val>
                                        </p:tav>
                                      </p:tavLst>
                                    </p:anim>
                                    <p:animEffect transition="in" filter="fade">
                                      <p:cBhvr>
                                        <p:cTn id="10" dur="25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anim calcmode="lin" valueType="num">
                                      <p:cBhvr>
                                        <p:cTn id="21" dur="500" fill="hold"/>
                                        <p:tgtEl>
                                          <p:spTgt spid="14"/>
                                        </p:tgtEl>
                                        <p:attrNameLst>
                                          <p:attrName>ppt_x</p:attrName>
                                        </p:attrNameLst>
                                      </p:cBhvr>
                                      <p:tavLst>
                                        <p:tav tm="0">
                                          <p:val>
                                            <p:strVal val="#ppt_x"/>
                                          </p:val>
                                        </p:tav>
                                        <p:tav tm="100000">
                                          <p:val>
                                            <p:strVal val="#ppt_x"/>
                                          </p:val>
                                        </p:tav>
                                      </p:tavLst>
                                    </p:anim>
                                    <p:anim calcmode="lin" valueType="num">
                                      <p:cBhvr>
                                        <p:cTn id="22" dur="500" fill="hold"/>
                                        <p:tgtEl>
                                          <p:spTgt spid="14"/>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anim calcmode="lin" valueType="num">
                                      <p:cBhvr>
                                        <p:cTn id="26" dur="500" fill="hold"/>
                                        <p:tgtEl>
                                          <p:spTgt spid="12"/>
                                        </p:tgtEl>
                                        <p:attrNameLst>
                                          <p:attrName>ppt_x</p:attrName>
                                        </p:attrNameLst>
                                      </p:cBhvr>
                                      <p:tavLst>
                                        <p:tav tm="0">
                                          <p:val>
                                            <p:strVal val="#ppt_x"/>
                                          </p:val>
                                        </p:tav>
                                        <p:tav tm="100000">
                                          <p:val>
                                            <p:strVal val="#ppt_x"/>
                                          </p:val>
                                        </p:tav>
                                      </p:tavLst>
                                    </p:anim>
                                    <p:anim calcmode="lin" valueType="num">
                                      <p:cBhvr>
                                        <p:cTn id="27" dur="5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par>
                          <p:cTn id="31" fill="hold">
                            <p:stCondLst>
                              <p:cond delay="500"/>
                            </p:stCondLst>
                            <p:childTnLst>
                              <p:par>
                                <p:cTn id="32" presetID="47"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22" presetClass="entr" presetSubtype="4"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16">
                                            <p:txEl>
                                              <p:pRg st="5" end="5"/>
                                            </p:txEl>
                                          </p:spTgt>
                                        </p:tgtEl>
                                        <p:attrNameLst>
                                          <p:attrName>style.visibility</p:attrName>
                                        </p:attrNameLst>
                                      </p:cBhvr>
                                      <p:to>
                                        <p:strVal val="visible"/>
                                      </p:to>
                                    </p:set>
                                  </p:childTnLst>
                                </p:cTn>
                              </p:par>
                            </p:childTnLst>
                          </p:cTn>
                        </p:par>
                        <p:par>
                          <p:cTn id="48" fill="hold">
                            <p:stCondLst>
                              <p:cond delay="0"/>
                            </p:stCondLst>
                            <p:childTnLst>
                              <p:par>
                                <p:cTn id="49" presetID="47"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anim calcmode="lin" valueType="num">
                                      <p:cBhvr>
                                        <p:cTn id="52" dur="500" fill="hold"/>
                                        <p:tgtEl>
                                          <p:spTgt spid="11"/>
                                        </p:tgtEl>
                                        <p:attrNameLst>
                                          <p:attrName>ppt_x</p:attrName>
                                        </p:attrNameLst>
                                      </p:cBhvr>
                                      <p:tavLst>
                                        <p:tav tm="0">
                                          <p:val>
                                            <p:strVal val="#ppt_x"/>
                                          </p:val>
                                        </p:tav>
                                        <p:tav tm="100000">
                                          <p:val>
                                            <p:strVal val="#ppt_x"/>
                                          </p:val>
                                        </p:tav>
                                      </p:tavLst>
                                    </p:anim>
                                    <p:anim calcmode="lin" valueType="num">
                                      <p:cBhvr>
                                        <p:cTn id="53" dur="500" fill="hold"/>
                                        <p:tgtEl>
                                          <p:spTgt spid="1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anim calcmode="lin" valueType="num">
                                      <p:cBhvr>
                                        <p:cTn id="57" dur="500" fill="hold"/>
                                        <p:tgtEl>
                                          <p:spTgt spid="10"/>
                                        </p:tgtEl>
                                        <p:attrNameLst>
                                          <p:attrName>ppt_x</p:attrName>
                                        </p:attrNameLst>
                                      </p:cBhvr>
                                      <p:tavLst>
                                        <p:tav tm="0">
                                          <p:val>
                                            <p:strVal val="#ppt_x"/>
                                          </p:val>
                                        </p:tav>
                                        <p:tav tm="100000">
                                          <p:val>
                                            <p:strVal val="#ppt_x"/>
                                          </p:val>
                                        </p:tav>
                                      </p:tavLst>
                                    </p:anim>
                                    <p:anim calcmode="lin" valueType="num">
                                      <p:cBhvr>
                                        <p:cTn id="58" dur="50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500"/>
                            </p:stCondLst>
                            <p:childTnLst>
                              <p:par>
                                <p:cTn id="60" presetID="22" presetClass="entr" presetSubtype="1"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up)">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4" grpId="0"/>
      <p:bldP spid="20" grpId="0" animBg="1"/>
      <p:bldP spid="22" grpId="0" animBg="1"/>
      <p:bldP spid="13"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A33C1-F8A5-C0C0-AE2F-47F0F315E53C}"/>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4D08654F-2C69-509D-B26A-0733C863FA8D}"/>
              </a:ext>
            </a:extLst>
          </p:cNvPr>
          <p:cNvSpPr txBox="1"/>
          <p:nvPr/>
        </p:nvSpPr>
        <p:spPr>
          <a:xfrm>
            <a:off x="425312" y="1193574"/>
            <a:ext cx="7526733" cy="5582297"/>
          </a:xfrm>
          <a:prstGeom prst="rect">
            <a:avLst/>
          </a:prstGeom>
          <a:noFill/>
        </p:spPr>
        <p:txBody>
          <a:bodyPr wrap="square" rtlCol="0">
            <a:spAutoFit/>
          </a:bodyPr>
          <a:lstStyle/>
          <a:p>
            <a:pPr marL="457200" indent="-457200">
              <a:lnSpc>
                <a:spcPct val="110000"/>
              </a:lnSpc>
            </a:pPr>
            <a:r>
              <a:rPr lang="en-US" sz="2400" dirty="0">
                <a:sym typeface="Wingdings" panose="05000000000000000000" pitchFamily="2" charset="2"/>
              </a:rPr>
              <a:t> </a:t>
            </a:r>
            <a:r>
              <a:rPr lang="en-US" sz="2400" dirty="0"/>
              <a:t>Modern scientific case for health benefit</a:t>
            </a:r>
          </a:p>
          <a:p>
            <a:pPr marL="457200" indent="-457200">
              <a:lnSpc>
                <a:spcPct val="110000"/>
              </a:lnSpc>
            </a:pPr>
            <a:endParaRPr lang="en-US" sz="2400" dirty="0"/>
          </a:p>
          <a:p>
            <a:pPr marL="457200" indent="-457200">
              <a:lnSpc>
                <a:spcPct val="110000"/>
              </a:lnSpc>
            </a:pPr>
            <a:endParaRPr lang="en-US" sz="2400" dirty="0"/>
          </a:p>
          <a:p>
            <a:pPr marL="457200" indent="-457200">
              <a:lnSpc>
                <a:spcPct val="110000"/>
              </a:lnSpc>
            </a:pPr>
            <a:endParaRPr lang="en-US" sz="2800" dirty="0"/>
          </a:p>
          <a:p>
            <a:pPr marL="457200" indent="-457200">
              <a:lnSpc>
                <a:spcPct val="110000"/>
              </a:lnSpc>
            </a:pPr>
            <a:endParaRPr lang="en-US" sz="3600" dirty="0"/>
          </a:p>
          <a:p>
            <a:pPr marL="457200" indent="-457200">
              <a:lnSpc>
                <a:spcPct val="95000"/>
              </a:lnSpc>
            </a:pPr>
            <a:r>
              <a:rPr lang="en-US" sz="2400" dirty="0">
                <a:sym typeface="Wingdings" panose="05000000000000000000" pitchFamily="2" charset="2"/>
              </a:rPr>
              <a:t> Facilitates epistemic pluralism and appropriate integration of PUBH with “</a:t>
            </a:r>
            <a:r>
              <a:rPr lang="en-US" sz="2400" u="sng" dirty="0">
                <a:sym typeface="Wingdings" panose="05000000000000000000" pitchFamily="2" charset="2"/>
              </a:rPr>
              <a:t>i</a:t>
            </a:r>
            <a:r>
              <a:rPr lang="en-US" sz="2400" u="sng" dirty="0"/>
              <a:t>ndigenous </a:t>
            </a:r>
            <a:br>
              <a:rPr lang="en-US" sz="2400" u="sng" dirty="0"/>
            </a:br>
            <a:r>
              <a:rPr lang="en-US" sz="2400" u="sng" dirty="0"/>
              <a:t>knowledge systems</a:t>
            </a:r>
            <a:r>
              <a:rPr lang="en-US" sz="2400" dirty="0"/>
              <a:t>” (IKS; </a:t>
            </a:r>
            <a:r>
              <a:rPr lang="en-US" dirty="0"/>
              <a:t>arguably includes S/R</a:t>
            </a:r>
            <a:r>
              <a:rPr lang="en-US" sz="2400" dirty="0"/>
              <a:t>)</a:t>
            </a:r>
          </a:p>
          <a:p>
            <a:pPr marL="457200" indent="-457200">
              <a:lnSpc>
                <a:spcPct val="110000"/>
              </a:lnSpc>
            </a:pPr>
            <a:endParaRPr lang="en-US" sz="2400" dirty="0"/>
          </a:p>
          <a:p>
            <a:pPr marL="457200" indent="-457200">
              <a:lnSpc>
                <a:spcPct val="110000"/>
              </a:lnSpc>
            </a:pPr>
            <a:endParaRPr lang="en-US" sz="1600" dirty="0"/>
          </a:p>
          <a:p>
            <a:pPr marL="457200" indent="-457200">
              <a:lnSpc>
                <a:spcPct val="110000"/>
              </a:lnSpc>
            </a:pPr>
            <a:endParaRPr lang="en-US" sz="1600" dirty="0"/>
          </a:p>
          <a:p>
            <a:pPr marL="457200" indent="-457200">
              <a:lnSpc>
                <a:spcPct val="110000"/>
              </a:lnSpc>
            </a:pPr>
            <a:endParaRPr lang="en-US" sz="2400" dirty="0"/>
          </a:p>
          <a:p>
            <a:pPr>
              <a:lnSpc>
                <a:spcPct val="110000"/>
              </a:lnSpc>
            </a:pPr>
            <a:endParaRPr lang="en-US" sz="2400" dirty="0"/>
          </a:p>
          <a:p>
            <a:pPr>
              <a:lnSpc>
                <a:spcPct val="110000"/>
              </a:lnSpc>
            </a:pPr>
            <a:endParaRPr lang="en-US" sz="2400" dirty="0"/>
          </a:p>
        </p:txBody>
      </p:sp>
      <p:sp>
        <p:nvSpPr>
          <p:cNvPr id="23" name="TextBox 22">
            <a:extLst>
              <a:ext uri="{FF2B5EF4-FFF2-40B4-BE49-F238E27FC236}">
                <a16:creationId xmlns:a16="http://schemas.microsoft.com/office/drawing/2014/main" id="{94EDABD9-4895-CE20-5BCD-60CBB6996500}"/>
              </a:ext>
            </a:extLst>
          </p:cNvPr>
          <p:cNvSpPr txBox="1"/>
          <p:nvPr/>
        </p:nvSpPr>
        <p:spPr>
          <a:xfrm>
            <a:off x="4453101" y="5939295"/>
            <a:ext cx="2569934" cy="369332"/>
          </a:xfrm>
          <a:prstGeom prst="rect">
            <a:avLst/>
          </a:prstGeom>
          <a:solidFill>
            <a:srgbClr val="FBC9F5">
              <a:alpha val="80000"/>
            </a:srgbClr>
          </a:solidFill>
        </p:spPr>
        <p:txBody>
          <a:bodyPr wrap="none" rtlCol="0">
            <a:spAutoFit/>
          </a:bodyPr>
          <a:lstStyle/>
          <a:p>
            <a:r>
              <a:rPr lang="en-US" dirty="0"/>
              <a:t>Be vigilant to prevent…</a:t>
            </a:r>
            <a:endParaRPr lang="en-GB" dirty="0"/>
          </a:p>
        </p:txBody>
      </p:sp>
      <p:sp>
        <p:nvSpPr>
          <p:cNvPr id="3" name="Content Placeholder 2">
            <a:extLst>
              <a:ext uri="{FF2B5EF4-FFF2-40B4-BE49-F238E27FC236}">
                <a16:creationId xmlns:a16="http://schemas.microsoft.com/office/drawing/2014/main" id="{2C035C4C-034C-7ECD-BBB3-346EAAEEE712}"/>
              </a:ext>
            </a:extLst>
          </p:cNvPr>
          <p:cNvSpPr>
            <a:spLocks noGrp="1"/>
          </p:cNvSpPr>
          <p:nvPr>
            <p:ph idx="1"/>
          </p:nvPr>
        </p:nvSpPr>
        <p:spPr>
          <a:xfrm>
            <a:off x="1072687" y="1595275"/>
            <a:ext cx="6879358" cy="688148"/>
          </a:xfrm>
        </p:spPr>
        <p:txBody>
          <a:bodyPr/>
          <a:lstStyle/>
          <a:p>
            <a:pPr marL="228600" indent="-228600">
              <a:buNone/>
            </a:pPr>
            <a:r>
              <a:rPr lang="en-US" sz="1800" dirty="0">
                <a:solidFill>
                  <a:srgbClr val="0070C0"/>
                </a:solidFill>
                <a:sym typeface="Wingdings 3" panose="05040102010807070707" pitchFamily="18" charset="2"/>
              </a:rPr>
              <a:t>  </a:t>
            </a:r>
            <a:r>
              <a:rPr lang="en-US" sz="1800" dirty="0">
                <a:solidFill>
                  <a:srgbClr val="0070C0"/>
                </a:solidFill>
              </a:rPr>
              <a:t>Vast empirical literature on health benefit from </a:t>
            </a:r>
            <a:br>
              <a:rPr lang="en-US" sz="1800" dirty="0">
                <a:solidFill>
                  <a:srgbClr val="0070C0"/>
                </a:solidFill>
              </a:rPr>
            </a:br>
            <a:r>
              <a:rPr lang="en-US" sz="1800" u="sng" dirty="0">
                <a:solidFill>
                  <a:srgbClr val="0070C0"/>
                </a:solidFill>
              </a:rPr>
              <a:t>religious engagement</a:t>
            </a:r>
            <a:r>
              <a:rPr lang="en-US" sz="1800" dirty="0">
                <a:solidFill>
                  <a:srgbClr val="0070C0"/>
                </a:solidFill>
              </a:rPr>
              <a:t> = a key support of spirituality</a:t>
            </a:r>
          </a:p>
        </p:txBody>
      </p:sp>
      <p:sp>
        <p:nvSpPr>
          <p:cNvPr id="2" name="Title 1">
            <a:extLst>
              <a:ext uri="{FF2B5EF4-FFF2-40B4-BE49-F238E27FC236}">
                <a16:creationId xmlns:a16="http://schemas.microsoft.com/office/drawing/2014/main" id="{D75DA979-30E9-FFD5-650B-7C8E04D70859}"/>
              </a:ext>
            </a:extLst>
          </p:cNvPr>
          <p:cNvSpPr>
            <a:spLocks noGrp="1"/>
          </p:cNvSpPr>
          <p:nvPr>
            <p:ph type="title"/>
          </p:nvPr>
        </p:nvSpPr>
        <p:spPr>
          <a:xfrm>
            <a:off x="320078" y="518729"/>
            <a:ext cx="8461513" cy="584912"/>
          </a:xfrm>
          <a:solidFill>
            <a:srgbClr val="33CCFF">
              <a:alpha val="45000"/>
            </a:srgbClr>
          </a:solidFill>
        </p:spPr>
        <p:txBody>
          <a:bodyPr/>
          <a:lstStyle/>
          <a:p>
            <a:r>
              <a:rPr lang="en-US" sz="2800" dirty="0"/>
              <a:t>Why might SIPUBH be Beneficial? What are Risks?</a:t>
            </a:r>
          </a:p>
        </p:txBody>
      </p:sp>
      <p:sp>
        <p:nvSpPr>
          <p:cNvPr id="4" name="Slide Number Placeholder 3">
            <a:extLst>
              <a:ext uri="{FF2B5EF4-FFF2-40B4-BE49-F238E27FC236}">
                <a16:creationId xmlns:a16="http://schemas.microsoft.com/office/drawing/2014/main" id="{89A0B3B9-7577-3F98-16C5-63ECB57D45BB}"/>
              </a:ext>
            </a:extLst>
          </p:cNvPr>
          <p:cNvSpPr>
            <a:spLocks noGrp="1"/>
          </p:cNvSpPr>
          <p:nvPr>
            <p:ph type="sldNum" sz="quarter" idx="12"/>
          </p:nvPr>
        </p:nvSpPr>
        <p:spPr>
          <a:xfrm>
            <a:off x="8487896" y="105919"/>
            <a:ext cx="426643" cy="476250"/>
          </a:xfrm>
        </p:spPr>
        <p:txBody>
          <a:bodyPr/>
          <a:lstStyle/>
          <a:p>
            <a:pPr algn="l">
              <a:defRPr/>
            </a:pPr>
            <a:fld id="{1562156A-9564-4DAC-8093-548D72B23337}" type="slidenum">
              <a:rPr lang="en-US" altLang="en-US" smtClean="0"/>
              <a:pPr algn="l">
                <a:defRPr/>
              </a:pPr>
              <a:t>18</a:t>
            </a:fld>
            <a:endParaRPr lang="en-US" altLang="en-US" dirty="0"/>
          </a:p>
        </p:txBody>
      </p:sp>
      <p:sp>
        <p:nvSpPr>
          <p:cNvPr id="7" name="TextBox 6">
            <a:extLst>
              <a:ext uri="{FF2B5EF4-FFF2-40B4-BE49-F238E27FC236}">
                <a16:creationId xmlns:a16="http://schemas.microsoft.com/office/drawing/2014/main" id="{C641261E-20B7-2778-9A90-95F99C94BBA3}"/>
              </a:ext>
            </a:extLst>
          </p:cNvPr>
          <p:cNvSpPr txBox="1"/>
          <p:nvPr/>
        </p:nvSpPr>
        <p:spPr>
          <a:xfrm>
            <a:off x="453887" y="155591"/>
            <a:ext cx="2844048" cy="307777"/>
          </a:xfrm>
          <a:prstGeom prst="rect">
            <a:avLst/>
          </a:prstGeom>
          <a:solidFill>
            <a:srgbClr val="FFCC99"/>
          </a:solidFill>
        </p:spPr>
        <p:txBody>
          <a:bodyPr wrap="none" rtlCol="0">
            <a:spAutoFit/>
          </a:bodyPr>
          <a:lstStyle/>
          <a:p>
            <a:pPr marL="342900" indent="-342900">
              <a:buFont typeface="+mj-lt"/>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 SIPUBH benefits</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9" name="Content Placeholder 2">
            <a:extLst>
              <a:ext uri="{FF2B5EF4-FFF2-40B4-BE49-F238E27FC236}">
                <a16:creationId xmlns:a16="http://schemas.microsoft.com/office/drawing/2014/main" id="{7CCE623E-A3B1-FBCE-4891-7C1B5FFD9183}"/>
              </a:ext>
            </a:extLst>
          </p:cNvPr>
          <p:cNvSpPr txBox="1">
            <a:spLocks/>
          </p:cNvSpPr>
          <p:nvPr/>
        </p:nvSpPr>
        <p:spPr bwMode="auto">
          <a:xfrm>
            <a:off x="1063162" y="2178372"/>
            <a:ext cx="6879358"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70C0"/>
                </a:solidFill>
                <a:sym typeface="Wingdings 3" panose="05040102010807070707" pitchFamily="18" charset="2"/>
              </a:rPr>
              <a:t>  Growing</a:t>
            </a:r>
            <a:r>
              <a:rPr lang="en-US" sz="1800" kern="0" dirty="0">
                <a:solidFill>
                  <a:srgbClr val="0070C0"/>
                </a:solidFill>
              </a:rPr>
              <a:t> empirical literature on health effects from </a:t>
            </a:r>
            <a:r>
              <a:rPr lang="en-US" sz="1800" u="sng" kern="0" dirty="0">
                <a:solidFill>
                  <a:srgbClr val="0070C0"/>
                </a:solidFill>
              </a:rPr>
              <a:t>spirituality</a:t>
            </a:r>
          </a:p>
        </p:txBody>
      </p:sp>
      <p:sp>
        <p:nvSpPr>
          <p:cNvPr id="12" name="Content Placeholder 2">
            <a:extLst>
              <a:ext uri="{FF2B5EF4-FFF2-40B4-BE49-F238E27FC236}">
                <a16:creationId xmlns:a16="http://schemas.microsoft.com/office/drawing/2014/main" id="{3F67BB58-E1D9-8181-0A27-74769A59C99A}"/>
              </a:ext>
            </a:extLst>
          </p:cNvPr>
          <p:cNvSpPr txBox="1">
            <a:spLocks/>
          </p:cNvSpPr>
          <p:nvPr/>
        </p:nvSpPr>
        <p:spPr bwMode="auto">
          <a:xfrm>
            <a:off x="1063162" y="2880926"/>
            <a:ext cx="6164658"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70C0"/>
                </a:solidFill>
                <a:sym typeface="Wingdings 3" panose="05040102010807070707" pitchFamily="18" charset="2"/>
              </a:rPr>
              <a:t>  Benefits of cultural/spiritual adaptation + inclusiveness</a:t>
            </a:r>
            <a:endParaRPr lang="en-US" sz="1800" kern="0" dirty="0">
              <a:solidFill>
                <a:srgbClr val="0070C0"/>
              </a:solidFill>
            </a:endParaRPr>
          </a:p>
        </p:txBody>
      </p:sp>
      <p:sp>
        <p:nvSpPr>
          <p:cNvPr id="14" name="Content Placeholder 2">
            <a:extLst>
              <a:ext uri="{FF2B5EF4-FFF2-40B4-BE49-F238E27FC236}">
                <a16:creationId xmlns:a16="http://schemas.microsoft.com/office/drawing/2014/main" id="{8ABAF58A-8065-9DA9-DE17-337424C80B28}"/>
              </a:ext>
            </a:extLst>
          </p:cNvPr>
          <p:cNvSpPr txBox="1">
            <a:spLocks/>
          </p:cNvSpPr>
          <p:nvPr/>
        </p:nvSpPr>
        <p:spPr bwMode="auto">
          <a:xfrm>
            <a:off x="1063162" y="2527743"/>
            <a:ext cx="7655526"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70C0"/>
                </a:solidFill>
                <a:sym typeface="Wingdings 3" panose="05040102010807070707" pitchFamily="18" charset="2"/>
              </a:rPr>
              <a:t>  More</a:t>
            </a:r>
            <a:r>
              <a:rPr lang="en-US" sz="1800" kern="0" dirty="0">
                <a:solidFill>
                  <a:srgbClr val="0070C0"/>
                </a:solidFill>
              </a:rPr>
              <a:t> grasp of “</a:t>
            </a:r>
            <a:r>
              <a:rPr lang="en-US" sz="1800" u="sng" kern="0" dirty="0">
                <a:solidFill>
                  <a:srgbClr val="0070C0"/>
                </a:solidFill>
              </a:rPr>
              <a:t>added value</a:t>
            </a:r>
            <a:r>
              <a:rPr lang="en-US" sz="1800" kern="0" dirty="0">
                <a:solidFill>
                  <a:srgbClr val="0070C0"/>
                </a:solidFill>
              </a:rPr>
              <a:t>” of S/R, beyond conventional factors*</a:t>
            </a:r>
          </a:p>
        </p:txBody>
      </p:sp>
      <p:sp>
        <p:nvSpPr>
          <p:cNvPr id="17" name="Star: 12 Points 16">
            <a:extLst>
              <a:ext uri="{FF2B5EF4-FFF2-40B4-BE49-F238E27FC236}">
                <a16:creationId xmlns:a16="http://schemas.microsoft.com/office/drawing/2014/main" id="{46A8A814-DDA3-CCA7-CA9B-93996F01FFB2}"/>
              </a:ext>
            </a:extLst>
          </p:cNvPr>
          <p:cNvSpPr/>
          <p:nvPr/>
        </p:nvSpPr>
        <p:spPr bwMode="auto">
          <a:xfrm>
            <a:off x="7426825" y="2928306"/>
            <a:ext cx="1524000" cy="1581796"/>
          </a:xfrm>
          <a:prstGeom prst="star12">
            <a:avLst>
              <a:gd name="adj" fmla="val 40826"/>
            </a:avLst>
          </a:prstGeom>
          <a:solidFill>
            <a:srgbClr val="FFDD71">
              <a:alpha val="50000"/>
            </a:srgbClr>
          </a:solidFill>
          <a:ln w="12700" cap="flat" cmpd="sng" algn="ctr">
            <a:solidFill>
              <a:schemeClr val="bg1">
                <a:lumMod val="75000"/>
              </a:schemeClr>
            </a:solidFill>
            <a:prstDash val="solid"/>
            <a:miter lim="800000"/>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“Not check my S/R identity at the door”</a:t>
            </a:r>
            <a:endParaRPr kumimoji="0" lang="en-GB" sz="1400" b="0" i="0" u="none" strike="noStrike" cap="none" normalizeH="0" baseline="0" dirty="0">
              <a:ln>
                <a:noFill/>
              </a:ln>
              <a:solidFill>
                <a:schemeClr val="tx1"/>
              </a:solidFill>
              <a:effectLst/>
              <a:latin typeface="Arial" charset="0"/>
            </a:endParaRPr>
          </a:p>
        </p:txBody>
      </p:sp>
      <p:cxnSp>
        <p:nvCxnSpPr>
          <p:cNvPr id="39" name="Straight Arrow Connector 38">
            <a:extLst>
              <a:ext uri="{FF2B5EF4-FFF2-40B4-BE49-F238E27FC236}">
                <a16:creationId xmlns:a16="http://schemas.microsoft.com/office/drawing/2014/main" id="{0087B3C3-1CD9-2403-869A-D8AEFF95C6E2}"/>
              </a:ext>
            </a:extLst>
          </p:cNvPr>
          <p:cNvCxnSpPr>
            <a:stCxn id="17" idx="8"/>
          </p:cNvCxnSpPr>
          <p:nvPr/>
        </p:nvCxnSpPr>
        <p:spPr bwMode="auto">
          <a:xfrm flipH="1" flipV="1">
            <a:off x="7008942" y="3135053"/>
            <a:ext cx="519972" cy="188702"/>
          </a:xfrm>
          <a:prstGeom prst="straightConnector1">
            <a:avLst/>
          </a:prstGeom>
          <a:solidFill>
            <a:schemeClr val="accent1"/>
          </a:solidFill>
          <a:ln w="25400" cap="flat" cmpd="sng" algn="ctr">
            <a:solidFill>
              <a:srgbClr val="0070C0">
                <a:alpha val="70000"/>
              </a:srgbClr>
            </a:solidFill>
            <a:prstDash val="solid"/>
            <a:miter lim="800000"/>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a:extLst>
              <a:ext uri="{FF2B5EF4-FFF2-40B4-BE49-F238E27FC236}">
                <a16:creationId xmlns:a16="http://schemas.microsoft.com/office/drawing/2014/main" id="{C2E4EF1C-7388-05EF-4BB1-EB581BFA7827}"/>
              </a:ext>
            </a:extLst>
          </p:cNvPr>
          <p:cNvSpPr txBox="1"/>
          <p:nvPr/>
        </p:nvSpPr>
        <p:spPr>
          <a:xfrm>
            <a:off x="64382" y="2183330"/>
            <a:ext cx="864339" cy="369332"/>
          </a:xfrm>
          <a:prstGeom prst="rect">
            <a:avLst/>
          </a:prstGeom>
          <a:solidFill>
            <a:srgbClr val="FFC000">
              <a:alpha val="38000"/>
            </a:srgbClr>
          </a:solidFill>
        </p:spPr>
        <p:txBody>
          <a:bodyPr wrap="none" rtlCol="0">
            <a:spAutoFit/>
          </a:bodyPr>
          <a:lstStyle/>
          <a:p>
            <a:r>
              <a:rPr lang="en-US" dirty="0">
                <a:sym typeface="Wingdings 3" panose="05040102010807070707" pitchFamily="18" charset="2"/>
              </a:rPr>
              <a:t>Also…</a:t>
            </a:r>
            <a:endParaRPr lang="en-GB" dirty="0"/>
          </a:p>
        </p:txBody>
      </p:sp>
      <p:sp>
        <p:nvSpPr>
          <p:cNvPr id="21" name="Content Placeholder 2">
            <a:extLst>
              <a:ext uri="{FF2B5EF4-FFF2-40B4-BE49-F238E27FC236}">
                <a16:creationId xmlns:a16="http://schemas.microsoft.com/office/drawing/2014/main" id="{4D98E241-F5C1-CE35-827E-40332BCEC93F}"/>
              </a:ext>
            </a:extLst>
          </p:cNvPr>
          <p:cNvSpPr txBox="1">
            <a:spLocks/>
          </p:cNvSpPr>
          <p:nvPr/>
        </p:nvSpPr>
        <p:spPr bwMode="auto">
          <a:xfrm>
            <a:off x="20656" y="6386723"/>
            <a:ext cx="1427144"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228600">
              <a:buNone/>
            </a:pPr>
            <a:r>
              <a:rPr lang="en-US" sz="1200" kern="0" dirty="0">
                <a:solidFill>
                  <a:srgbClr val="0070C0"/>
                </a:solidFill>
                <a:sym typeface="Wingdings 3" panose="05040102010807070707" pitchFamily="18" charset="2"/>
              </a:rPr>
              <a:t>*Oman (2025) What is a mantra?</a:t>
            </a:r>
            <a:endParaRPr lang="en-US" sz="1200" kern="0" dirty="0">
              <a:solidFill>
                <a:srgbClr val="0070C0"/>
              </a:solidFill>
            </a:endParaRPr>
          </a:p>
        </p:txBody>
      </p:sp>
      <p:sp>
        <p:nvSpPr>
          <p:cNvPr id="22" name="TextBox 21">
            <a:extLst>
              <a:ext uri="{FF2B5EF4-FFF2-40B4-BE49-F238E27FC236}">
                <a16:creationId xmlns:a16="http://schemas.microsoft.com/office/drawing/2014/main" id="{E447BC66-E869-C99F-BD41-373377D7AB6B}"/>
              </a:ext>
            </a:extLst>
          </p:cNvPr>
          <p:cNvSpPr txBox="1"/>
          <p:nvPr/>
        </p:nvSpPr>
        <p:spPr>
          <a:xfrm>
            <a:off x="7106" y="3114856"/>
            <a:ext cx="4031873" cy="369332"/>
          </a:xfrm>
          <a:prstGeom prst="rect">
            <a:avLst/>
          </a:prstGeom>
          <a:solidFill>
            <a:srgbClr val="FFC000">
              <a:alpha val="38000"/>
            </a:srgbClr>
          </a:solidFill>
        </p:spPr>
        <p:txBody>
          <a:bodyPr wrap="none" rtlCol="0">
            <a:spAutoFit/>
          </a:bodyPr>
          <a:lstStyle/>
          <a:p>
            <a:r>
              <a:rPr lang="en-US" u="sng" dirty="0">
                <a:sym typeface="Wingdings 3" panose="05040102010807070707" pitchFamily="18" charset="2"/>
              </a:rPr>
              <a:t>Furthermore, beyond modern science</a:t>
            </a:r>
            <a:endParaRPr lang="en-GB" u="sng" dirty="0"/>
          </a:p>
        </p:txBody>
      </p:sp>
      <p:grpSp>
        <p:nvGrpSpPr>
          <p:cNvPr id="29" name="Group 28">
            <a:extLst>
              <a:ext uri="{FF2B5EF4-FFF2-40B4-BE49-F238E27FC236}">
                <a16:creationId xmlns:a16="http://schemas.microsoft.com/office/drawing/2014/main" id="{DFAB9E43-1246-A4C4-4811-7214ECF1243E}"/>
              </a:ext>
            </a:extLst>
          </p:cNvPr>
          <p:cNvGrpSpPr/>
          <p:nvPr/>
        </p:nvGrpSpPr>
        <p:grpSpPr>
          <a:xfrm>
            <a:off x="7433866" y="5167959"/>
            <a:ext cx="1524000" cy="1581796"/>
            <a:chOff x="7338413" y="4694312"/>
            <a:chExt cx="1524000" cy="1581796"/>
          </a:xfrm>
        </p:grpSpPr>
        <p:sp>
          <p:nvSpPr>
            <p:cNvPr id="31" name="Star: 12 Points 30">
              <a:extLst>
                <a:ext uri="{FF2B5EF4-FFF2-40B4-BE49-F238E27FC236}">
                  <a16:creationId xmlns:a16="http://schemas.microsoft.com/office/drawing/2014/main" id="{42582B81-6DA1-529A-2589-0BA9B1FBDE89}"/>
                </a:ext>
              </a:extLst>
            </p:cNvPr>
            <p:cNvSpPr/>
            <p:nvPr/>
          </p:nvSpPr>
          <p:spPr bwMode="auto">
            <a:xfrm>
              <a:off x="7338413" y="4694312"/>
              <a:ext cx="1524000" cy="1581796"/>
            </a:xfrm>
            <a:prstGeom prst="star12">
              <a:avLst>
                <a:gd name="adj" fmla="val 40826"/>
              </a:avLst>
            </a:prstGeom>
            <a:solidFill>
              <a:srgbClr val="FBC9F5">
                <a:alpha val="49804"/>
              </a:srgbClr>
            </a:solidFill>
            <a:ln w="12700" cap="flat" cmpd="sng" algn="ctr">
              <a:solidFill>
                <a:schemeClr val="bg1">
                  <a:lumMod val="75000"/>
                </a:schemeClr>
              </a:solidFill>
              <a:prstDash val="solid"/>
              <a:miter lim="800000"/>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 </a:t>
              </a:r>
            </a:p>
          </p:txBody>
        </p:sp>
        <p:sp>
          <p:nvSpPr>
            <p:cNvPr id="32" name="TextBox 31">
              <a:extLst>
                <a:ext uri="{FF2B5EF4-FFF2-40B4-BE49-F238E27FC236}">
                  <a16:creationId xmlns:a16="http://schemas.microsoft.com/office/drawing/2014/main" id="{F0FEDF9D-3F17-C553-BF43-9F63FCC70053}"/>
                </a:ext>
              </a:extLst>
            </p:cNvPr>
            <p:cNvSpPr txBox="1"/>
            <p:nvPr/>
          </p:nvSpPr>
          <p:spPr>
            <a:xfrm>
              <a:off x="7519514" y="5304066"/>
              <a:ext cx="912429" cy="692497"/>
            </a:xfrm>
            <a:prstGeom prst="rect">
              <a:avLst/>
            </a:prstGeom>
            <a:noFill/>
          </p:spPr>
          <p:txBody>
            <a:bodyPr wrap="none" rtlCol="0">
              <a:spAutoFit/>
            </a:bodyPr>
            <a:lstStyle/>
            <a:p>
              <a:pPr marL="114300" indent="-114300">
                <a:buFont typeface="Arial" panose="020B0604020202020204" pitchFamily="34" charset="0"/>
                <a:buChar char="•"/>
              </a:pPr>
              <a:r>
                <a:rPr lang="en-US" sz="1300" dirty="0"/>
                <a:t>Rights </a:t>
              </a:r>
              <a:br>
                <a:rPr lang="en-US" sz="1300" dirty="0"/>
              </a:br>
              <a:r>
                <a:rPr lang="en-US" sz="1300" dirty="0"/>
                <a:t>violation</a:t>
              </a:r>
            </a:p>
            <a:p>
              <a:pPr marL="114300" indent="-114300">
                <a:buFont typeface="Arial" panose="020B0604020202020204" pitchFamily="34" charset="0"/>
                <a:buChar char="•"/>
              </a:pPr>
              <a:r>
                <a:rPr lang="en-US" sz="1300" dirty="0"/>
                <a:t>Waste</a:t>
              </a:r>
              <a:endParaRPr lang="en-GB" sz="1300" dirty="0"/>
            </a:p>
          </p:txBody>
        </p:sp>
        <p:sp>
          <p:nvSpPr>
            <p:cNvPr id="33" name="TextBox 32">
              <a:extLst>
                <a:ext uri="{FF2B5EF4-FFF2-40B4-BE49-F238E27FC236}">
                  <a16:creationId xmlns:a16="http://schemas.microsoft.com/office/drawing/2014/main" id="{FB807A32-6BB6-D339-634E-0D54AD40EED5}"/>
                </a:ext>
              </a:extLst>
            </p:cNvPr>
            <p:cNvSpPr txBox="1"/>
            <p:nvPr/>
          </p:nvSpPr>
          <p:spPr>
            <a:xfrm rot="994014">
              <a:off x="7584380" y="4905665"/>
              <a:ext cx="1208891" cy="523220"/>
            </a:xfrm>
            <a:prstGeom prst="rect">
              <a:avLst/>
            </a:prstGeom>
            <a:noFill/>
          </p:spPr>
          <p:txBody>
            <a:bodyPr wrap="square" rtlCol="0">
              <a:spAutoFit/>
            </a:bodyPr>
            <a:lstStyle/>
            <a:p>
              <a:r>
                <a:rPr lang="en-US" sz="1400" u="sng" dirty="0"/>
                <a:t>Wrongly implemented</a:t>
              </a:r>
              <a:endParaRPr lang="en-GB" sz="1400" u="sng" dirty="0"/>
            </a:p>
          </p:txBody>
        </p:sp>
      </p:grpSp>
      <p:cxnSp>
        <p:nvCxnSpPr>
          <p:cNvPr id="34" name="Straight Arrow Connector 33">
            <a:extLst>
              <a:ext uri="{FF2B5EF4-FFF2-40B4-BE49-F238E27FC236}">
                <a16:creationId xmlns:a16="http://schemas.microsoft.com/office/drawing/2014/main" id="{DD3E820D-8698-2D03-829C-35931C961D97}"/>
              </a:ext>
            </a:extLst>
          </p:cNvPr>
          <p:cNvCxnSpPr>
            <a:endCxn id="31" idx="10"/>
          </p:cNvCxnSpPr>
          <p:nvPr/>
        </p:nvCxnSpPr>
        <p:spPr bwMode="auto">
          <a:xfrm>
            <a:off x="8188825" y="4510102"/>
            <a:ext cx="7041" cy="657857"/>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35">
            <a:extLst>
              <a:ext uri="{FF2B5EF4-FFF2-40B4-BE49-F238E27FC236}">
                <a16:creationId xmlns:a16="http://schemas.microsoft.com/office/drawing/2014/main" id="{32315349-F295-D3AD-A53E-A29272ADB09A}"/>
              </a:ext>
            </a:extLst>
          </p:cNvPr>
          <p:cNvSpPr txBox="1"/>
          <p:nvPr/>
        </p:nvSpPr>
        <p:spPr>
          <a:xfrm>
            <a:off x="8294982" y="4644003"/>
            <a:ext cx="312906" cy="369332"/>
          </a:xfrm>
          <a:prstGeom prst="rect">
            <a:avLst/>
          </a:prstGeom>
          <a:noFill/>
        </p:spPr>
        <p:txBody>
          <a:bodyPr wrap="none" rtlCol="0">
            <a:spAutoFit/>
          </a:bodyPr>
          <a:lstStyle/>
          <a:p>
            <a:r>
              <a:rPr lang="en-US" dirty="0"/>
              <a:t>?</a:t>
            </a:r>
            <a:endParaRPr lang="en-GB" dirty="0"/>
          </a:p>
        </p:txBody>
      </p:sp>
      <p:sp>
        <p:nvSpPr>
          <p:cNvPr id="37" name="Chord 36">
            <a:extLst>
              <a:ext uri="{FF2B5EF4-FFF2-40B4-BE49-F238E27FC236}">
                <a16:creationId xmlns:a16="http://schemas.microsoft.com/office/drawing/2014/main" id="{EBAF3664-D027-4923-FB58-D81891F68CF0}"/>
              </a:ext>
            </a:extLst>
          </p:cNvPr>
          <p:cNvSpPr/>
          <p:nvPr/>
        </p:nvSpPr>
        <p:spPr bwMode="auto">
          <a:xfrm>
            <a:off x="7630330" y="1309268"/>
            <a:ext cx="1258966" cy="1035204"/>
          </a:xfrm>
          <a:prstGeom prst="chord">
            <a:avLst>
              <a:gd name="adj1" fmla="val 20686770"/>
              <a:gd name="adj2" fmla="val 17983203"/>
            </a:avLst>
          </a:prstGeom>
          <a:solidFill>
            <a:srgbClr val="FFFF00">
              <a:alpha val="50000"/>
            </a:srgbClr>
          </a:solidFill>
          <a:ln w="25400" cap="flat" cmpd="sng" algn="ctr">
            <a:solidFill>
              <a:srgbClr val="FFFF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sng" strike="noStrike" cap="none" normalizeH="0" baseline="0" dirty="0">
                <a:ln>
                  <a:noFill/>
                </a:ln>
                <a:solidFill>
                  <a:schemeClr val="tx1"/>
                </a:solidFill>
                <a:effectLst/>
                <a:latin typeface="Arial" charset="0"/>
              </a:rPr>
              <a:t>Exacerbate</a:t>
            </a:r>
            <a:r>
              <a:rPr kumimoji="0" lang="en-US" sz="1400" b="0" i="0" u="none" strike="noStrike" cap="none" normalizeH="0" baseline="0" dirty="0">
                <a:ln>
                  <a:noFill/>
                </a:ln>
                <a:solidFill>
                  <a:schemeClr val="tx1"/>
                </a:solidFill>
                <a:effectLst/>
                <a:latin typeface="Arial" charset="0"/>
              </a:rPr>
              <a:t>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rPr>
              <a:t>R/S </a:t>
            </a:r>
            <a:br>
              <a:rPr kumimoji="0" lang="en-US" sz="1400" b="0" i="0" u="none" strike="noStrike" cap="none" normalizeH="0" baseline="0" dirty="0">
                <a:ln>
                  <a:noFill/>
                </a:ln>
                <a:solidFill>
                  <a:schemeClr val="tx1"/>
                </a:solidFill>
                <a:effectLst/>
                <a:latin typeface="Arial" charset="0"/>
              </a:rPr>
            </a:br>
            <a:r>
              <a:rPr kumimoji="0" lang="en-US" sz="1400" b="0" i="0" u="none" strike="noStrike" cap="none" normalizeH="0" baseline="0" dirty="0">
                <a:ln>
                  <a:noFill/>
                </a:ln>
                <a:solidFill>
                  <a:schemeClr val="tx1"/>
                </a:solidFill>
                <a:effectLst/>
                <a:latin typeface="Arial" charset="0"/>
              </a:rPr>
              <a:t>problems</a:t>
            </a:r>
            <a:endParaRPr kumimoji="0" lang="en-GB" sz="1400" b="0" i="0" u="none" strike="noStrike" cap="none" normalizeH="0" baseline="0" dirty="0">
              <a:ln>
                <a:noFill/>
              </a:ln>
              <a:solidFill>
                <a:schemeClr val="tx1"/>
              </a:solidFill>
              <a:effectLst/>
              <a:latin typeface="Arial" charset="0"/>
            </a:endParaRPr>
          </a:p>
        </p:txBody>
      </p:sp>
      <p:cxnSp>
        <p:nvCxnSpPr>
          <p:cNvPr id="38" name="Straight Arrow Connector 37">
            <a:extLst>
              <a:ext uri="{FF2B5EF4-FFF2-40B4-BE49-F238E27FC236}">
                <a16:creationId xmlns:a16="http://schemas.microsoft.com/office/drawing/2014/main" id="{8FCC2889-3250-9B58-6718-B6EF09EEDDBB}"/>
              </a:ext>
            </a:extLst>
          </p:cNvPr>
          <p:cNvCxnSpPr/>
          <p:nvPr/>
        </p:nvCxnSpPr>
        <p:spPr bwMode="auto">
          <a:xfrm flipV="1">
            <a:off x="8188825" y="2330752"/>
            <a:ext cx="15396" cy="597554"/>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a:extLst>
              <a:ext uri="{FF2B5EF4-FFF2-40B4-BE49-F238E27FC236}">
                <a16:creationId xmlns:a16="http://schemas.microsoft.com/office/drawing/2014/main" id="{DDE6E273-83C9-BBFC-2DE3-8A7CEA418485}"/>
              </a:ext>
            </a:extLst>
          </p:cNvPr>
          <p:cNvSpPr txBox="1"/>
          <p:nvPr/>
        </p:nvSpPr>
        <p:spPr>
          <a:xfrm>
            <a:off x="8284278" y="2333552"/>
            <a:ext cx="312906" cy="369332"/>
          </a:xfrm>
          <a:prstGeom prst="rect">
            <a:avLst/>
          </a:prstGeom>
          <a:noFill/>
        </p:spPr>
        <p:txBody>
          <a:bodyPr wrap="none" rtlCol="0">
            <a:spAutoFit/>
          </a:bodyPr>
          <a:lstStyle/>
          <a:p>
            <a:r>
              <a:rPr lang="en-US" dirty="0"/>
              <a:t>?</a:t>
            </a:r>
            <a:endParaRPr lang="en-GB" dirty="0"/>
          </a:p>
        </p:txBody>
      </p:sp>
      <p:sp>
        <p:nvSpPr>
          <p:cNvPr id="41" name="&quot;Not Allowed&quot; Symbol 40">
            <a:extLst>
              <a:ext uri="{FF2B5EF4-FFF2-40B4-BE49-F238E27FC236}">
                <a16:creationId xmlns:a16="http://schemas.microsoft.com/office/drawing/2014/main" id="{58046566-4BE3-22A9-E8BC-7A5EBE3868A5}"/>
              </a:ext>
            </a:extLst>
          </p:cNvPr>
          <p:cNvSpPr>
            <a:spLocks noChangeAspect="1"/>
          </p:cNvSpPr>
          <p:nvPr/>
        </p:nvSpPr>
        <p:spPr bwMode="auto">
          <a:xfrm>
            <a:off x="8045689" y="2445907"/>
            <a:ext cx="339339" cy="339339"/>
          </a:xfrm>
          <a:prstGeom prst="noSmoking">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42" name="&quot;Not Allowed&quot; Symbol 41">
            <a:extLst>
              <a:ext uri="{FF2B5EF4-FFF2-40B4-BE49-F238E27FC236}">
                <a16:creationId xmlns:a16="http://schemas.microsoft.com/office/drawing/2014/main" id="{A3BEB294-9EEE-F287-4055-2E297510E9FF}"/>
              </a:ext>
            </a:extLst>
          </p:cNvPr>
          <p:cNvSpPr>
            <a:spLocks noChangeAspect="1"/>
          </p:cNvSpPr>
          <p:nvPr/>
        </p:nvSpPr>
        <p:spPr bwMode="auto">
          <a:xfrm>
            <a:off x="8019155" y="4629875"/>
            <a:ext cx="339339" cy="339339"/>
          </a:xfrm>
          <a:prstGeom prst="noSmoking">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43" name="Oval 42">
            <a:extLst>
              <a:ext uri="{FF2B5EF4-FFF2-40B4-BE49-F238E27FC236}">
                <a16:creationId xmlns:a16="http://schemas.microsoft.com/office/drawing/2014/main" id="{05CC405A-025D-7FA2-91BF-98E4178194BB}"/>
              </a:ext>
            </a:extLst>
          </p:cNvPr>
          <p:cNvSpPr/>
          <p:nvPr/>
        </p:nvSpPr>
        <p:spPr bwMode="auto">
          <a:xfrm>
            <a:off x="5882769" y="339506"/>
            <a:ext cx="3055458" cy="914400"/>
          </a:xfrm>
          <a:prstGeom prst="ellipse">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03E592EC-AF23-0A45-4F49-CA3CADCFB2B0}"/>
              </a:ext>
            </a:extLst>
          </p:cNvPr>
          <p:cNvSpPr txBox="1"/>
          <p:nvPr/>
        </p:nvSpPr>
        <p:spPr>
          <a:xfrm>
            <a:off x="618695" y="1524477"/>
            <a:ext cx="426720" cy="461665"/>
          </a:xfrm>
          <a:prstGeom prst="rect">
            <a:avLst/>
          </a:prstGeom>
          <a:noFill/>
        </p:spPr>
        <p:txBody>
          <a:bodyPr wrap="none" rtlCol="0">
            <a:spAutoFit/>
          </a:bodyPr>
          <a:lstStyle/>
          <a:p>
            <a:r>
              <a:rPr lang="en-GB" sz="2400" dirty="0">
                <a:solidFill>
                  <a:srgbClr val="FF0000"/>
                </a:solidFill>
                <a:sym typeface="Wingdings" panose="05000000000000000000" pitchFamily="2" charset="2"/>
              </a:rPr>
              <a:t></a:t>
            </a:r>
            <a:endParaRPr lang="en-GB" sz="2400" dirty="0">
              <a:solidFill>
                <a:srgbClr val="FF0000"/>
              </a:solidFill>
            </a:endParaRPr>
          </a:p>
        </p:txBody>
      </p:sp>
      <p:sp>
        <p:nvSpPr>
          <p:cNvPr id="13" name="Content Placeholder 2">
            <a:extLst>
              <a:ext uri="{FF2B5EF4-FFF2-40B4-BE49-F238E27FC236}">
                <a16:creationId xmlns:a16="http://schemas.microsoft.com/office/drawing/2014/main" id="{008D5279-72E5-9360-C41B-CA5E17FE54D1}"/>
              </a:ext>
            </a:extLst>
          </p:cNvPr>
          <p:cNvSpPr txBox="1">
            <a:spLocks/>
          </p:cNvSpPr>
          <p:nvPr/>
        </p:nvSpPr>
        <p:spPr bwMode="auto">
          <a:xfrm>
            <a:off x="1053806" y="4667176"/>
            <a:ext cx="6879358" cy="40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B050"/>
                </a:solidFill>
                <a:sym typeface="Wingdings 3" panose="05040102010807070707" pitchFamily="18" charset="2"/>
              </a:rPr>
              <a:t>  Spirituality is integral to many indigenous views of health</a:t>
            </a:r>
            <a:endParaRPr lang="en-US" sz="1800" kern="0" dirty="0">
              <a:solidFill>
                <a:srgbClr val="00B050"/>
              </a:solidFill>
            </a:endParaRPr>
          </a:p>
        </p:txBody>
      </p:sp>
      <p:sp>
        <p:nvSpPr>
          <p:cNvPr id="15" name="Content Placeholder 2">
            <a:extLst>
              <a:ext uri="{FF2B5EF4-FFF2-40B4-BE49-F238E27FC236}">
                <a16:creationId xmlns:a16="http://schemas.microsoft.com/office/drawing/2014/main" id="{23A5ABB7-7BB4-8750-058E-F91A6F53DD10}"/>
              </a:ext>
            </a:extLst>
          </p:cNvPr>
          <p:cNvSpPr txBox="1">
            <a:spLocks/>
          </p:cNvSpPr>
          <p:nvPr/>
        </p:nvSpPr>
        <p:spPr bwMode="auto">
          <a:xfrm>
            <a:off x="1045415" y="5008107"/>
            <a:ext cx="6879358" cy="74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00B050"/>
                </a:solidFill>
                <a:sym typeface="Wingdings 3" panose="05040102010807070707" pitchFamily="18" charset="2"/>
              </a:rPr>
              <a:t>  Some national health systems already incorporate </a:t>
            </a:r>
            <a:br>
              <a:rPr lang="en-US" sz="1800" kern="0" dirty="0">
                <a:solidFill>
                  <a:srgbClr val="00B050"/>
                </a:solidFill>
                <a:sym typeface="Wingdings 3" panose="05040102010807070707" pitchFamily="18" charset="2"/>
              </a:rPr>
            </a:br>
            <a:r>
              <a:rPr lang="en-US" sz="1800" kern="0" dirty="0">
                <a:solidFill>
                  <a:srgbClr val="00B050"/>
                </a:solidFill>
                <a:sym typeface="Wingdings 3" panose="05040102010807070707" pitchFamily="18" charset="2"/>
              </a:rPr>
              <a:t>indigenous medical systems </a:t>
            </a:r>
            <a:r>
              <a:rPr lang="en-US" sz="1100" kern="0" dirty="0">
                <a:solidFill>
                  <a:srgbClr val="00B050"/>
                </a:solidFill>
                <a:sym typeface="Wingdings 3" panose="05040102010807070707" pitchFamily="18" charset="2"/>
              </a:rPr>
              <a:t>(Kim &amp;c, 2020; Wang &amp;c, 2025)</a:t>
            </a:r>
            <a:endParaRPr lang="en-US" sz="1800" kern="0" dirty="0">
              <a:solidFill>
                <a:srgbClr val="00B050"/>
              </a:solidFill>
            </a:endParaRPr>
          </a:p>
        </p:txBody>
      </p:sp>
      <p:cxnSp>
        <p:nvCxnSpPr>
          <p:cNvPr id="18" name="Straight Arrow Connector 17">
            <a:extLst>
              <a:ext uri="{FF2B5EF4-FFF2-40B4-BE49-F238E27FC236}">
                <a16:creationId xmlns:a16="http://schemas.microsoft.com/office/drawing/2014/main" id="{9D76B380-D548-DC89-A9E9-92F2FFCE7BC7}"/>
              </a:ext>
            </a:extLst>
          </p:cNvPr>
          <p:cNvCxnSpPr/>
          <p:nvPr/>
        </p:nvCxnSpPr>
        <p:spPr bwMode="auto">
          <a:xfrm flipH="1">
            <a:off x="7008942" y="4114653"/>
            <a:ext cx="519972" cy="552523"/>
          </a:xfrm>
          <a:prstGeom prst="straightConnector1">
            <a:avLst/>
          </a:prstGeom>
          <a:solidFill>
            <a:schemeClr val="accent1"/>
          </a:solidFill>
          <a:ln w="25400" cap="flat" cmpd="sng" algn="ctr">
            <a:solidFill>
              <a:srgbClr val="00B050">
                <a:alpha val="70000"/>
              </a:srgbClr>
            </a:solidFill>
            <a:prstDash val="solid"/>
            <a:miter lim="800000"/>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18">
            <a:extLst>
              <a:ext uri="{FF2B5EF4-FFF2-40B4-BE49-F238E27FC236}">
                <a16:creationId xmlns:a16="http://schemas.microsoft.com/office/drawing/2014/main" id="{282FF801-9CFE-036C-D8FD-EC2262B3A833}"/>
              </a:ext>
            </a:extLst>
          </p:cNvPr>
          <p:cNvSpPr txBox="1"/>
          <p:nvPr/>
        </p:nvSpPr>
        <p:spPr>
          <a:xfrm>
            <a:off x="4453101" y="5949004"/>
            <a:ext cx="2569934" cy="369332"/>
          </a:xfrm>
          <a:prstGeom prst="rect">
            <a:avLst/>
          </a:prstGeom>
          <a:gradFill>
            <a:gsLst>
              <a:gs pos="0">
                <a:srgbClr val="FFFF00"/>
              </a:gs>
              <a:gs pos="100000">
                <a:srgbClr val="E0F1F2"/>
              </a:gs>
              <a:gs pos="57300">
                <a:srgbClr val="EDF78B">
                  <a:alpha val="50000"/>
                </a:srgbClr>
              </a:gs>
              <a:gs pos="100000">
                <a:schemeClr val="accent1">
                  <a:lumMod val="45000"/>
                  <a:lumOff val="55000"/>
                  <a:alpha val="0"/>
                </a:schemeClr>
              </a:gs>
              <a:gs pos="100000">
                <a:schemeClr val="accent1">
                  <a:lumMod val="45000"/>
                  <a:lumOff val="55000"/>
                </a:schemeClr>
              </a:gs>
              <a:gs pos="100000">
                <a:schemeClr val="accent1">
                  <a:lumMod val="30000"/>
                  <a:lumOff val="70000"/>
                </a:schemeClr>
              </a:gs>
            </a:gsLst>
            <a:lin ang="0" scaled="1"/>
          </a:gradFill>
        </p:spPr>
        <p:txBody>
          <a:bodyPr wrap="none" rtlCol="0">
            <a:spAutoFit/>
          </a:bodyPr>
          <a:lstStyle/>
          <a:p>
            <a:r>
              <a:rPr lang="en-US" dirty="0"/>
              <a:t>Be vigilant to prevent…</a:t>
            </a:r>
            <a:endParaRPr lang="en-GB" dirty="0"/>
          </a:p>
        </p:txBody>
      </p:sp>
    </p:spTree>
    <p:extLst>
      <p:ext uri="{BB962C8B-B14F-4D97-AF65-F5344CB8AC3E}">
        <p14:creationId xmlns:p14="http://schemas.microsoft.com/office/powerpoint/2010/main" val="23838079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145">
                                          <p:stCondLst>
                                            <p:cond delay="0"/>
                                          </p:stCondLst>
                                        </p:cTn>
                                        <p:tgtEl>
                                          <p:spTgt spid="43"/>
                                        </p:tgtEl>
                                      </p:cBhvr>
                                    </p:animEffect>
                                    <p:anim calcmode="lin" valueType="num">
                                      <p:cBhvr>
                                        <p:cTn id="8" dur="456"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4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4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43"/>
                                        </p:tgtEl>
                                        <p:attrNameLst>
                                          <p:attrName>ppt_y</p:attrName>
                                        </p:attrNameLst>
                                      </p:cBhvr>
                                      <p:tavLst>
                                        <p:tav tm="0" fmla="#ppt_y-sin(pi*$)/81">
                                          <p:val>
                                            <p:fltVal val="0"/>
                                          </p:val>
                                        </p:tav>
                                        <p:tav tm="100000">
                                          <p:val>
                                            <p:fltVal val="1"/>
                                          </p:val>
                                        </p:tav>
                                      </p:tavLst>
                                    </p:anim>
                                    <p:animScale>
                                      <p:cBhvr>
                                        <p:cTn id="13" dur="7">
                                          <p:stCondLst>
                                            <p:cond delay="162"/>
                                          </p:stCondLst>
                                        </p:cTn>
                                        <p:tgtEl>
                                          <p:spTgt spid="43"/>
                                        </p:tgtEl>
                                      </p:cBhvr>
                                      <p:to x="100000" y="60000"/>
                                    </p:animScale>
                                    <p:animScale>
                                      <p:cBhvr>
                                        <p:cTn id="14" dur="41" decel="50000">
                                          <p:stCondLst>
                                            <p:cond delay="169"/>
                                          </p:stCondLst>
                                        </p:cTn>
                                        <p:tgtEl>
                                          <p:spTgt spid="43"/>
                                        </p:tgtEl>
                                      </p:cBhvr>
                                      <p:to x="100000" y="100000"/>
                                    </p:animScale>
                                    <p:animScale>
                                      <p:cBhvr>
                                        <p:cTn id="15" dur="7">
                                          <p:stCondLst>
                                            <p:cond delay="328"/>
                                          </p:stCondLst>
                                        </p:cTn>
                                        <p:tgtEl>
                                          <p:spTgt spid="43"/>
                                        </p:tgtEl>
                                      </p:cBhvr>
                                      <p:to x="100000" y="80000"/>
                                    </p:animScale>
                                    <p:animScale>
                                      <p:cBhvr>
                                        <p:cTn id="16" dur="41" decel="50000">
                                          <p:stCondLst>
                                            <p:cond delay="335"/>
                                          </p:stCondLst>
                                        </p:cTn>
                                        <p:tgtEl>
                                          <p:spTgt spid="43"/>
                                        </p:tgtEl>
                                      </p:cBhvr>
                                      <p:to x="100000" y="100000"/>
                                    </p:animScale>
                                    <p:animScale>
                                      <p:cBhvr>
                                        <p:cTn id="17" dur="7">
                                          <p:stCondLst>
                                            <p:cond delay="410"/>
                                          </p:stCondLst>
                                        </p:cTn>
                                        <p:tgtEl>
                                          <p:spTgt spid="43"/>
                                        </p:tgtEl>
                                      </p:cBhvr>
                                      <p:to x="100000" y="90000"/>
                                    </p:animScale>
                                    <p:animScale>
                                      <p:cBhvr>
                                        <p:cTn id="18" dur="41" decel="50000">
                                          <p:stCondLst>
                                            <p:cond delay="417"/>
                                          </p:stCondLst>
                                        </p:cTn>
                                        <p:tgtEl>
                                          <p:spTgt spid="43"/>
                                        </p:tgtEl>
                                      </p:cBhvr>
                                      <p:to x="100000" y="100000"/>
                                    </p:animScale>
                                    <p:animScale>
                                      <p:cBhvr>
                                        <p:cTn id="19" dur="7">
                                          <p:stCondLst>
                                            <p:cond delay="452"/>
                                          </p:stCondLst>
                                        </p:cTn>
                                        <p:tgtEl>
                                          <p:spTgt spid="43"/>
                                        </p:tgtEl>
                                      </p:cBhvr>
                                      <p:to x="100000" y="95000"/>
                                    </p:animScale>
                                    <p:animScale>
                                      <p:cBhvr>
                                        <p:cTn id="20" dur="41" decel="50000">
                                          <p:stCondLst>
                                            <p:cond delay="459"/>
                                          </p:stCondLst>
                                        </p:cTn>
                                        <p:tgtEl>
                                          <p:spTgt spid="4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up)">
                                      <p:cBhvr>
                                        <p:cTn id="25" dur="500"/>
                                        <p:tgtEl>
                                          <p:spTgt spid="34"/>
                                        </p:tgtEl>
                                      </p:cBhvr>
                                    </p:animEffect>
                                  </p:childTnLst>
                                </p:cTn>
                              </p:par>
                              <p:par>
                                <p:cTn id="26" presetID="2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1000"/>
                            </p:stCondLst>
                            <p:childTnLst>
                              <p:par>
                                <p:cTn id="37" presetID="6" presetClass="entr" presetSubtype="16"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circle(in)">
                                      <p:cBhvr>
                                        <p:cTn id="39" dur="1000"/>
                                        <p:tgtEl>
                                          <p:spTgt spid="36"/>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circle(in)">
                                      <p:cBhvr>
                                        <p:cTn id="42" dur="10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1000" fill="hold"/>
                                        <p:tgtEl>
                                          <p:spTgt spid="42"/>
                                        </p:tgtEl>
                                        <p:attrNameLst>
                                          <p:attrName>ppt_w</p:attrName>
                                        </p:attrNameLst>
                                      </p:cBhvr>
                                      <p:tavLst>
                                        <p:tav tm="0">
                                          <p:val>
                                            <p:fltVal val="0"/>
                                          </p:val>
                                        </p:tav>
                                        <p:tav tm="100000">
                                          <p:val>
                                            <p:strVal val="#ppt_w"/>
                                          </p:val>
                                        </p:tav>
                                      </p:tavLst>
                                    </p:anim>
                                    <p:anim calcmode="lin" valueType="num">
                                      <p:cBhvr>
                                        <p:cTn id="48" dur="1000" fill="hold"/>
                                        <p:tgtEl>
                                          <p:spTgt spid="42"/>
                                        </p:tgtEl>
                                        <p:attrNameLst>
                                          <p:attrName>ppt_h</p:attrName>
                                        </p:attrNameLst>
                                      </p:cBhvr>
                                      <p:tavLst>
                                        <p:tav tm="0">
                                          <p:val>
                                            <p:fltVal val="0"/>
                                          </p:val>
                                        </p:tav>
                                        <p:tav tm="100000">
                                          <p:val>
                                            <p:strVal val="#ppt_h"/>
                                          </p:val>
                                        </p:tav>
                                      </p:tavLst>
                                    </p:anim>
                                    <p:anim calcmode="lin" valueType="num">
                                      <p:cBhvr>
                                        <p:cTn id="49" dur="1000" fill="hold"/>
                                        <p:tgtEl>
                                          <p:spTgt spid="42"/>
                                        </p:tgtEl>
                                        <p:attrNameLst>
                                          <p:attrName>style.rotation</p:attrName>
                                        </p:attrNameLst>
                                      </p:cBhvr>
                                      <p:tavLst>
                                        <p:tav tm="0">
                                          <p:val>
                                            <p:fltVal val="90"/>
                                          </p:val>
                                        </p:tav>
                                        <p:tav tm="100000">
                                          <p:val>
                                            <p:fltVal val="0"/>
                                          </p:val>
                                        </p:tav>
                                      </p:tavLst>
                                    </p:anim>
                                    <p:animEffect transition="in" filter="fade">
                                      <p:cBhvr>
                                        <p:cTn id="50" dur="1000"/>
                                        <p:tgtEl>
                                          <p:spTgt spid="42"/>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1000" fill="hold"/>
                                        <p:tgtEl>
                                          <p:spTgt spid="41"/>
                                        </p:tgtEl>
                                        <p:attrNameLst>
                                          <p:attrName>ppt_w</p:attrName>
                                        </p:attrNameLst>
                                      </p:cBhvr>
                                      <p:tavLst>
                                        <p:tav tm="0">
                                          <p:val>
                                            <p:fltVal val="0"/>
                                          </p:val>
                                        </p:tav>
                                        <p:tav tm="100000">
                                          <p:val>
                                            <p:strVal val="#ppt_w"/>
                                          </p:val>
                                        </p:tav>
                                      </p:tavLst>
                                    </p:anim>
                                    <p:anim calcmode="lin" valueType="num">
                                      <p:cBhvr>
                                        <p:cTn id="54" dur="1000" fill="hold"/>
                                        <p:tgtEl>
                                          <p:spTgt spid="41"/>
                                        </p:tgtEl>
                                        <p:attrNameLst>
                                          <p:attrName>ppt_h</p:attrName>
                                        </p:attrNameLst>
                                      </p:cBhvr>
                                      <p:tavLst>
                                        <p:tav tm="0">
                                          <p:val>
                                            <p:fltVal val="0"/>
                                          </p:val>
                                        </p:tav>
                                        <p:tav tm="100000">
                                          <p:val>
                                            <p:strVal val="#ppt_h"/>
                                          </p:val>
                                        </p:tav>
                                      </p:tavLst>
                                    </p:anim>
                                    <p:anim calcmode="lin" valueType="num">
                                      <p:cBhvr>
                                        <p:cTn id="55" dur="1000" fill="hold"/>
                                        <p:tgtEl>
                                          <p:spTgt spid="41"/>
                                        </p:tgtEl>
                                        <p:attrNameLst>
                                          <p:attrName>style.rotation</p:attrName>
                                        </p:attrNameLst>
                                      </p:cBhvr>
                                      <p:tavLst>
                                        <p:tav tm="0">
                                          <p:val>
                                            <p:fltVal val="90"/>
                                          </p:val>
                                        </p:tav>
                                        <p:tav tm="100000">
                                          <p:val>
                                            <p:fltVal val="0"/>
                                          </p:val>
                                        </p:tav>
                                      </p:tavLst>
                                    </p:anim>
                                    <p:animEffect transition="in" filter="fade">
                                      <p:cBhvr>
                                        <p:cTn id="56" dur="1000"/>
                                        <p:tgtEl>
                                          <p:spTgt spid="41"/>
                                        </p:tgtEl>
                                      </p:cBhvr>
                                    </p:animEffect>
                                  </p:childTnLst>
                                </p:cTn>
                              </p:par>
                            </p:childTnLst>
                          </p:cTn>
                        </p:par>
                        <p:par>
                          <p:cTn id="57" fill="hold">
                            <p:stCondLst>
                              <p:cond delay="1000"/>
                            </p:stCondLst>
                            <p:childTnLst>
                              <p:par>
                                <p:cTn id="58" presetID="1"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6" grpId="0"/>
      <p:bldP spid="37" grpId="0" animBg="1"/>
      <p:bldP spid="40" grpId="0"/>
      <p:bldP spid="41" grpId="0" animBg="1"/>
      <p:bldP spid="42" grpId="0" animBg="1"/>
      <p:bldP spid="43"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A33C1-F8A5-C0C0-AE2F-47F0F315E53C}"/>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4D08654F-2C69-509D-B26A-0733C863FA8D}"/>
              </a:ext>
            </a:extLst>
          </p:cNvPr>
          <p:cNvSpPr txBox="1"/>
          <p:nvPr/>
        </p:nvSpPr>
        <p:spPr>
          <a:xfrm>
            <a:off x="787467" y="2196764"/>
            <a:ext cx="7526733" cy="1279581"/>
          </a:xfrm>
          <a:prstGeom prst="rect">
            <a:avLst/>
          </a:prstGeom>
          <a:noFill/>
        </p:spPr>
        <p:txBody>
          <a:bodyPr wrap="square" rtlCol="0">
            <a:spAutoFit/>
          </a:bodyPr>
          <a:lstStyle/>
          <a:p>
            <a:pPr marL="457200" indent="-457200">
              <a:lnSpc>
                <a:spcPct val="110000"/>
              </a:lnSpc>
            </a:pPr>
            <a:r>
              <a:rPr lang="en-US" sz="2400" dirty="0">
                <a:sym typeface="Wingdings" panose="05000000000000000000" pitchFamily="2" charset="2"/>
              </a:rPr>
              <a:t> </a:t>
            </a:r>
            <a:r>
              <a:rPr lang="en-US" sz="2400" dirty="0"/>
              <a:t>Modern scientific case for health benefit</a:t>
            </a:r>
          </a:p>
          <a:p>
            <a:pPr marL="457200" indent="-457200">
              <a:lnSpc>
                <a:spcPct val="110000"/>
              </a:lnSpc>
            </a:pPr>
            <a:r>
              <a:rPr lang="en-US" sz="2400" dirty="0">
                <a:sym typeface="Wingdings" panose="05000000000000000000" pitchFamily="2" charset="2"/>
              </a:rPr>
              <a:t> Facilitates integrating PUBH with </a:t>
            </a:r>
            <a:r>
              <a:rPr lang="en-US" sz="2400" dirty="0"/>
              <a:t>Indigenous knowledge systems (IKS; including traditional S/R) </a:t>
            </a:r>
          </a:p>
        </p:txBody>
      </p:sp>
      <p:sp>
        <p:nvSpPr>
          <p:cNvPr id="2" name="Title 1">
            <a:extLst>
              <a:ext uri="{FF2B5EF4-FFF2-40B4-BE49-F238E27FC236}">
                <a16:creationId xmlns:a16="http://schemas.microsoft.com/office/drawing/2014/main" id="{D75DA979-30E9-FFD5-650B-7C8E04D70859}"/>
              </a:ext>
            </a:extLst>
          </p:cNvPr>
          <p:cNvSpPr>
            <a:spLocks noGrp="1"/>
          </p:cNvSpPr>
          <p:nvPr>
            <p:ph type="title"/>
          </p:nvPr>
        </p:nvSpPr>
        <p:spPr>
          <a:xfrm>
            <a:off x="320078" y="518729"/>
            <a:ext cx="8461513" cy="584912"/>
          </a:xfrm>
          <a:solidFill>
            <a:srgbClr val="33CCFF">
              <a:alpha val="45000"/>
            </a:srgbClr>
          </a:solidFill>
        </p:spPr>
        <p:txBody>
          <a:bodyPr/>
          <a:lstStyle/>
          <a:p>
            <a:r>
              <a:rPr lang="en-US" sz="2800" dirty="0"/>
              <a:t>Why might SIPUBH be Beneficial? What are Risks?</a:t>
            </a:r>
          </a:p>
        </p:txBody>
      </p:sp>
      <p:sp>
        <p:nvSpPr>
          <p:cNvPr id="4" name="Slide Number Placeholder 3">
            <a:extLst>
              <a:ext uri="{FF2B5EF4-FFF2-40B4-BE49-F238E27FC236}">
                <a16:creationId xmlns:a16="http://schemas.microsoft.com/office/drawing/2014/main" id="{89A0B3B9-7577-3F98-16C5-63ECB57D45BB}"/>
              </a:ext>
            </a:extLst>
          </p:cNvPr>
          <p:cNvSpPr>
            <a:spLocks noGrp="1"/>
          </p:cNvSpPr>
          <p:nvPr>
            <p:ph type="sldNum" sz="quarter" idx="12"/>
          </p:nvPr>
        </p:nvSpPr>
        <p:spPr>
          <a:xfrm>
            <a:off x="8610600" y="88900"/>
            <a:ext cx="426643" cy="476250"/>
          </a:xfrm>
        </p:spPr>
        <p:txBody>
          <a:bodyPr/>
          <a:lstStyle/>
          <a:p>
            <a:pPr algn="l">
              <a:defRPr/>
            </a:pPr>
            <a:fld id="{1562156A-9564-4DAC-8093-548D72B23337}" type="slidenum">
              <a:rPr lang="en-US" altLang="en-US" smtClean="0"/>
              <a:pPr algn="l">
                <a:defRPr/>
              </a:pPr>
              <a:t>19</a:t>
            </a:fld>
            <a:endParaRPr lang="en-US" altLang="en-US" dirty="0"/>
          </a:p>
        </p:txBody>
      </p:sp>
      <p:sp>
        <p:nvSpPr>
          <p:cNvPr id="7" name="TextBox 6">
            <a:extLst>
              <a:ext uri="{FF2B5EF4-FFF2-40B4-BE49-F238E27FC236}">
                <a16:creationId xmlns:a16="http://schemas.microsoft.com/office/drawing/2014/main" id="{C641261E-20B7-2778-9A90-95F99C94BBA3}"/>
              </a:ext>
            </a:extLst>
          </p:cNvPr>
          <p:cNvSpPr txBox="1"/>
          <p:nvPr/>
        </p:nvSpPr>
        <p:spPr>
          <a:xfrm>
            <a:off x="453887" y="155591"/>
            <a:ext cx="2844048" cy="307777"/>
          </a:xfrm>
          <a:prstGeom prst="rect">
            <a:avLst/>
          </a:prstGeom>
          <a:solidFill>
            <a:srgbClr val="FFCC99"/>
          </a:solidFill>
        </p:spPr>
        <p:txBody>
          <a:bodyPr wrap="none" rtlCol="0">
            <a:spAutoFit/>
          </a:bodyPr>
          <a:lstStyle/>
          <a:p>
            <a:pPr marL="342900" indent="-342900">
              <a:buFont typeface="+mj-lt"/>
              <a:buAutoNum type="arabicParenR"/>
            </a:pPr>
            <a:r>
              <a:rPr lang="en-US" sz="1400" dirty="0">
                <a:latin typeface="Arial Narrow" panose="020B0606020202030204" pitchFamily="34" charset="0"/>
                <a:ea typeface="Calibri" panose="020F0502020204030204" pitchFamily="34" charset="0"/>
                <a:cs typeface="Calibri" panose="020F0502020204030204" pitchFamily="34" charset="0"/>
              </a:rPr>
              <a:t>INTRODUCTION: SIPUBH benefits</a:t>
            </a:r>
            <a:endParaRPr lang="en-GB" sz="1400" dirty="0">
              <a:latin typeface="Arial Narrow" panose="020B0606020202030204" pitchFamily="34" charset="0"/>
              <a:ea typeface="Calibri" panose="020F0502020204030204" pitchFamily="34" charset="0"/>
              <a:cs typeface="Calibri" panose="020F0502020204030204" pitchFamily="34" charset="0"/>
            </a:endParaRPr>
          </a:p>
        </p:txBody>
      </p:sp>
      <p:sp>
        <p:nvSpPr>
          <p:cNvPr id="45" name="Content Placeholder 44">
            <a:extLst>
              <a:ext uri="{FF2B5EF4-FFF2-40B4-BE49-F238E27FC236}">
                <a16:creationId xmlns:a16="http://schemas.microsoft.com/office/drawing/2014/main" id="{955D35F0-F758-74A5-2C80-39E8B633082B}"/>
              </a:ext>
            </a:extLst>
          </p:cNvPr>
          <p:cNvSpPr>
            <a:spLocks noGrp="1"/>
          </p:cNvSpPr>
          <p:nvPr>
            <p:ph idx="1"/>
          </p:nvPr>
        </p:nvSpPr>
        <p:spPr>
          <a:xfrm>
            <a:off x="457200" y="1289038"/>
            <a:ext cx="8229600" cy="1373236"/>
          </a:xfrm>
        </p:spPr>
        <p:txBody>
          <a:bodyPr/>
          <a:lstStyle/>
          <a:p>
            <a:pPr marL="0" indent="0">
              <a:buNone/>
            </a:pPr>
            <a:r>
              <a:rPr lang="en-US" sz="2400" u="sng" dirty="0"/>
              <a:t>SUMMARY</a:t>
            </a:r>
          </a:p>
          <a:p>
            <a:pPr marL="0" indent="0">
              <a:buNone/>
            </a:pPr>
            <a:r>
              <a:rPr lang="en-US" sz="2400" dirty="0"/>
              <a:t>Motives for a society to implement SIPUBH may include…</a:t>
            </a:r>
            <a:endParaRPr lang="en-GB" sz="2400" dirty="0"/>
          </a:p>
        </p:txBody>
      </p:sp>
      <p:grpSp>
        <p:nvGrpSpPr>
          <p:cNvPr id="47" name="Group 46">
            <a:extLst>
              <a:ext uri="{FF2B5EF4-FFF2-40B4-BE49-F238E27FC236}">
                <a16:creationId xmlns:a16="http://schemas.microsoft.com/office/drawing/2014/main" id="{E8E75262-B566-F2A7-BEDA-12076AF122B3}"/>
              </a:ext>
            </a:extLst>
          </p:cNvPr>
          <p:cNvGrpSpPr>
            <a:grpSpLocks/>
          </p:cNvGrpSpPr>
          <p:nvPr/>
        </p:nvGrpSpPr>
        <p:grpSpPr>
          <a:xfrm>
            <a:off x="1947562" y="3481689"/>
            <a:ext cx="6282038" cy="453138"/>
            <a:chOff x="1447800" y="4220907"/>
            <a:chExt cx="6282038" cy="453138"/>
          </a:xfrm>
        </p:grpSpPr>
        <p:sp>
          <p:nvSpPr>
            <p:cNvPr id="13" name="Content Placeholder 2">
              <a:extLst>
                <a:ext uri="{FF2B5EF4-FFF2-40B4-BE49-F238E27FC236}">
                  <a16:creationId xmlns:a16="http://schemas.microsoft.com/office/drawing/2014/main" id="{211A143C-ADB9-CB98-724C-E35894E01D00}"/>
                </a:ext>
              </a:extLst>
            </p:cNvPr>
            <p:cNvSpPr txBox="1">
              <a:spLocks/>
            </p:cNvSpPr>
            <p:nvPr/>
          </p:nvSpPr>
          <p:spPr bwMode="auto">
            <a:xfrm>
              <a:off x="1600200" y="4220907"/>
              <a:ext cx="6129638" cy="45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1800" kern="0" dirty="0">
                  <a:solidFill>
                    <a:srgbClr val="AC1422"/>
                  </a:solidFill>
                  <a:sym typeface="Wingdings 3" panose="05040102010807070707" pitchFamily="18" charset="2"/>
                </a:rPr>
                <a:t>Epistemic pluralism valuation varies (societies, individuals)</a:t>
              </a:r>
              <a:endParaRPr lang="en-US" sz="1800" kern="0" dirty="0">
                <a:solidFill>
                  <a:srgbClr val="AC1422"/>
                </a:solidFill>
              </a:endParaRPr>
            </a:p>
          </p:txBody>
        </p:sp>
        <p:sp>
          <p:nvSpPr>
            <p:cNvPr id="46" name="Arrow: Left-Up 45">
              <a:extLst>
                <a:ext uri="{FF2B5EF4-FFF2-40B4-BE49-F238E27FC236}">
                  <a16:creationId xmlns:a16="http://schemas.microsoft.com/office/drawing/2014/main" id="{38A67400-083E-2337-56C8-05D8CED8C0BA}"/>
                </a:ext>
              </a:extLst>
            </p:cNvPr>
            <p:cNvSpPr>
              <a:spLocks/>
            </p:cNvSpPr>
            <p:nvPr/>
          </p:nvSpPr>
          <p:spPr bwMode="auto">
            <a:xfrm rot="5400000">
              <a:off x="1447800" y="4295076"/>
              <a:ext cx="152400" cy="152400"/>
            </a:xfrm>
            <a:prstGeom prst="leftUpArrow">
              <a:avLst>
                <a:gd name="adj1" fmla="val 4838"/>
                <a:gd name="adj2" fmla="val 25000"/>
                <a:gd name="adj3" fmla="val 14449"/>
              </a:avLst>
            </a:prstGeom>
            <a:noFill/>
            <a:ln w="12700" cap="flat" cmpd="sng" algn="ctr">
              <a:solidFill>
                <a:srgbClr val="C00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grpSp>
      <p:sp>
        <p:nvSpPr>
          <p:cNvPr id="48" name="Content Placeholder 2">
            <a:extLst>
              <a:ext uri="{FF2B5EF4-FFF2-40B4-BE49-F238E27FC236}">
                <a16:creationId xmlns:a16="http://schemas.microsoft.com/office/drawing/2014/main" id="{0E839C93-BE31-874D-DCB8-6DD268E17E12}"/>
              </a:ext>
            </a:extLst>
          </p:cNvPr>
          <p:cNvSpPr txBox="1">
            <a:spLocks/>
          </p:cNvSpPr>
          <p:nvPr/>
        </p:nvSpPr>
        <p:spPr bwMode="auto">
          <a:xfrm>
            <a:off x="5410202" y="4190999"/>
            <a:ext cx="2609391" cy="2222695"/>
          </a:xfrm>
          <a:prstGeom prst="rect">
            <a:avLst/>
          </a:prstGeom>
          <a:solidFill>
            <a:srgbClr val="FFFF00"/>
          </a:solidFill>
          <a:ln>
            <a:noFill/>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2800" u="sng" kern="0" dirty="0">
                <a:solidFill>
                  <a:srgbClr val="0066FF"/>
                </a:solidFill>
                <a:sym typeface="Wingdings 3" panose="05040102010807070707" pitchFamily="18" charset="2"/>
              </a:rPr>
              <a:t>Q &amp; A</a:t>
            </a:r>
          </a:p>
          <a:p>
            <a:pPr marL="228600" indent="-228600">
              <a:buNone/>
            </a:pPr>
            <a:r>
              <a:rPr lang="en-US" sz="1400" kern="0" dirty="0">
                <a:solidFill>
                  <a:srgbClr val="0070C0"/>
                </a:solidFill>
                <a:sym typeface="Wingdings 3" panose="05040102010807070707" pitchFamily="18" charset="2"/>
              </a:rPr>
              <a:t>       (brief: max 1 or 2 Qs </a:t>
            </a:r>
            <a:br>
              <a:rPr lang="en-US" sz="1400" kern="0" dirty="0">
                <a:solidFill>
                  <a:srgbClr val="0070C0"/>
                </a:solidFill>
                <a:sym typeface="Wingdings 3" panose="05040102010807070707" pitchFamily="18" charset="2"/>
              </a:rPr>
            </a:br>
            <a:r>
              <a:rPr lang="en-US" sz="1400" kern="0" dirty="0">
                <a:solidFill>
                  <a:srgbClr val="0070C0"/>
                </a:solidFill>
                <a:sym typeface="Wingdings 3" panose="05040102010807070707" pitchFamily="18" charset="2"/>
              </a:rPr>
              <a:t>                      to clarify)</a:t>
            </a:r>
          </a:p>
          <a:p>
            <a:pPr marL="228600" indent="-228600">
              <a:buNone/>
            </a:pPr>
            <a:endParaRPr lang="en-US" sz="900" kern="0" dirty="0">
              <a:solidFill>
                <a:srgbClr val="0070C0"/>
              </a:solidFill>
              <a:sym typeface="Wingdings 3" panose="05040102010807070707" pitchFamily="18" charset="2"/>
            </a:endParaRPr>
          </a:p>
          <a:p>
            <a:pPr marL="228600" indent="-228600">
              <a:buNone/>
            </a:pPr>
            <a:r>
              <a:rPr lang="en-US" sz="1800" u="sng" kern="0" dirty="0">
                <a:sym typeface="Wingdings 3" panose="05040102010807070707" pitchFamily="18" charset="2"/>
              </a:rPr>
              <a:t>NEXT</a:t>
            </a:r>
          </a:p>
          <a:p>
            <a:pPr marL="228600" indent="-228600">
              <a:buNone/>
            </a:pPr>
            <a:r>
              <a:rPr lang="en-US" sz="1800" kern="0" dirty="0">
                <a:sym typeface="Wingdings 3" panose="05040102010807070707" pitchFamily="18" charset="2"/>
              </a:rPr>
              <a:t>PART II Concretizing</a:t>
            </a:r>
            <a:endParaRPr lang="en-US" sz="1100" kern="0" dirty="0"/>
          </a:p>
        </p:txBody>
      </p:sp>
      <p:sp>
        <p:nvSpPr>
          <p:cNvPr id="3" name="Content Placeholder 2">
            <a:extLst>
              <a:ext uri="{FF2B5EF4-FFF2-40B4-BE49-F238E27FC236}">
                <a16:creationId xmlns:a16="http://schemas.microsoft.com/office/drawing/2014/main" id="{2D42C005-0BE7-4527-FF24-E8CA5FCB0B45}"/>
              </a:ext>
            </a:extLst>
          </p:cNvPr>
          <p:cNvSpPr txBox="1">
            <a:spLocks/>
          </p:cNvSpPr>
          <p:nvPr/>
        </p:nvSpPr>
        <p:spPr bwMode="auto">
          <a:xfrm>
            <a:off x="791978" y="4190999"/>
            <a:ext cx="2941822" cy="2148271"/>
          </a:xfrm>
          <a:prstGeom prst="rect">
            <a:avLst/>
          </a:prstGeom>
          <a:solidFill>
            <a:srgbClr val="FFFF00">
              <a:alpha val="18000"/>
            </a:srgbClr>
          </a:solidFill>
          <a:ln w="22225">
            <a:solidFill>
              <a:srgbClr val="FF0000">
                <a:alpha val="90000"/>
              </a:srgbClr>
            </a:solidFill>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28600" indent="-228600">
              <a:buNone/>
            </a:pPr>
            <a:r>
              <a:rPr lang="en-US" sz="2200" kern="0" dirty="0">
                <a:solidFill>
                  <a:srgbClr val="FF0000"/>
                </a:solidFill>
                <a:sym typeface="Wingdings 3" panose="05040102010807070707" pitchFamily="18" charset="2"/>
              </a:rPr>
              <a:t>Potential risks include</a:t>
            </a:r>
          </a:p>
          <a:p>
            <a:pPr indent="-228600"/>
            <a:r>
              <a:rPr lang="en-US" sz="2200" kern="0" dirty="0">
                <a:solidFill>
                  <a:srgbClr val="FF0000"/>
                </a:solidFill>
                <a:sym typeface="Wingdings 3" panose="05040102010807070707" pitchFamily="18" charset="2"/>
              </a:rPr>
              <a:t>Exacerbating R/S problems</a:t>
            </a:r>
          </a:p>
          <a:p>
            <a:pPr indent="-228600"/>
            <a:r>
              <a:rPr lang="en-US" sz="2200" kern="0" dirty="0">
                <a:solidFill>
                  <a:srgbClr val="FF0000"/>
                </a:solidFill>
                <a:sym typeface="Wingdings 3" panose="05040102010807070707" pitchFamily="18" charset="2"/>
              </a:rPr>
              <a:t>Rights violation</a:t>
            </a:r>
          </a:p>
          <a:p>
            <a:pPr indent="-228600"/>
            <a:r>
              <a:rPr lang="en-US" sz="2200" kern="0" dirty="0">
                <a:solidFill>
                  <a:srgbClr val="FF0000"/>
                </a:solidFill>
                <a:sym typeface="Wingdings 3" panose="05040102010807070707" pitchFamily="18" charset="2"/>
              </a:rPr>
              <a:t>Waste</a:t>
            </a:r>
          </a:p>
        </p:txBody>
      </p:sp>
    </p:spTree>
    <p:extLst>
      <p:ext uri="{BB962C8B-B14F-4D97-AF65-F5344CB8AC3E}">
        <p14:creationId xmlns:p14="http://schemas.microsoft.com/office/powerpoint/2010/main" val="10873141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6525"/>
            <a:ext cx="8763000" cy="6340475"/>
          </a:xfrm>
          <a:solidFill>
            <a:srgbClr val="FFCC00"/>
          </a:solidFill>
        </p:spPr>
        <p:txBody>
          <a:bodyPr/>
          <a:lstStyle/>
          <a:p>
            <a:r>
              <a:rPr lang="en-US" sz="5400" dirty="0"/>
              <a:t>PART 2 - CONCRETIZING:</a:t>
            </a:r>
            <a:br>
              <a:rPr lang="en-US" sz="5400" dirty="0"/>
            </a:br>
            <a:r>
              <a:rPr lang="en-US" sz="5400" dirty="0"/>
              <a:t> </a:t>
            </a:r>
            <a:br>
              <a:rPr lang="en-US" sz="5400" dirty="0"/>
            </a:br>
            <a:r>
              <a:rPr lang="en-US" sz="4800" dirty="0"/>
              <a:t>CURRENT STATUS</a:t>
            </a:r>
            <a:br>
              <a:rPr lang="en-US" sz="4800" dirty="0"/>
            </a:br>
            <a:r>
              <a:rPr lang="en-US" sz="4800" dirty="0"/>
              <a:t>+</a:t>
            </a:r>
            <a:br>
              <a:rPr lang="en-US" sz="4800" dirty="0"/>
            </a:br>
            <a:r>
              <a:rPr lang="en-US" sz="4800" dirty="0"/>
              <a:t>41 PROPOSITIONS </a:t>
            </a:r>
            <a:br>
              <a:rPr lang="en-US" sz="4800" dirty="0"/>
            </a:br>
            <a:r>
              <a:rPr lang="en-US" sz="3200" dirty="0"/>
              <a:t>TO </a:t>
            </a:r>
            <a:br>
              <a:rPr lang="en-US" sz="4800" dirty="0"/>
            </a:br>
            <a:r>
              <a:rPr lang="en-US" sz="4800" dirty="0"/>
              <a:t>REFINE + ENVISION</a:t>
            </a:r>
            <a:endParaRPr lang="en-US" sz="5400" dirty="0"/>
          </a:p>
        </p:txBody>
      </p:sp>
      <p:sp>
        <p:nvSpPr>
          <p:cNvPr id="4" name="Slide Number Placeholder 3"/>
          <p:cNvSpPr>
            <a:spLocks noGrp="1"/>
          </p:cNvSpPr>
          <p:nvPr>
            <p:ph type="sldNum" sz="quarter" idx="12"/>
          </p:nvPr>
        </p:nvSpPr>
        <p:spPr/>
        <p:txBody>
          <a:bodyPr/>
          <a:lstStyle/>
          <a:p>
            <a:pPr>
              <a:defRPr/>
            </a:pPr>
            <a:fld id="{1562156A-9564-4DAC-8093-548D72B23337}" type="slidenum">
              <a:rPr lang="en-US" altLang="en-US" smtClean="0"/>
              <a:pPr>
                <a:defRPr/>
              </a:pPr>
              <a:t>20</a:t>
            </a:fld>
            <a:endParaRPr lang="en-US" altLang="en-US"/>
          </a:p>
        </p:txBody>
      </p:sp>
    </p:spTree>
    <p:extLst>
      <p:ext uri="{BB962C8B-B14F-4D97-AF65-F5344CB8AC3E}">
        <p14:creationId xmlns:p14="http://schemas.microsoft.com/office/powerpoint/2010/main" val="407094293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A33C1-F8A5-C0C0-AE2F-47F0F315E5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035C4C-034C-7ECD-BBB3-346EAAEEE712}"/>
              </a:ext>
            </a:extLst>
          </p:cNvPr>
          <p:cNvSpPr>
            <a:spLocks noGrp="1"/>
          </p:cNvSpPr>
          <p:nvPr>
            <p:ph idx="1"/>
          </p:nvPr>
        </p:nvSpPr>
        <p:spPr>
          <a:xfrm>
            <a:off x="106757" y="1139214"/>
            <a:ext cx="7696200" cy="4579572"/>
          </a:xfrm>
        </p:spPr>
        <p:txBody>
          <a:bodyPr/>
          <a:lstStyle/>
          <a:p>
            <a:pPr marL="0" indent="0">
              <a:lnSpc>
                <a:spcPct val="130000"/>
              </a:lnSpc>
              <a:buNone/>
            </a:pPr>
            <a:r>
              <a:rPr lang="en-US" sz="2400" dirty="0"/>
              <a:t>SIPUBH is new as an IDEA</a:t>
            </a:r>
          </a:p>
          <a:p>
            <a:pPr marL="0" indent="0">
              <a:lnSpc>
                <a:spcPct val="130000"/>
              </a:lnSpc>
              <a:buNone/>
            </a:pPr>
            <a:r>
              <a:rPr lang="en-US" sz="2400" dirty="0"/>
              <a:t>   but…</a:t>
            </a:r>
          </a:p>
          <a:p>
            <a:pPr marL="0" indent="0">
              <a:buNone/>
            </a:pPr>
            <a:r>
              <a:rPr lang="en-US" sz="2400" dirty="0"/>
              <a:t>Many SIPUBH “ingredients” are </a:t>
            </a:r>
            <a:br>
              <a:rPr lang="en-US" sz="2400" dirty="0"/>
            </a:br>
            <a:r>
              <a:rPr lang="en-US" sz="2400" dirty="0"/>
              <a:t>emerging / evolving:</a:t>
            </a:r>
          </a:p>
          <a:p>
            <a:pPr marL="850900">
              <a:buFont typeface="Wingdings" panose="05000000000000000000" pitchFamily="2" charset="2"/>
              <a:buChar char="ü"/>
            </a:pPr>
            <a:r>
              <a:rPr lang="en-US" sz="2400" dirty="0"/>
              <a:t>Bases for societal BACKING</a:t>
            </a:r>
          </a:p>
          <a:p>
            <a:pPr marL="850900">
              <a:buFont typeface="Wingdings" panose="05000000000000000000" pitchFamily="2" charset="2"/>
              <a:buChar char="ü"/>
            </a:pPr>
            <a:r>
              <a:rPr lang="en-US" sz="2400" dirty="0"/>
              <a:t>Needed scholarly/scientific THEORY</a:t>
            </a:r>
          </a:p>
          <a:p>
            <a:pPr marL="850900">
              <a:buFont typeface="Wingdings" panose="05000000000000000000" pitchFamily="2" charset="2"/>
              <a:buChar char="ü"/>
            </a:pPr>
            <a:r>
              <a:rPr lang="en-US" sz="2400" dirty="0"/>
              <a:t>Needed TOOLS for implementation</a:t>
            </a:r>
          </a:p>
          <a:p>
            <a:pPr marL="0" indent="0">
              <a:buNone/>
            </a:pPr>
            <a:endParaRPr lang="en-US" sz="2400" dirty="0"/>
          </a:p>
          <a:p>
            <a:pPr marL="0" indent="0">
              <a:buNone/>
            </a:pPr>
            <a:r>
              <a:rPr lang="en-US" sz="2400" dirty="0"/>
              <a:t>Interest in spirituality is</a:t>
            </a:r>
          </a:p>
          <a:p>
            <a:pPr marL="850900">
              <a:buFont typeface="Wingdings" panose="05000000000000000000" pitchFamily="2" charset="2"/>
              <a:buChar char="ü"/>
            </a:pPr>
            <a:r>
              <a:rPr lang="en-US" sz="2400" dirty="0"/>
              <a:t>Increasingly cross-sectoral</a:t>
            </a:r>
          </a:p>
          <a:p>
            <a:pPr marL="850900">
              <a:buFont typeface="Wingdings" panose="05000000000000000000" pitchFamily="2" charset="2"/>
              <a:buChar char="ü"/>
            </a:pPr>
            <a:r>
              <a:rPr lang="en-US" sz="2400" dirty="0"/>
              <a:t>Recurring in WHO</a:t>
            </a:r>
          </a:p>
        </p:txBody>
      </p:sp>
      <p:sp>
        <p:nvSpPr>
          <p:cNvPr id="2" name="Title 1">
            <a:extLst>
              <a:ext uri="{FF2B5EF4-FFF2-40B4-BE49-F238E27FC236}">
                <a16:creationId xmlns:a16="http://schemas.microsoft.com/office/drawing/2014/main" id="{D75DA979-30E9-FFD5-650B-7C8E04D70859}"/>
              </a:ext>
            </a:extLst>
          </p:cNvPr>
          <p:cNvSpPr>
            <a:spLocks noGrp="1"/>
          </p:cNvSpPr>
          <p:nvPr>
            <p:ph type="title"/>
          </p:nvPr>
        </p:nvSpPr>
        <p:spPr>
          <a:xfrm>
            <a:off x="228600" y="476854"/>
            <a:ext cx="8229600" cy="523220"/>
          </a:xfrm>
          <a:solidFill>
            <a:srgbClr val="33CCFF">
              <a:alpha val="45000"/>
            </a:srgbClr>
          </a:solidFill>
        </p:spPr>
        <p:txBody>
          <a:bodyPr/>
          <a:lstStyle/>
          <a:p>
            <a:r>
              <a:rPr lang="en-US" sz="2800" dirty="0"/>
              <a:t>What is Current Status of SIPUBH?</a:t>
            </a:r>
          </a:p>
        </p:txBody>
      </p:sp>
      <p:sp>
        <p:nvSpPr>
          <p:cNvPr id="4" name="Slide Number Placeholder 3">
            <a:extLst>
              <a:ext uri="{FF2B5EF4-FFF2-40B4-BE49-F238E27FC236}">
                <a16:creationId xmlns:a16="http://schemas.microsoft.com/office/drawing/2014/main" id="{89A0B3B9-7577-3F98-16C5-63ECB57D45BB}"/>
              </a:ext>
            </a:extLst>
          </p:cNvPr>
          <p:cNvSpPr>
            <a:spLocks noGrp="1"/>
          </p:cNvSpPr>
          <p:nvPr>
            <p:ph type="sldNum" sz="quarter" idx="12"/>
          </p:nvPr>
        </p:nvSpPr>
        <p:spPr>
          <a:xfrm>
            <a:off x="8488757" y="147540"/>
            <a:ext cx="426643" cy="476250"/>
          </a:xfrm>
        </p:spPr>
        <p:txBody>
          <a:bodyPr/>
          <a:lstStyle/>
          <a:p>
            <a:pPr algn="l">
              <a:defRPr/>
            </a:pPr>
            <a:fld id="{1562156A-9564-4DAC-8093-548D72B23337}" type="slidenum">
              <a:rPr lang="en-US" altLang="en-US" smtClean="0"/>
              <a:pPr algn="l">
                <a:defRPr/>
              </a:pPr>
              <a:t>21</a:t>
            </a:fld>
            <a:endParaRPr lang="en-US" altLang="en-US" dirty="0"/>
          </a:p>
        </p:txBody>
      </p:sp>
      <p:sp>
        <p:nvSpPr>
          <p:cNvPr id="7" name="TextBox 6">
            <a:extLst>
              <a:ext uri="{FF2B5EF4-FFF2-40B4-BE49-F238E27FC236}">
                <a16:creationId xmlns:a16="http://schemas.microsoft.com/office/drawing/2014/main" id="{C641261E-20B7-2778-9A90-95F99C94BBA3}"/>
              </a:ext>
            </a:extLst>
          </p:cNvPr>
          <p:cNvSpPr txBox="1"/>
          <p:nvPr/>
        </p:nvSpPr>
        <p:spPr>
          <a:xfrm>
            <a:off x="28575" y="29938"/>
            <a:ext cx="2714626" cy="307777"/>
          </a:xfrm>
          <a:prstGeom prst="rect">
            <a:avLst/>
          </a:prstGeom>
          <a:solidFill>
            <a:srgbClr val="FFCC99"/>
          </a:solidFill>
        </p:spPr>
        <p:txBody>
          <a:bodyPr wrap="square" rtlCol="0">
            <a:spAutoFit/>
          </a:bodyPr>
          <a:lstStyle/>
          <a:p>
            <a:pPr marL="342900" indent="-342900">
              <a:buFont typeface="+mj-lt"/>
              <a:buAutoNum type="arabicParenR" startAt="2"/>
            </a:pPr>
            <a:r>
              <a:rPr lang="en-US" sz="1400" dirty="0">
                <a:latin typeface="Arial Narrow" panose="020B0606020202030204" pitchFamily="34" charset="0"/>
                <a:ea typeface="Calibri" panose="020F0502020204030204" pitchFamily="34" charset="0"/>
                <a:cs typeface="Calibri" panose="020F0502020204030204" pitchFamily="34" charset="0"/>
              </a:rPr>
              <a:t>CONCRETIZING: Current Status</a:t>
            </a:r>
          </a:p>
        </p:txBody>
      </p:sp>
      <p:sp>
        <p:nvSpPr>
          <p:cNvPr id="6" name="TextBox 5">
            <a:extLst>
              <a:ext uri="{FF2B5EF4-FFF2-40B4-BE49-F238E27FC236}">
                <a16:creationId xmlns:a16="http://schemas.microsoft.com/office/drawing/2014/main" id="{F0A4703D-271F-AD1B-E77F-A907026FCC54}"/>
              </a:ext>
            </a:extLst>
          </p:cNvPr>
          <p:cNvSpPr txBox="1"/>
          <p:nvPr/>
        </p:nvSpPr>
        <p:spPr>
          <a:xfrm>
            <a:off x="6065443" y="5350215"/>
            <a:ext cx="2971800" cy="1507785"/>
          </a:xfrm>
          <a:prstGeom prst="rect">
            <a:avLst/>
          </a:prstGeom>
          <a:noFill/>
        </p:spPr>
        <p:txBody>
          <a:bodyPr wrap="square" rtlCol="0">
            <a:spAutoFit/>
          </a:bodyPr>
          <a:lstStyle/>
          <a:p>
            <a:pPr>
              <a:lnSpc>
                <a:spcPct val="130000"/>
              </a:lnSpc>
            </a:pPr>
            <a:r>
              <a:rPr lang="en-US" sz="1200" dirty="0">
                <a:solidFill>
                  <a:srgbClr val="33CCFF"/>
                </a:solidFill>
              </a:rPr>
              <a:t>A MAJOR SOURCE</a:t>
            </a:r>
            <a:br>
              <a:rPr lang="en-US" sz="1200" dirty="0">
                <a:solidFill>
                  <a:srgbClr val="33CCFF"/>
                </a:solidFill>
              </a:rPr>
            </a:br>
            <a:r>
              <a:rPr lang="en-US" sz="1200" dirty="0">
                <a:solidFill>
                  <a:srgbClr val="33CCFF"/>
                </a:solidFill>
              </a:rPr>
              <a:t>Oman, D. (2026). Spirituality,  health, and well-being: Field overview and emerging frontiers. In J. R. Webb (Ed.), Handbook of spirituality, health, and well-being: A psychological perspective (pp. 37-75).  </a:t>
            </a:r>
            <a:endParaRPr lang="en-US" sz="1200" dirty="0">
              <a:solidFill>
                <a:srgbClr val="33CCFF"/>
              </a:solidFill>
              <a:highlight>
                <a:srgbClr val="FFFF00"/>
              </a:highlight>
            </a:endParaRPr>
          </a:p>
        </p:txBody>
      </p:sp>
      <p:pic>
        <p:nvPicPr>
          <p:cNvPr id="10" name="Picture 9">
            <a:extLst>
              <a:ext uri="{FF2B5EF4-FFF2-40B4-BE49-F238E27FC236}">
                <a16:creationId xmlns:a16="http://schemas.microsoft.com/office/drawing/2014/main" id="{C701CF8F-33D4-4E2A-D27C-173F739B48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599" y="4138066"/>
            <a:ext cx="978202" cy="1393450"/>
          </a:xfrm>
          <a:prstGeom prst="rect">
            <a:avLst/>
          </a:prstGeom>
        </p:spPr>
      </p:pic>
    </p:spTree>
    <p:extLst>
      <p:ext uri="{BB962C8B-B14F-4D97-AF65-F5344CB8AC3E}">
        <p14:creationId xmlns:p14="http://schemas.microsoft.com/office/powerpoint/2010/main" val="16445940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2F883-FB70-27D9-2A7B-9EE04D5087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C6B53-96F4-7602-873E-6D267D6D9214}"/>
              </a:ext>
            </a:extLst>
          </p:cNvPr>
          <p:cNvSpPr>
            <a:spLocks noGrp="1"/>
          </p:cNvSpPr>
          <p:nvPr>
            <p:ph idx="1"/>
          </p:nvPr>
        </p:nvSpPr>
        <p:spPr>
          <a:xfrm>
            <a:off x="106757" y="1139214"/>
            <a:ext cx="7696200" cy="4579572"/>
          </a:xfrm>
        </p:spPr>
        <p:txBody>
          <a:bodyPr/>
          <a:lstStyle/>
          <a:p>
            <a:pPr marL="0" indent="0">
              <a:lnSpc>
                <a:spcPct val="130000"/>
              </a:lnSpc>
              <a:buNone/>
            </a:pPr>
            <a:r>
              <a:rPr lang="en-US" sz="2400" dirty="0"/>
              <a:t>SIPUBH is new as an IDEA</a:t>
            </a:r>
          </a:p>
          <a:p>
            <a:pPr marL="0" indent="0">
              <a:lnSpc>
                <a:spcPct val="130000"/>
              </a:lnSpc>
              <a:buNone/>
            </a:pPr>
            <a:r>
              <a:rPr lang="en-US" sz="2400" dirty="0"/>
              <a:t>   but…</a:t>
            </a:r>
          </a:p>
          <a:p>
            <a:pPr marL="0" indent="0">
              <a:buNone/>
            </a:pPr>
            <a:r>
              <a:rPr lang="en-US" sz="2400" dirty="0"/>
              <a:t>Many SIPUBH “ingredients” are </a:t>
            </a:r>
            <a:br>
              <a:rPr lang="en-US" sz="2400" dirty="0"/>
            </a:br>
            <a:r>
              <a:rPr lang="en-US" sz="2400" dirty="0"/>
              <a:t>emerging / evolving:</a:t>
            </a:r>
          </a:p>
          <a:p>
            <a:pPr marL="850900">
              <a:buFont typeface="Wingdings" panose="05000000000000000000" pitchFamily="2" charset="2"/>
              <a:buChar char="ü"/>
            </a:pPr>
            <a:r>
              <a:rPr lang="en-US" sz="2400" dirty="0"/>
              <a:t>Bases for societal BACKING</a:t>
            </a:r>
          </a:p>
          <a:p>
            <a:pPr marL="850900">
              <a:buFont typeface="Wingdings" panose="05000000000000000000" pitchFamily="2" charset="2"/>
              <a:buChar char="ü"/>
            </a:pPr>
            <a:r>
              <a:rPr lang="en-US" sz="2400" dirty="0"/>
              <a:t>Needed scholarly/scientific THEORY</a:t>
            </a:r>
          </a:p>
          <a:p>
            <a:pPr marL="850900">
              <a:buFont typeface="Wingdings" panose="05000000000000000000" pitchFamily="2" charset="2"/>
              <a:buChar char="ü"/>
            </a:pPr>
            <a:r>
              <a:rPr lang="en-US" sz="2400" dirty="0"/>
              <a:t>Needed TOOLS for implementation</a:t>
            </a:r>
          </a:p>
          <a:p>
            <a:pPr marL="0" indent="0">
              <a:buNone/>
            </a:pPr>
            <a:endParaRPr lang="en-US" sz="2400" dirty="0"/>
          </a:p>
          <a:p>
            <a:pPr marL="0" indent="0">
              <a:buNone/>
            </a:pPr>
            <a:r>
              <a:rPr lang="en-US" sz="2400" dirty="0"/>
              <a:t>Interest in spirituality is</a:t>
            </a:r>
          </a:p>
          <a:p>
            <a:pPr marL="850900">
              <a:buFont typeface="Wingdings" panose="05000000000000000000" pitchFamily="2" charset="2"/>
              <a:buChar char="ü"/>
            </a:pPr>
            <a:r>
              <a:rPr lang="en-US" sz="2400" dirty="0"/>
              <a:t>Increasingly cross-sectoral</a:t>
            </a:r>
          </a:p>
          <a:p>
            <a:pPr marL="850900">
              <a:buFont typeface="Wingdings" panose="05000000000000000000" pitchFamily="2" charset="2"/>
              <a:buChar char="ü"/>
            </a:pPr>
            <a:r>
              <a:rPr lang="en-US" sz="2400" dirty="0"/>
              <a:t>Recurring in WHO</a:t>
            </a:r>
          </a:p>
        </p:txBody>
      </p:sp>
      <p:sp>
        <p:nvSpPr>
          <p:cNvPr id="2" name="Title 1">
            <a:extLst>
              <a:ext uri="{FF2B5EF4-FFF2-40B4-BE49-F238E27FC236}">
                <a16:creationId xmlns:a16="http://schemas.microsoft.com/office/drawing/2014/main" id="{A942B5B2-31AD-4DB5-2B23-F5C250195451}"/>
              </a:ext>
            </a:extLst>
          </p:cNvPr>
          <p:cNvSpPr>
            <a:spLocks noGrp="1"/>
          </p:cNvSpPr>
          <p:nvPr>
            <p:ph type="title"/>
          </p:nvPr>
        </p:nvSpPr>
        <p:spPr>
          <a:xfrm>
            <a:off x="88614" y="408949"/>
            <a:ext cx="5867400" cy="523220"/>
          </a:xfrm>
          <a:solidFill>
            <a:srgbClr val="33CCFF">
              <a:alpha val="45000"/>
            </a:srgbClr>
          </a:solidFill>
        </p:spPr>
        <p:txBody>
          <a:bodyPr/>
          <a:lstStyle/>
          <a:p>
            <a:r>
              <a:rPr lang="en-US" sz="2800" dirty="0"/>
              <a:t>What is Current Status of SIPUBH?</a:t>
            </a:r>
          </a:p>
        </p:txBody>
      </p:sp>
      <p:sp>
        <p:nvSpPr>
          <p:cNvPr id="4" name="Slide Number Placeholder 3">
            <a:extLst>
              <a:ext uri="{FF2B5EF4-FFF2-40B4-BE49-F238E27FC236}">
                <a16:creationId xmlns:a16="http://schemas.microsoft.com/office/drawing/2014/main" id="{D4695563-7582-9A10-39DB-2A74735E0699}"/>
              </a:ext>
            </a:extLst>
          </p:cNvPr>
          <p:cNvSpPr>
            <a:spLocks noGrp="1"/>
          </p:cNvSpPr>
          <p:nvPr>
            <p:ph type="sldNum" sz="quarter" idx="12"/>
          </p:nvPr>
        </p:nvSpPr>
        <p:spPr>
          <a:xfrm>
            <a:off x="8488757" y="147540"/>
            <a:ext cx="426643" cy="476250"/>
          </a:xfrm>
        </p:spPr>
        <p:txBody>
          <a:bodyPr/>
          <a:lstStyle/>
          <a:p>
            <a:pPr algn="l">
              <a:defRPr/>
            </a:pPr>
            <a:fld id="{1562156A-9564-4DAC-8093-548D72B23337}" type="slidenum">
              <a:rPr lang="en-US" altLang="en-US" smtClean="0"/>
              <a:pPr algn="l">
                <a:defRPr/>
              </a:pPr>
              <a:t>22</a:t>
            </a:fld>
            <a:endParaRPr lang="en-US" altLang="en-US" dirty="0"/>
          </a:p>
        </p:txBody>
      </p:sp>
      <p:sp>
        <p:nvSpPr>
          <p:cNvPr id="7" name="TextBox 6">
            <a:extLst>
              <a:ext uri="{FF2B5EF4-FFF2-40B4-BE49-F238E27FC236}">
                <a16:creationId xmlns:a16="http://schemas.microsoft.com/office/drawing/2014/main" id="{76DB15A5-CD0A-20E0-9BE9-9AAB81E9B6DF}"/>
              </a:ext>
            </a:extLst>
          </p:cNvPr>
          <p:cNvSpPr txBox="1"/>
          <p:nvPr/>
        </p:nvSpPr>
        <p:spPr>
          <a:xfrm>
            <a:off x="28575" y="29938"/>
            <a:ext cx="2714626" cy="307777"/>
          </a:xfrm>
          <a:prstGeom prst="rect">
            <a:avLst/>
          </a:prstGeom>
          <a:solidFill>
            <a:srgbClr val="FFCC99"/>
          </a:solidFill>
        </p:spPr>
        <p:txBody>
          <a:bodyPr wrap="square" rtlCol="0">
            <a:spAutoFit/>
          </a:bodyPr>
          <a:lstStyle/>
          <a:p>
            <a:pPr marL="342900" indent="-342900">
              <a:buFont typeface="+mj-lt"/>
              <a:buAutoNum type="arabicParenR" startAt="2"/>
            </a:pPr>
            <a:r>
              <a:rPr lang="en-US" sz="1400" dirty="0">
                <a:latin typeface="Arial Narrow" panose="020B0606020202030204" pitchFamily="34" charset="0"/>
                <a:ea typeface="Calibri" panose="020F0502020204030204" pitchFamily="34" charset="0"/>
                <a:cs typeface="Calibri" panose="020F0502020204030204" pitchFamily="34" charset="0"/>
              </a:rPr>
              <a:t>CONCRETIZING: Current Status</a:t>
            </a:r>
          </a:p>
        </p:txBody>
      </p:sp>
      <p:sp>
        <p:nvSpPr>
          <p:cNvPr id="5" name="Speech Bubble: Rectangle 4">
            <a:extLst>
              <a:ext uri="{FF2B5EF4-FFF2-40B4-BE49-F238E27FC236}">
                <a16:creationId xmlns:a16="http://schemas.microsoft.com/office/drawing/2014/main" id="{CB0EA838-B11A-0429-832C-1AEF0ADF15E5}"/>
              </a:ext>
            </a:extLst>
          </p:cNvPr>
          <p:cNvSpPr/>
          <p:nvPr/>
        </p:nvSpPr>
        <p:spPr bwMode="auto">
          <a:xfrm>
            <a:off x="5181600" y="1037562"/>
            <a:ext cx="3733800" cy="1858038"/>
          </a:xfrm>
          <a:prstGeom prst="wedgeRectCallout">
            <a:avLst>
              <a:gd name="adj1" fmla="val -57921"/>
              <a:gd name="adj2" fmla="val 64197"/>
            </a:avLst>
          </a:prstGeom>
          <a:solidFill>
            <a:srgbClr val="F9FDBF"/>
          </a:solidFill>
          <a:ln w="50800" cap="flat" cmpd="sng" algn="ctr">
            <a:solidFill>
              <a:srgbClr val="FFC000"/>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a:spcBef>
                <a:spcPts val="600"/>
              </a:spcBef>
              <a:buFont typeface="Wingdings" panose="05000000000000000000" pitchFamily="2" charset="2"/>
              <a:buChar char="ð"/>
            </a:pPr>
            <a:r>
              <a:rPr lang="en-US" dirty="0">
                <a:solidFill>
                  <a:srgbClr val="00B050"/>
                </a:solidFill>
              </a:rPr>
              <a:t>Religious traditions increasingly acknowledge </a:t>
            </a:r>
            <a:r>
              <a:rPr lang="en-US" u="sng" dirty="0">
                <a:solidFill>
                  <a:srgbClr val="00B050"/>
                </a:solidFill>
              </a:rPr>
              <a:t>fostering of “spirituality”</a:t>
            </a:r>
            <a:r>
              <a:rPr lang="en-US" dirty="0">
                <a:solidFill>
                  <a:srgbClr val="00B050"/>
                </a:solidFill>
              </a:rPr>
              <a:t> as a </a:t>
            </a:r>
            <a:r>
              <a:rPr lang="en-US" u="sng" dirty="0">
                <a:solidFill>
                  <a:srgbClr val="00B050"/>
                </a:solidFill>
              </a:rPr>
              <a:t>shared goal</a:t>
            </a:r>
            <a:r>
              <a:rPr lang="en-US" dirty="0">
                <a:solidFill>
                  <a:srgbClr val="00B050"/>
                </a:solidFill>
              </a:rPr>
              <a:t> with other traditions</a:t>
            </a:r>
          </a:p>
          <a:p>
            <a:pPr marL="285750" indent="-285750">
              <a:spcBef>
                <a:spcPts val="600"/>
              </a:spcBef>
              <a:buFont typeface="Wingdings" panose="05000000000000000000" pitchFamily="2" charset="2"/>
              <a:buChar char="ð"/>
            </a:pPr>
            <a:r>
              <a:rPr lang="en-US" dirty="0">
                <a:solidFill>
                  <a:srgbClr val="00B050"/>
                </a:solidFill>
              </a:rPr>
              <a:t>Many interfaith coalitions have backed PUBH initiatives</a:t>
            </a:r>
          </a:p>
          <a:p>
            <a:pPr marL="285750" indent="-285750">
              <a:spcBef>
                <a:spcPts val="600"/>
              </a:spcBef>
              <a:buFont typeface="Wingdings" panose="05000000000000000000" pitchFamily="2" charset="2"/>
              <a:buChar char="ð"/>
            </a:pPr>
            <a:endParaRPr lang="en-US" dirty="0">
              <a:solidFill>
                <a:srgbClr val="00B05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ndParaRPr>
          </a:p>
        </p:txBody>
      </p:sp>
      <p:sp>
        <p:nvSpPr>
          <p:cNvPr id="8" name="Rectangle: Rounded Corners 7">
            <a:extLst>
              <a:ext uri="{FF2B5EF4-FFF2-40B4-BE49-F238E27FC236}">
                <a16:creationId xmlns:a16="http://schemas.microsoft.com/office/drawing/2014/main" id="{C7061EB0-3B97-97EE-0474-69DAEF8CD77F}"/>
              </a:ext>
            </a:extLst>
          </p:cNvPr>
          <p:cNvSpPr/>
          <p:nvPr/>
        </p:nvSpPr>
        <p:spPr bwMode="auto">
          <a:xfrm>
            <a:off x="1754152" y="962649"/>
            <a:ext cx="1830854" cy="306467"/>
          </a:xfrm>
          <a:prstGeom prst="roundRect">
            <a:avLst/>
          </a:prstGeom>
          <a:solidFill>
            <a:srgbClr val="FFC000"/>
          </a:solidFill>
          <a:ln w="6350" cap="flat" cmpd="sng" algn="ctr">
            <a:no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ZOOMING IN…</a:t>
            </a: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69601917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6DEC6-5017-66CB-790F-4CDDFEB7CF9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D6AC3D-79E7-F230-A3A4-673411C0D5FA}"/>
              </a:ext>
            </a:extLst>
          </p:cNvPr>
          <p:cNvSpPr>
            <a:spLocks noGrp="1"/>
          </p:cNvSpPr>
          <p:nvPr>
            <p:ph idx="1"/>
          </p:nvPr>
        </p:nvSpPr>
        <p:spPr>
          <a:xfrm>
            <a:off x="106757" y="1139214"/>
            <a:ext cx="7696200" cy="4579572"/>
          </a:xfrm>
        </p:spPr>
        <p:txBody>
          <a:bodyPr/>
          <a:lstStyle/>
          <a:p>
            <a:pPr marL="0" indent="0">
              <a:lnSpc>
                <a:spcPct val="130000"/>
              </a:lnSpc>
              <a:buNone/>
            </a:pPr>
            <a:r>
              <a:rPr lang="en-US" sz="2400" dirty="0"/>
              <a:t>SIPUBH is new as an IDEA</a:t>
            </a:r>
          </a:p>
          <a:p>
            <a:pPr marL="0" indent="0">
              <a:lnSpc>
                <a:spcPct val="130000"/>
              </a:lnSpc>
              <a:buNone/>
            </a:pPr>
            <a:r>
              <a:rPr lang="en-US" sz="2400" dirty="0"/>
              <a:t>   but…</a:t>
            </a:r>
          </a:p>
          <a:p>
            <a:pPr marL="0" indent="0">
              <a:buNone/>
            </a:pPr>
            <a:r>
              <a:rPr lang="en-US" sz="2400" dirty="0"/>
              <a:t>Many SIPUBH “ingredients” are </a:t>
            </a:r>
            <a:br>
              <a:rPr lang="en-US" sz="2400" dirty="0"/>
            </a:br>
            <a:r>
              <a:rPr lang="en-US" sz="2400" dirty="0"/>
              <a:t>emerging / evolving:</a:t>
            </a:r>
          </a:p>
          <a:p>
            <a:pPr marL="850900">
              <a:buFont typeface="Wingdings" panose="05000000000000000000" pitchFamily="2" charset="2"/>
              <a:buChar char="ü"/>
            </a:pPr>
            <a:r>
              <a:rPr lang="en-US" sz="2400" dirty="0"/>
              <a:t>Bases for societal BACKING</a:t>
            </a:r>
          </a:p>
          <a:p>
            <a:pPr marL="850900">
              <a:buFont typeface="Wingdings" panose="05000000000000000000" pitchFamily="2" charset="2"/>
              <a:buChar char="ü"/>
            </a:pPr>
            <a:r>
              <a:rPr lang="en-US" sz="2400" dirty="0"/>
              <a:t>Needed scholarly/scientific THEORY</a:t>
            </a:r>
          </a:p>
          <a:p>
            <a:pPr marL="850900">
              <a:buFont typeface="Wingdings" panose="05000000000000000000" pitchFamily="2" charset="2"/>
              <a:buChar char="ü"/>
            </a:pPr>
            <a:r>
              <a:rPr lang="en-US" sz="2400" dirty="0"/>
              <a:t>Needed TOOLS for implementation</a:t>
            </a:r>
          </a:p>
          <a:p>
            <a:pPr marL="0" indent="0">
              <a:buNone/>
            </a:pPr>
            <a:endParaRPr lang="en-US" sz="2400" dirty="0"/>
          </a:p>
          <a:p>
            <a:pPr marL="0" indent="0">
              <a:buNone/>
            </a:pPr>
            <a:r>
              <a:rPr lang="en-US" sz="2400" dirty="0"/>
              <a:t>Interest in spirituality is</a:t>
            </a:r>
          </a:p>
          <a:p>
            <a:pPr marL="850900">
              <a:buFont typeface="Wingdings" panose="05000000000000000000" pitchFamily="2" charset="2"/>
              <a:buChar char="ü"/>
            </a:pPr>
            <a:r>
              <a:rPr lang="en-US" sz="2400" dirty="0"/>
              <a:t>Increasingly cross-sectoral</a:t>
            </a:r>
          </a:p>
          <a:p>
            <a:pPr marL="850900">
              <a:buFont typeface="Wingdings" panose="05000000000000000000" pitchFamily="2" charset="2"/>
              <a:buChar char="ü"/>
            </a:pPr>
            <a:r>
              <a:rPr lang="en-US" sz="2400" dirty="0"/>
              <a:t>Recurring in WHO</a:t>
            </a:r>
          </a:p>
        </p:txBody>
      </p:sp>
      <p:sp>
        <p:nvSpPr>
          <p:cNvPr id="2" name="Title 1">
            <a:extLst>
              <a:ext uri="{FF2B5EF4-FFF2-40B4-BE49-F238E27FC236}">
                <a16:creationId xmlns:a16="http://schemas.microsoft.com/office/drawing/2014/main" id="{4C583E74-2B61-0A5F-4806-4A3E12145B86}"/>
              </a:ext>
            </a:extLst>
          </p:cNvPr>
          <p:cNvSpPr>
            <a:spLocks noGrp="1"/>
          </p:cNvSpPr>
          <p:nvPr>
            <p:ph type="title"/>
          </p:nvPr>
        </p:nvSpPr>
        <p:spPr>
          <a:xfrm>
            <a:off x="88614" y="408949"/>
            <a:ext cx="5867400" cy="523220"/>
          </a:xfrm>
          <a:solidFill>
            <a:srgbClr val="33CCFF">
              <a:alpha val="45000"/>
            </a:srgbClr>
          </a:solidFill>
        </p:spPr>
        <p:txBody>
          <a:bodyPr/>
          <a:lstStyle/>
          <a:p>
            <a:r>
              <a:rPr lang="en-US" sz="2800" dirty="0"/>
              <a:t>What is Current Status of SIPUBH?</a:t>
            </a:r>
          </a:p>
        </p:txBody>
      </p:sp>
      <p:sp>
        <p:nvSpPr>
          <p:cNvPr id="4" name="Slide Number Placeholder 3">
            <a:extLst>
              <a:ext uri="{FF2B5EF4-FFF2-40B4-BE49-F238E27FC236}">
                <a16:creationId xmlns:a16="http://schemas.microsoft.com/office/drawing/2014/main" id="{438F2DB1-3AA5-3D10-106D-58565E800260}"/>
              </a:ext>
            </a:extLst>
          </p:cNvPr>
          <p:cNvSpPr>
            <a:spLocks noGrp="1"/>
          </p:cNvSpPr>
          <p:nvPr>
            <p:ph type="sldNum" sz="quarter" idx="12"/>
          </p:nvPr>
        </p:nvSpPr>
        <p:spPr>
          <a:xfrm>
            <a:off x="8488757" y="147540"/>
            <a:ext cx="426643" cy="476250"/>
          </a:xfrm>
        </p:spPr>
        <p:txBody>
          <a:bodyPr/>
          <a:lstStyle/>
          <a:p>
            <a:pPr algn="l">
              <a:defRPr/>
            </a:pPr>
            <a:fld id="{1562156A-9564-4DAC-8093-548D72B23337}" type="slidenum">
              <a:rPr lang="en-US" altLang="en-US" smtClean="0"/>
              <a:pPr algn="l">
                <a:defRPr/>
              </a:pPr>
              <a:t>23</a:t>
            </a:fld>
            <a:endParaRPr lang="en-US" altLang="en-US" dirty="0"/>
          </a:p>
        </p:txBody>
      </p:sp>
      <p:sp>
        <p:nvSpPr>
          <p:cNvPr id="7" name="TextBox 6">
            <a:extLst>
              <a:ext uri="{FF2B5EF4-FFF2-40B4-BE49-F238E27FC236}">
                <a16:creationId xmlns:a16="http://schemas.microsoft.com/office/drawing/2014/main" id="{8E7B5475-66D7-223C-C50E-BDC18B1AF5ED}"/>
              </a:ext>
            </a:extLst>
          </p:cNvPr>
          <p:cNvSpPr txBox="1"/>
          <p:nvPr/>
        </p:nvSpPr>
        <p:spPr>
          <a:xfrm>
            <a:off x="28575" y="29938"/>
            <a:ext cx="2714626" cy="307777"/>
          </a:xfrm>
          <a:prstGeom prst="rect">
            <a:avLst/>
          </a:prstGeom>
          <a:solidFill>
            <a:srgbClr val="FFCC99"/>
          </a:solidFill>
        </p:spPr>
        <p:txBody>
          <a:bodyPr wrap="square" rtlCol="0">
            <a:spAutoFit/>
          </a:bodyPr>
          <a:lstStyle/>
          <a:p>
            <a:pPr marL="342900" indent="-342900">
              <a:buFont typeface="+mj-lt"/>
              <a:buAutoNum type="arabicParenR" startAt="2"/>
            </a:pPr>
            <a:r>
              <a:rPr lang="en-US" sz="1400" dirty="0">
                <a:latin typeface="Arial Narrow" panose="020B0606020202030204" pitchFamily="34" charset="0"/>
                <a:ea typeface="Calibri" panose="020F0502020204030204" pitchFamily="34" charset="0"/>
                <a:cs typeface="Calibri" panose="020F0502020204030204" pitchFamily="34" charset="0"/>
              </a:rPr>
              <a:t>CONCRETIZING: Current Status</a:t>
            </a:r>
          </a:p>
        </p:txBody>
      </p:sp>
      <p:sp>
        <p:nvSpPr>
          <p:cNvPr id="5" name="Speech Bubble: Rectangle 4">
            <a:extLst>
              <a:ext uri="{FF2B5EF4-FFF2-40B4-BE49-F238E27FC236}">
                <a16:creationId xmlns:a16="http://schemas.microsoft.com/office/drawing/2014/main" id="{BF39A4E5-C64F-4E32-1A67-A92C1C692FB0}"/>
              </a:ext>
            </a:extLst>
          </p:cNvPr>
          <p:cNvSpPr/>
          <p:nvPr/>
        </p:nvSpPr>
        <p:spPr bwMode="auto">
          <a:xfrm>
            <a:off x="4343400" y="623789"/>
            <a:ext cx="4613729" cy="2693871"/>
          </a:xfrm>
          <a:prstGeom prst="wedgeRectCallout">
            <a:avLst>
              <a:gd name="adj1" fmla="val -27355"/>
              <a:gd name="adj2" fmla="val 58109"/>
            </a:avLst>
          </a:prstGeom>
          <a:solidFill>
            <a:srgbClr val="F9FDBF"/>
          </a:solidFill>
          <a:ln w="50800" cap="flat" cmpd="sng" algn="ctr">
            <a:solidFill>
              <a:srgbClr val="FFC000"/>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rgbClr val="00B050"/>
                </a:solidFill>
              </a:rPr>
              <a:t>Scholarly / scientific theory evolving:</a:t>
            </a:r>
          </a:p>
          <a:p>
            <a:pPr marL="285750" indent="-285750">
              <a:spcBef>
                <a:spcPts val="600"/>
              </a:spcBef>
              <a:buFont typeface="Wingdings" panose="05000000000000000000" pitchFamily="2" charset="2"/>
              <a:buChar char="ð"/>
            </a:pPr>
            <a:r>
              <a:rPr lang="en-US" dirty="0">
                <a:solidFill>
                  <a:srgbClr val="00B050"/>
                </a:solidFill>
              </a:rPr>
              <a:t>Spiritual / religious </a:t>
            </a:r>
            <a:r>
              <a:rPr lang="en-US" u="sng" dirty="0">
                <a:solidFill>
                  <a:srgbClr val="00B050"/>
                </a:solidFill>
              </a:rPr>
              <a:t>competencies</a:t>
            </a:r>
            <a:r>
              <a:rPr lang="en-US" dirty="0">
                <a:solidFill>
                  <a:srgbClr val="00B050"/>
                </a:solidFill>
              </a:rPr>
              <a:t> are discussed / taught in increasing numbers of professions</a:t>
            </a:r>
          </a:p>
          <a:p>
            <a:pPr marL="290513" indent="-290513">
              <a:lnSpc>
                <a:spcPct val="110000"/>
              </a:lnSpc>
              <a:spcAft>
                <a:spcPts val="600"/>
              </a:spcAft>
              <a:buFont typeface="Wingdings" panose="05000000000000000000" pitchFamily="2" charset="2"/>
              <a:buChar char="ð"/>
            </a:pPr>
            <a:r>
              <a:rPr lang="en-US" dirty="0">
                <a:solidFill>
                  <a:srgbClr val="00B050"/>
                </a:solidFill>
              </a:rPr>
              <a:t>Increased scholarly attention to indigenous healing traditions, CAM, epistemic pluralism, and “decolonizing”</a:t>
            </a:r>
          </a:p>
          <a:p>
            <a:pPr marL="290513" indent="-290513">
              <a:lnSpc>
                <a:spcPct val="110000"/>
              </a:lnSpc>
              <a:spcAft>
                <a:spcPts val="600"/>
              </a:spcAft>
              <a:buFont typeface="Wingdings" panose="05000000000000000000" pitchFamily="2" charset="2"/>
              <a:buChar char="ð"/>
            </a:pPr>
            <a:r>
              <a:rPr lang="en-US" dirty="0">
                <a:solidFill>
                  <a:srgbClr val="00B050"/>
                </a:solidFill>
              </a:rPr>
              <a:t>SIPs growing</a:t>
            </a:r>
          </a:p>
          <a:p>
            <a:pPr marL="290513" indent="-290513">
              <a:lnSpc>
                <a:spcPct val="110000"/>
              </a:lnSpc>
              <a:spcAft>
                <a:spcPts val="600"/>
              </a:spcAft>
              <a:buFont typeface="Wingdings" panose="05000000000000000000" pitchFamily="2" charset="2"/>
              <a:buChar char="ð"/>
            </a:pPr>
            <a:endParaRPr lang="en-US" dirty="0">
              <a:solidFill>
                <a:srgbClr val="00B05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67371084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6DEC6-5017-66CB-790F-4CDDFEB7CF9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D6AC3D-79E7-F230-A3A4-673411C0D5FA}"/>
              </a:ext>
            </a:extLst>
          </p:cNvPr>
          <p:cNvSpPr>
            <a:spLocks noGrp="1"/>
          </p:cNvSpPr>
          <p:nvPr>
            <p:ph idx="1"/>
          </p:nvPr>
        </p:nvSpPr>
        <p:spPr>
          <a:xfrm>
            <a:off x="106757" y="1139214"/>
            <a:ext cx="7696200" cy="4579572"/>
          </a:xfrm>
        </p:spPr>
        <p:txBody>
          <a:bodyPr/>
          <a:lstStyle/>
          <a:p>
            <a:pPr marL="0" indent="0">
              <a:lnSpc>
                <a:spcPct val="130000"/>
              </a:lnSpc>
              <a:buNone/>
            </a:pPr>
            <a:r>
              <a:rPr lang="en-US" sz="2400" dirty="0"/>
              <a:t>SIPUBH is new as an IDEA</a:t>
            </a:r>
          </a:p>
          <a:p>
            <a:pPr marL="0" indent="0">
              <a:lnSpc>
                <a:spcPct val="130000"/>
              </a:lnSpc>
              <a:buNone/>
            </a:pPr>
            <a:r>
              <a:rPr lang="en-US" sz="2400" dirty="0"/>
              <a:t>   but…</a:t>
            </a:r>
          </a:p>
          <a:p>
            <a:pPr marL="0" indent="0">
              <a:buNone/>
            </a:pPr>
            <a:r>
              <a:rPr lang="en-US" sz="2400" dirty="0"/>
              <a:t>Many SIPUBH “ingredients” are </a:t>
            </a:r>
            <a:br>
              <a:rPr lang="en-US" sz="2400" dirty="0"/>
            </a:br>
            <a:r>
              <a:rPr lang="en-US" sz="2400" dirty="0"/>
              <a:t>emerging / evolving:</a:t>
            </a:r>
          </a:p>
          <a:p>
            <a:pPr marL="850900">
              <a:buFont typeface="Wingdings" panose="05000000000000000000" pitchFamily="2" charset="2"/>
              <a:buChar char="ü"/>
            </a:pPr>
            <a:r>
              <a:rPr lang="en-US" sz="2400" dirty="0"/>
              <a:t>Bases for societal BACKING</a:t>
            </a:r>
          </a:p>
          <a:p>
            <a:pPr marL="850900">
              <a:buFont typeface="Wingdings" panose="05000000000000000000" pitchFamily="2" charset="2"/>
              <a:buChar char="ü"/>
            </a:pPr>
            <a:r>
              <a:rPr lang="en-US" sz="2400" dirty="0"/>
              <a:t>Needed scholarly/scientific THEORY</a:t>
            </a:r>
          </a:p>
          <a:p>
            <a:pPr marL="850900">
              <a:buFont typeface="Wingdings" panose="05000000000000000000" pitchFamily="2" charset="2"/>
              <a:buChar char="ü"/>
            </a:pPr>
            <a:r>
              <a:rPr lang="en-US" sz="2400" dirty="0"/>
              <a:t>Needed TOOLS for implementation</a:t>
            </a:r>
          </a:p>
          <a:p>
            <a:pPr marL="0" indent="0">
              <a:buNone/>
            </a:pPr>
            <a:endParaRPr lang="en-US" sz="2400" dirty="0"/>
          </a:p>
          <a:p>
            <a:pPr marL="0" indent="0">
              <a:buNone/>
            </a:pPr>
            <a:r>
              <a:rPr lang="en-US" sz="2400" dirty="0"/>
              <a:t>Interest in spirituality is</a:t>
            </a:r>
          </a:p>
          <a:p>
            <a:pPr marL="850900">
              <a:buFont typeface="Wingdings" panose="05000000000000000000" pitchFamily="2" charset="2"/>
              <a:buChar char="ü"/>
            </a:pPr>
            <a:r>
              <a:rPr lang="en-US" sz="2400" dirty="0"/>
              <a:t>Increasingly cross-sectoral</a:t>
            </a:r>
          </a:p>
          <a:p>
            <a:pPr marL="850900">
              <a:buFont typeface="Wingdings" panose="05000000000000000000" pitchFamily="2" charset="2"/>
              <a:buChar char="ü"/>
            </a:pPr>
            <a:r>
              <a:rPr lang="en-US" sz="2400" dirty="0"/>
              <a:t>Recurring in WHO</a:t>
            </a:r>
          </a:p>
        </p:txBody>
      </p:sp>
      <p:sp>
        <p:nvSpPr>
          <p:cNvPr id="2" name="Title 1">
            <a:extLst>
              <a:ext uri="{FF2B5EF4-FFF2-40B4-BE49-F238E27FC236}">
                <a16:creationId xmlns:a16="http://schemas.microsoft.com/office/drawing/2014/main" id="{4C583E74-2B61-0A5F-4806-4A3E12145B86}"/>
              </a:ext>
            </a:extLst>
          </p:cNvPr>
          <p:cNvSpPr>
            <a:spLocks noGrp="1"/>
          </p:cNvSpPr>
          <p:nvPr>
            <p:ph type="title"/>
          </p:nvPr>
        </p:nvSpPr>
        <p:spPr>
          <a:xfrm>
            <a:off x="88614" y="408949"/>
            <a:ext cx="5867400" cy="523220"/>
          </a:xfrm>
          <a:solidFill>
            <a:srgbClr val="33CCFF">
              <a:alpha val="45000"/>
            </a:srgbClr>
          </a:solidFill>
        </p:spPr>
        <p:txBody>
          <a:bodyPr/>
          <a:lstStyle/>
          <a:p>
            <a:r>
              <a:rPr lang="en-US" sz="2800" dirty="0"/>
              <a:t>What is Current Status of SIPUBH?</a:t>
            </a:r>
          </a:p>
        </p:txBody>
      </p:sp>
      <p:sp>
        <p:nvSpPr>
          <p:cNvPr id="4" name="Slide Number Placeholder 3">
            <a:extLst>
              <a:ext uri="{FF2B5EF4-FFF2-40B4-BE49-F238E27FC236}">
                <a16:creationId xmlns:a16="http://schemas.microsoft.com/office/drawing/2014/main" id="{438F2DB1-3AA5-3D10-106D-58565E800260}"/>
              </a:ext>
            </a:extLst>
          </p:cNvPr>
          <p:cNvSpPr>
            <a:spLocks noGrp="1"/>
          </p:cNvSpPr>
          <p:nvPr>
            <p:ph type="sldNum" sz="quarter" idx="12"/>
          </p:nvPr>
        </p:nvSpPr>
        <p:spPr>
          <a:xfrm>
            <a:off x="8488757" y="147540"/>
            <a:ext cx="426643" cy="476250"/>
          </a:xfrm>
        </p:spPr>
        <p:txBody>
          <a:bodyPr/>
          <a:lstStyle/>
          <a:p>
            <a:pPr algn="l">
              <a:defRPr/>
            </a:pPr>
            <a:fld id="{1562156A-9564-4DAC-8093-548D72B23337}" type="slidenum">
              <a:rPr lang="en-US" altLang="en-US" smtClean="0"/>
              <a:pPr algn="l">
                <a:defRPr/>
              </a:pPr>
              <a:t>24</a:t>
            </a:fld>
            <a:endParaRPr lang="en-US" altLang="en-US" dirty="0"/>
          </a:p>
        </p:txBody>
      </p:sp>
      <p:sp>
        <p:nvSpPr>
          <p:cNvPr id="7" name="TextBox 6">
            <a:extLst>
              <a:ext uri="{FF2B5EF4-FFF2-40B4-BE49-F238E27FC236}">
                <a16:creationId xmlns:a16="http://schemas.microsoft.com/office/drawing/2014/main" id="{8E7B5475-66D7-223C-C50E-BDC18B1AF5ED}"/>
              </a:ext>
            </a:extLst>
          </p:cNvPr>
          <p:cNvSpPr txBox="1"/>
          <p:nvPr/>
        </p:nvSpPr>
        <p:spPr>
          <a:xfrm>
            <a:off x="28575" y="29938"/>
            <a:ext cx="2714626" cy="307777"/>
          </a:xfrm>
          <a:prstGeom prst="rect">
            <a:avLst/>
          </a:prstGeom>
          <a:solidFill>
            <a:srgbClr val="FFCC99"/>
          </a:solidFill>
        </p:spPr>
        <p:txBody>
          <a:bodyPr wrap="square" rtlCol="0">
            <a:spAutoFit/>
          </a:bodyPr>
          <a:lstStyle/>
          <a:p>
            <a:pPr marL="342900" indent="-342900">
              <a:buFont typeface="+mj-lt"/>
              <a:buAutoNum type="arabicParenR" startAt="2"/>
            </a:pPr>
            <a:r>
              <a:rPr lang="en-US" sz="1400" dirty="0">
                <a:latin typeface="Arial Narrow" panose="020B0606020202030204" pitchFamily="34" charset="0"/>
                <a:ea typeface="Calibri" panose="020F0502020204030204" pitchFamily="34" charset="0"/>
                <a:cs typeface="Calibri" panose="020F0502020204030204" pitchFamily="34" charset="0"/>
              </a:rPr>
              <a:t>CONCRETIZING: Current Status</a:t>
            </a:r>
          </a:p>
        </p:txBody>
      </p:sp>
      <p:sp>
        <p:nvSpPr>
          <p:cNvPr id="5" name="Speech Bubble: Rectangle 4">
            <a:extLst>
              <a:ext uri="{FF2B5EF4-FFF2-40B4-BE49-F238E27FC236}">
                <a16:creationId xmlns:a16="http://schemas.microsoft.com/office/drawing/2014/main" id="{BF39A4E5-C64F-4E32-1A67-A92C1C692FB0}"/>
              </a:ext>
            </a:extLst>
          </p:cNvPr>
          <p:cNvSpPr/>
          <p:nvPr/>
        </p:nvSpPr>
        <p:spPr bwMode="auto">
          <a:xfrm>
            <a:off x="4301671" y="917330"/>
            <a:ext cx="4613729" cy="3110010"/>
          </a:xfrm>
          <a:prstGeom prst="wedgeRectCallout">
            <a:avLst>
              <a:gd name="adj1" fmla="val -79262"/>
              <a:gd name="adj2" fmla="val 49081"/>
            </a:avLst>
          </a:prstGeom>
          <a:solidFill>
            <a:srgbClr val="F9FDBF"/>
          </a:solidFill>
          <a:ln w="50800" cap="flat" cmpd="sng" algn="ctr">
            <a:solidFill>
              <a:srgbClr val="FFC000"/>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rgbClr val="00B050"/>
                </a:solidFill>
              </a:rPr>
              <a:t>Potential TOOLKIT is growing in size &amp; strength of evidence:</a:t>
            </a:r>
          </a:p>
          <a:p>
            <a:pPr marL="285750" indent="-285750">
              <a:spcBef>
                <a:spcPts val="600"/>
              </a:spcBef>
              <a:buFont typeface="Wingdings" panose="05000000000000000000" pitchFamily="2" charset="2"/>
              <a:buChar char="ð"/>
            </a:pPr>
            <a:r>
              <a:rPr lang="en-US" dirty="0">
                <a:solidFill>
                  <a:srgbClr val="00B050"/>
                </a:solidFill>
              </a:rPr>
              <a:t>Spiritually supportive/ integrated interventions / </a:t>
            </a:r>
            <a:r>
              <a:rPr lang="en-US" b="1" u="sng" dirty="0">
                <a:solidFill>
                  <a:srgbClr val="00B050"/>
                </a:solidFill>
              </a:rPr>
              <a:t>services</a:t>
            </a:r>
            <a:r>
              <a:rPr lang="en-US" dirty="0">
                <a:solidFill>
                  <a:srgbClr val="00B050"/>
                </a:solidFill>
              </a:rPr>
              <a:t> </a:t>
            </a:r>
          </a:p>
          <a:p>
            <a:pPr marL="742950" lvl="1" indent="-285750">
              <a:spcBef>
                <a:spcPts val="0"/>
              </a:spcBef>
              <a:buFont typeface="Wingdings" panose="05000000000000000000" pitchFamily="2" charset="2"/>
              <a:buChar char="ð"/>
            </a:pPr>
            <a:r>
              <a:rPr lang="en-US" dirty="0">
                <a:solidFill>
                  <a:srgbClr val="00B050"/>
                </a:solidFill>
              </a:rPr>
              <a:t>SIPs</a:t>
            </a:r>
          </a:p>
          <a:p>
            <a:pPr marL="742950" lvl="1" indent="-285750">
              <a:spcBef>
                <a:spcPts val="0"/>
              </a:spcBef>
              <a:buFont typeface="Wingdings" panose="05000000000000000000" pitchFamily="2" charset="2"/>
              <a:buChar char="ð"/>
            </a:pPr>
            <a:r>
              <a:rPr lang="en-US" dirty="0">
                <a:solidFill>
                  <a:srgbClr val="00B050"/>
                </a:solidFill>
              </a:rPr>
              <a:t>Meditation (sitting or portable) </a:t>
            </a:r>
          </a:p>
          <a:p>
            <a:pPr marL="742950" lvl="1" indent="-285750">
              <a:spcBef>
                <a:spcPts val="0"/>
              </a:spcBef>
              <a:buFont typeface="Wingdings" panose="05000000000000000000" pitchFamily="2" charset="2"/>
              <a:buChar char="ð"/>
            </a:pPr>
            <a:r>
              <a:rPr lang="en-US" dirty="0">
                <a:solidFill>
                  <a:srgbClr val="00B050"/>
                </a:solidFill>
              </a:rPr>
              <a:t>Etc.</a:t>
            </a:r>
          </a:p>
          <a:p>
            <a:pPr marL="285750" indent="-285750">
              <a:spcBef>
                <a:spcPts val="600"/>
              </a:spcBef>
              <a:buFont typeface="Wingdings" panose="05000000000000000000" pitchFamily="2" charset="2"/>
              <a:buChar char="ð"/>
            </a:pPr>
            <a:r>
              <a:rPr lang="en-US" b="1" u="sng" dirty="0">
                <a:solidFill>
                  <a:srgbClr val="00B050"/>
                </a:solidFill>
              </a:rPr>
              <a:t>Environmental</a:t>
            </a:r>
            <a:r>
              <a:rPr lang="en-US" dirty="0">
                <a:solidFill>
                  <a:srgbClr val="00B050"/>
                </a:solidFill>
              </a:rPr>
              <a:t> modifications</a:t>
            </a:r>
          </a:p>
          <a:p>
            <a:pPr marL="800100" lvl="1" indent="-342900">
              <a:spcAft>
                <a:spcPts val="0"/>
              </a:spcAft>
              <a:buFont typeface="Wingdings" panose="05000000000000000000" pitchFamily="2" charset="2"/>
              <a:buChar char="ð"/>
            </a:pPr>
            <a:r>
              <a:rPr lang="en-US" dirty="0">
                <a:solidFill>
                  <a:srgbClr val="00B050"/>
                </a:solidFill>
              </a:rPr>
              <a:t>Rooms of silence</a:t>
            </a:r>
          </a:p>
          <a:p>
            <a:pPr marL="800100" lvl="1" indent="-342900">
              <a:spcAft>
                <a:spcPts val="0"/>
              </a:spcAft>
              <a:buFont typeface="Wingdings" panose="05000000000000000000" pitchFamily="2" charset="2"/>
              <a:buChar char="ð"/>
            </a:pPr>
            <a:r>
              <a:rPr lang="en-US" dirty="0">
                <a:solidFill>
                  <a:srgbClr val="00B050"/>
                </a:solidFill>
              </a:rPr>
              <a:t>Chaplain presence (interfaith)</a:t>
            </a:r>
          </a:p>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5939491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D5887-462D-C4B5-350D-C9D3EE71C8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B62B24-ADAD-F031-6339-D9C3D07321B7}"/>
              </a:ext>
            </a:extLst>
          </p:cNvPr>
          <p:cNvSpPr>
            <a:spLocks noGrp="1"/>
          </p:cNvSpPr>
          <p:nvPr>
            <p:ph idx="1"/>
          </p:nvPr>
        </p:nvSpPr>
        <p:spPr>
          <a:xfrm>
            <a:off x="106757" y="1139214"/>
            <a:ext cx="7696200" cy="4579572"/>
          </a:xfrm>
        </p:spPr>
        <p:txBody>
          <a:bodyPr/>
          <a:lstStyle/>
          <a:p>
            <a:pPr marL="0" indent="0">
              <a:lnSpc>
                <a:spcPct val="130000"/>
              </a:lnSpc>
              <a:buNone/>
            </a:pPr>
            <a:r>
              <a:rPr lang="en-US" sz="2400" dirty="0"/>
              <a:t>SIPUBH is new as an IDEA</a:t>
            </a:r>
          </a:p>
          <a:p>
            <a:pPr marL="0" indent="0">
              <a:lnSpc>
                <a:spcPct val="130000"/>
              </a:lnSpc>
              <a:buNone/>
            </a:pPr>
            <a:r>
              <a:rPr lang="en-US" sz="2400" dirty="0"/>
              <a:t>   but…</a:t>
            </a:r>
          </a:p>
          <a:p>
            <a:pPr marL="0" indent="0">
              <a:buNone/>
            </a:pPr>
            <a:r>
              <a:rPr lang="en-US" sz="2400" dirty="0"/>
              <a:t>Many SIPUBH “ingredients” are </a:t>
            </a:r>
            <a:br>
              <a:rPr lang="en-US" sz="2400" dirty="0"/>
            </a:br>
            <a:r>
              <a:rPr lang="en-US" sz="2400" dirty="0"/>
              <a:t>emerging / evolving:</a:t>
            </a:r>
          </a:p>
          <a:p>
            <a:pPr marL="850900">
              <a:buFont typeface="Wingdings" panose="05000000000000000000" pitchFamily="2" charset="2"/>
              <a:buChar char="ü"/>
            </a:pPr>
            <a:r>
              <a:rPr lang="en-US" sz="2400" dirty="0"/>
              <a:t>Bases for societal BACKING</a:t>
            </a:r>
          </a:p>
          <a:p>
            <a:pPr marL="850900">
              <a:buFont typeface="Wingdings" panose="05000000000000000000" pitchFamily="2" charset="2"/>
              <a:buChar char="ü"/>
            </a:pPr>
            <a:r>
              <a:rPr lang="en-US" sz="2400" dirty="0"/>
              <a:t>Needed scholarly/scientific THEORY</a:t>
            </a:r>
          </a:p>
          <a:p>
            <a:pPr marL="850900">
              <a:buFont typeface="Wingdings" panose="05000000000000000000" pitchFamily="2" charset="2"/>
              <a:buChar char="ü"/>
            </a:pPr>
            <a:r>
              <a:rPr lang="en-US" sz="2400" dirty="0"/>
              <a:t>Needed TOOLS for implementation</a:t>
            </a:r>
          </a:p>
          <a:p>
            <a:pPr marL="0" indent="0">
              <a:buNone/>
            </a:pPr>
            <a:endParaRPr lang="en-US" sz="2400" dirty="0"/>
          </a:p>
          <a:p>
            <a:pPr marL="0" indent="0">
              <a:buNone/>
            </a:pPr>
            <a:r>
              <a:rPr lang="en-US" sz="2400" dirty="0"/>
              <a:t>Interest in spirituality is</a:t>
            </a:r>
          </a:p>
          <a:p>
            <a:pPr marL="850900">
              <a:buFont typeface="Wingdings" panose="05000000000000000000" pitchFamily="2" charset="2"/>
              <a:buChar char="ü"/>
            </a:pPr>
            <a:r>
              <a:rPr lang="en-US" sz="2400" dirty="0"/>
              <a:t>Increasingly cross-sectoral</a:t>
            </a:r>
          </a:p>
          <a:p>
            <a:pPr marL="850900">
              <a:buFont typeface="Wingdings" panose="05000000000000000000" pitchFamily="2" charset="2"/>
              <a:buChar char="ü"/>
            </a:pPr>
            <a:r>
              <a:rPr lang="en-US" sz="2400" dirty="0"/>
              <a:t>Recurring in WHO</a:t>
            </a:r>
          </a:p>
        </p:txBody>
      </p:sp>
      <p:sp>
        <p:nvSpPr>
          <p:cNvPr id="2" name="Title 1">
            <a:extLst>
              <a:ext uri="{FF2B5EF4-FFF2-40B4-BE49-F238E27FC236}">
                <a16:creationId xmlns:a16="http://schemas.microsoft.com/office/drawing/2014/main" id="{FF2858B6-D577-31DA-7CCC-67373F1595FB}"/>
              </a:ext>
            </a:extLst>
          </p:cNvPr>
          <p:cNvSpPr>
            <a:spLocks noGrp="1"/>
          </p:cNvSpPr>
          <p:nvPr>
            <p:ph type="title"/>
          </p:nvPr>
        </p:nvSpPr>
        <p:spPr>
          <a:xfrm>
            <a:off x="88614" y="408949"/>
            <a:ext cx="5867400" cy="523220"/>
          </a:xfrm>
          <a:solidFill>
            <a:srgbClr val="33CCFF">
              <a:alpha val="45000"/>
            </a:srgbClr>
          </a:solidFill>
        </p:spPr>
        <p:txBody>
          <a:bodyPr/>
          <a:lstStyle/>
          <a:p>
            <a:r>
              <a:rPr lang="en-US" sz="2800" dirty="0"/>
              <a:t>What is Current Status of SIPUBH?</a:t>
            </a:r>
          </a:p>
        </p:txBody>
      </p:sp>
      <p:sp>
        <p:nvSpPr>
          <p:cNvPr id="4" name="Slide Number Placeholder 3">
            <a:extLst>
              <a:ext uri="{FF2B5EF4-FFF2-40B4-BE49-F238E27FC236}">
                <a16:creationId xmlns:a16="http://schemas.microsoft.com/office/drawing/2014/main" id="{21ED22E0-D7BF-34C2-2A83-894C1AF837CA}"/>
              </a:ext>
            </a:extLst>
          </p:cNvPr>
          <p:cNvSpPr>
            <a:spLocks noGrp="1"/>
          </p:cNvSpPr>
          <p:nvPr>
            <p:ph type="sldNum" sz="quarter" idx="12"/>
          </p:nvPr>
        </p:nvSpPr>
        <p:spPr>
          <a:xfrm>
            <a:off x="8488757" y="147540"/>
            <a:ext cx="426643" cy="476250"/>
          </a:xfrm>
        </p:spPr>
        <p:txBody>
          <a:bodyPr/>
          <a:lstStyle/>
          <a:p>
            <a:pPr algn="l">
              <a:defRPr/>
            </a:pPr>
            <a:fld id="{1562156A-9564-4DAC-8093-548D72B23337}" type="slidenum">
              <a:rPr lang="en-US" altLang="en-US" smtClean="0"/>
              <a:pPr algn="l">
                <a:defRPr/>
              </a:pPr>
              <a:t>25</a:t>
            </a:fld>
            <a:endParaRPr lang="en-US" altLang="en-US" dirty="0"/>
          </a:p>
        </p:txBody>
      </p:sp>
      <p:sp>
        <p:nvSpPr>
          <p:cNvPr id="7" name="TextBox 6">
            <a:extLst>
              <a:ext uri="{FF2B5EF4-FFF2-40B4-BE49-F238E27FC236}">
                <a16:creationId xmlns:a16="http://schemas.microsoft.com/office/drawing/2014/main" id="{A30E77ED-CEF6-29E0-CA5D-BA3284572852}"/>
              </a:ext>
            </a:extLst>
          </p:cNvPr>
          <p:cNvSpPr txBox="1"/>
          <p:nvPr/>
        </p:nvSpPr>
        <p:spPr>
          <a:xfrm>
            <a:off x="28575" y="29938"/>
            <a:ext cx="2714626" cy="307777"/>
          </a:xfrm>
          <a:prstGeom prst="rect">
            <a:avLst/>
          </a:prstGeom>
          <a:solidFill>
            <a:srgbClr val="FFCC99"/>
          </a:solidFill>
        </p:spPr>
        <p:txBody>
          <a:bodyPr wrap="square" rtlCol="0">
            <a:spAutoFit/>
          </a:bodyPr>
          <a:lstStyle/>
          <a:p>
            <a:pPr marL="342900" indent="-342900">
              <a:buFont typeface="+mj-lt"/>
              <a:buAutoNum type="arabicParenR" startAt="2"/>
            </a:pPr>
            <a:r>
              <a:rPr lang="en-US" sz="1400" dirty="0">
                <a:latin typeface="Arial Narrow" panose="020B0606020202030204" pitchFamily="34" charset="0"/>
                <a:ea typeface="Calibri" panose="020F0502020204030204" pitchFamily="34" charset="0"/>
                <a:cs typeface="Calibri" panose="020F0502020204030204" pitchFamily="34" charset="0"/>
              </a:rPr>
              <a:t>CONCRETIZING: Current Status</a:t>
            </a:r>
          </a:p>
        </p:txBody>
      </p:sp>
      <p:sp>
        <p:nvSpPr>
          <p:cNvPr id="5" name="Speech Bubble: Rectangle 4">
            <a:extLst>
              <a:ext uri="{FF2B5EF4-FFF2-40B4-BE49-F238E27FC236}">
                <a16:creationId xmlns:a16="http://schemas.microsoft.com/office/drawing/2014/main" id="{50BD5C4C-04EB-57C4-53F9-8EBCCF687B62}"/>
              </a:ext>
            </a:extLst>
          </p:cNvPr>
          <p:cNvSpPr/>
          <p:nvPr/>
        </p:nvSpPr>
        <p:spPr bwMode="auto">
          <a:xfrm>
            <a:off x="3989042" y="2514600"/>
            <a:ext cx="4876800" cy="2185135"/>
          </a:xfrm>
          <a:prstGeom prst="wedgeRectCallout">
            <a:avLst>
              <a:gd name="adj1" fmla="val -40669"/>
              <a:gd name="adj2" fmla="val 76354"/>
            </a:avLst>
          </a:prstGeom>
          <a:solidFill>
            <a:srgbClr val="F9FDBF"/>
          </a:solidFill>
          <a:ln w="50800" cap="flat" cmpd="sng" algn="ctr">
            <a:solidFill>
              <a:srgbClr val="FFC000"/>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rgbClr val="00B050"/>
                </a:solidFill>
              </a:rPr>
              <a:t>Interest in spirituality across sectors</a:t>
            </a:r>
          </a:p>
          <a:p>
            <a:pPr marL="285750" indent="-285750">
              <a:spcBef>
                <a:spcPts val="600"/>
              </a:spcBef>
              <a:buFont typeface="Wingdings" panose="05000000000000000000" pitchFamily="2" charset="2"/>
              <a:buChar char="ð"/>
            </a:pPr>
            <a:r>
              <a:rPr lang="en-US" dirty="0">
                <a:solidFill>
                  <a:srgbClr val="00B050"/>
                </a:solidFill>
              </a:rPr>
              <a:t>Clinics</a:t>
            </a:r>
          </a:p>
          <a:p>
            <a:pPr marL="285750" indent="-285750">
              <a:spcBef>
                <a:spcPts val="600"/>
              </a:spcBef>
              <a:spcAft>
                <a:spcPts val="600"/>
              </a:spcAft>
              <a:buFont typeface="Wingdings" panose="05000000000000000000" pitchFamily="2" charset="2"/>
              <a:buChar char="ð"/>
            </a:pPr>
            <a:r>
              <a:rPr lang="en-US" dirty="0">
                <a:solidFill>
                  <a:srgbClr val="00B050"/>
                </a:solidFill>
              </a:rPr>
              <a:t>“Workplace Spirituality” literature</a:t>
            </a:r>
          </a:p>
          <a:p>
            <a:pPr marL="290513" indent="-290513">
              <a:lnSpc>
                <a:spcPct val="110000"/>
              </a:lnSpc>
              <a:spcAft>
                <a:spcPts val="600"/>
              </a:spcAft>
              <a:buFont typeface="Wingdings" panose="05000000000000000000" pitchFamily="2" charset="2"/>
              <a:buChar char="ð"/>
            </a:pPr>
            <a:r>
              <a:rPr lang="en-US" dirty="0">
                <a:solidFill>
                  <a:srgbClr val="00B050"/>
                </a:solidFill>
              </a:rPr>
              <a:t>Education</a:t>
            </a:r>
          </a:p>
          <a:p>
            <a:pPr marL="747713" lvl="1" indent="-290513">
              <a:spcAft>
                <a:spcPts val="0"/>
              </a:spcAft>
              <a:buFont typeface="Wingdings" panose="05000000000000000000" pitchFamily="2" charset="2"/>
              <a:buChar char="ð"/>
            </a:pPr>
            <a:r>
              <a:rPr lang="en-US" dirty="0">
                <a:solidFill>
                  <a:srgbClr val="00B050"/>
                </a:solidFill>
              </a:rPr>
              <a:t>Widespread calls for “religious literacy”</a:t>
            </a:r>
          </a:p>
          <a:p>
            <a:pPr marL="747713" lvl="1" indent="-290513">
              <a:spcAft>
                <a:spcPts val="0"/>
              </a:spcAft>
              <a:buFont typeface="Wingdings" panose="05000000000000000000" pitchFamily="2" charset="2"/>
              <a:buChar char="ð"/>
            </a:pPr>
            <a:r>
              <a:rPr lang="en-US" dirty="0">
                <a:solidFill>
                  <a:srgbClr val="00B050"/>
                </a:solidFill>
              </a:rPr>
              <a:t>R/S education (longstanding)</a:t>
            </a:r>
          </a:p>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58414240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BF42D-0AC6-30B5-FB1D-9C0F3C8702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DE6649-EAFC-A42F-8269-9D9B08665C21}"/>
              </a:ext>
            </a:extLst>
          </p:cNvPr>
          <p:cNvSpPr>
            <a:spLocks noGrp="1"/>
          </p:cNvSpPr>
          <p:nvPr>
            <p:ph idx="1"/>
          </p:nvPr>
        </p:nvSpPr>
        <p:spPr>
          <a:xfrm>
            <a:off x="106757" y="1139214"/>
            <a:ext cx="7696200" cy="4579572"/>
          </a:xfrm>
        </p:spPr>
        <p:txBody>
          <a:bodyPr/>
          <a:lstStyle/>
          <a:p>
            <a:pPr marL="0" indent="0">
              <a:lnSpc>
                <a:spcPct val="130000"/>
              </a:lnSpc>
              <a:buNone/>
            </a:pPr>
            <a:r>
              <a:rPr lang="en-US" sz="2400" dirty="0"/>
              <a:t>SIPUBH is new as an IDEA</a:t>
            </a:r>
          </a:p>
          <a:p>
            <a:pPr marL="0" indent="0">
              <a:lnSpc>
                <a:spcPct val="130000"/>
              </a:lnSpc>
              <a:buNone/>
            </a:pPr>
            <a:r>
              <a:rPr lang="en-US" sz="2400" dirty="0"/>
              <a:t>   but…</a:t>
            </a:r>
          </a:p>
          <a:p>
            <a:pPr marL="0" indent="0">
              <a:buNone/>
            </a:pPr>
            <a:r>
              <a:rPr lang="en-US" sz="2400" dirty="0"/>
              <a:t>Many SIPUBH “ingredients” are </a:t>
            </a:r>
            <a:br>
              <a:rPr lang="en-US" sz="2400" dirty="0"/>
            </a:br>
            <a:r>
              <a:rPr lang="en-US" sz="2400" dirty="0"/>
              <a:t>emerging / evolving:</a:t>
            </a:r>
          </a:p>
          <a:p>
            <a:pPr marL="850900">
              <a:buFont typeface="Wingdings" panose="05000000000000000000" pitchFamily="2" charset="2"/>
              <a:buChar char="ü"/>
            </a:pPr>
            <a:r>
              <a:rPr lang="en-US" sz="2400" dirty="0"/>
              <a:t>Bases for societal BACKING</a:t>
            </a:r>
          </a:p>
          <a:p>
            <a:pPr marL="850900">
              <a:buFont typeface="Wingdings" panose="05000000000000000000" pitchFamily="2" charset="2"/>
              <a:buChar char="ü"/>
            </a:pPr>
            <a:r>
              <a:rPr lang="en-US" sz="2400" dirty="0"/>
              <a:t>Needed scholarly/scientific THEORY</a:t>
            </a:r>
          </a:p>
          <a:p>
            <a:pPr marL="850900">
              <a:buFont typeface="Wingdings" panose="05000000000000000000" pitchFamily="2" charset="2"/>
              <a:buChar char="ü"/>
            </a:pPr>
            <a:r>
              <a:rPr lang="en-US" sz="2400" dirty="0"/>
              <a:t>Needed TOOLS for implementation</a:t>
            </a:r>
          </a:p>
          <a:p>
            <a:pPr marL="0" indent="0">
              <a:buNone/>
            </a:pPr>
            <a:endParaRPr lang="en-US" sz="2400" dirty="0"/>
          </a:p>
          <a:p>
            <a:pPr marL="0" indent="0">
              <a:buNone/>
            </a:pPr>
            <a:r>
              <a:rPr lang="en-US" sz="2400" dirty="0"/>
              <a:t>Interest in spirituality is</a:t>
            </a:r>
          </a:p>
          <a:p>
            <a:pPr marL="850900">
              <a:buFont typeface="Wingdings" panose="05000000000000000000" pitchFamily="2" charset="2"/>
              <a:buChar char="ü"/>
            </a:pPr>
            <a:r>
              <a:rPr lang="en-US" sz="2400" dirty="0"/>
              <a:t>Increasingly cross-sectoral</a:t>
            </a:r>
          </a:p>
          <a:p>
            <a:pPr marL="850900">
              <a:buFont typeface="Wingdings" panose="05000000000000000000" pitchFamily="2" charset="2"/>
              <a:buChar char="ü"/>
            </a:pPr>
            <a:r>
              <a:rPr lang="en-US" sz="2400" dirty="0"/>
              <a:t>Recurring in WHO</a:t>
            </a:r>
          </a:p>
        </p:txBody>
      </p:sp>
      <p:sp>
        <p:nvSpPr>
          <p:cNvPr id="2" name="Title 1">
            <a:extLst>
              <a:ext uri="{FF2B5EF4-FFF2-40B4-BE49-F238E27FC236}">
                <a16:creationId xmlns:a16="http://schemas.microsoft.com/office/drawing/2014/main" id="{97BA5B44-540E-64E3-0F33-10F9A62233E2}"/>
              </a:ext>
            </a:extLst>
          </p:cNvPr>
          <p:cNvSpPr>
            <a:spLocks noGrp="1"/>
          </p:cNvSpPr>
          <p:nvPr>
            <p:ph type="title"/>
          </p:nvPr>
        </p:nvSpPr>
        <p:spPr>
          <a:xfrm>
            <a:off x="88614" y="408949"/>
            <a:ext cx="5867400" cy="523220"/>
          </a:xfrm>
          <a:solidFill>
            <a:srgbClr val="33CCFF">
              <a:alpha val="45000"/>
            </a:srgbClr>
          </a:solidFill>
        </p:spPr>
        <p:txBody>
          <a:bodyPr/>
          <a:lstStyle/>
          <a:p>
            <a:r>
              <a:rPr lang="en-US" sz="2800" dirty="0"/>
              <a:t>What is Current Status of SIPUBH?</a:t>
            </a:r>
          </a:p>
        </p:txBody>
      </p:sp>
      <p:sp>
        <p:nvSpPr>
          <p:cNvPr id="4" name="Slide Number Placeholder 3">
            <a:extLst>
              <a:ext uri="{FF2B5EF4-FFF2-40B4-BE49-F238E27FC236}">
                <a16:creationId xmlns:a16="http://schemas.microsoft.com/office/drawing/2014/main" id="{E86A5EA6-4FC9-7732-1383-E407696AC3E3}"/>
              </a:ext>
            </a:extLst>
          </p:cNvPr>
          <p:cNvSpPr>
            <a:spLocks noGrp="1"/>
          </p:cNvSpPr>
          <p:nvPr>
            <p:ph type="sldNum" sz="quarter" idx="12"/>
          </p:nvPr>
        </p:nvSpPr>
        <p:spPr>
          <a:xfrm>
            <a:off x="8488757" y="147540"/>
            <a:ext cx="426643" cy="476250"/>
          </a:xfrm>
        </p:spPr>
        <p:txBody>
          <a:bodyPr/>
          <a:lstStyle/>
          <a:p>
            <a:pPr algn="l">
              <a:defRPr/>
            </a:pPr>
            <a:fld id="{1562156A-9564-4DAC-8093-548D72B23337}" type="slidenum">
              <a:rPr lang="en-US" altLang="en-US" smtClean="0"/>
              <a:pPr algn="l">
                <a:defRPr/>
              </a:pPr>
              <a:t>26</a:t>
            </a:fld>
            <a:endParaRPr lang="en-US" altLang="en-US" dirty="0"/>
          </a:p>
        </p:txBody>
      </p:sp>
      <p:sp>
        <p:nvSpPr>
          <p:cNvPr id="7" name="TextBox 6">
            <a:extLst>
              <a:ext uri="{FF2B5EF4-FFF2-40B4-BE49-F238E27FC236}">
                <a16:creationId xmlns:a16="http://schemas.microsoft.com/office/drawing/2014/main" id="{D01077C3-C64D-568A-97EF-82EF967A1EE9}"/>
              </a:ext>
            </a:extLst>
          </p:cNvPr>
          <p:cNvSpPr txBox="1"/>
          <p:nvPr/>
        </p:nvSpPr>
        <p:spPr>
          <a:xfrm>
            <a:off x="28575" y="29938"/>
            <a:ext cx="2714626" cy="307777"/>
          </a:xfrm>
          <a:prstGeom prst="rect">
            <a:avLst/>
          </a:prstGeom>
          <a:solidFill>
            <a:srgbClr val="FFCC99"/>
          </a:solidFill>
        </p:spPr>
        <p:txBody>
          <a:bodyPr wrap="square" rtlCol="0">
            <a:spAutoFit/>
          </a:bodyPr>
          <a:lstStyle/>
          <a:p>
            <a:pPr marL="342900" indent="-342900">
              <a:buFont typeface="+mj-lt"/>
              <a:buAutoNum type="arabicParenR" startAt="2"/>
            </a:pPr>
            <a:r>
              <a:rPr lang="en-US" sz="1400" dirty="0">
                <a:latin typeface="Arial Narrow" panose="020B0606020202030204" pitchFamily="34" charset="0"/>
                <a:ea typeface="Calibri" panose="020F0502020204030204" pitchFamily="34" charset="0"/>
                <a:cs typeface="Calibri" panose="020F0502020204030204" pitchFamily="34" charset="0"/>
              </a:rPr>
              <a:t>CONCRETIZING: Current Status</a:t>
            </a:r>
          </a:p>
        </p:txBody>
      </p:sp>
      <p:sp>
        <p:nvSpPr>
          <p:cNvPr id="5" name="Speech Bubble: Rectangle 4">
            <a:extLst>
              <a:ext uri="{FF2B5EF4-FFF2-40B4-BE49-F238E27FC236}">
                <a16:creationId xmlns:a16="http://schemas.microsoft.com/office/drawing/2014/main" id="{2B4CA0EB-7670-09C6-EB36-F3D1CE97F27F}"/>
              </a:ext>
            </a:extLst>
          </p:cNvPr>
          <p:cNvSpPr/>
          <p:nvPr/>
        </p:nvSpPr>
        <p:spPr bwMode="auto">
          <a:xfrm>
            <a:off x="3517614" y="4267200"/>
            <a:ext cx="4876800" cy="1042135"/>
          </a:xfrm>
          <a:prstGeom prst="wedgeRectCallout">
            <a:avLst>
              <a:gd name="adj1" fmla="val -47364"/>
              <a:gd name="adj2" fmla="val 100247"/>
            </a:avLst>
          </a:prstGeom>
          <a:solidFill>
            <a:srgbClr val="F9FDBF"/>
          </a:solidFill>
          <a:ln w="50800" cap="flat" cmpd="sng" algn="ctr">
            <a:solidFill>
              <a:srgbClr val="FFC000"/>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solidFill>
                  <a:srgbClr val="00B050"/>
                </a:solidFill>
              </a:rPr>
              <a:t>In World Health Organization (WHO)</a:t>
            </a:r>
          </a:p>
          <a:p>
            <a:pPr marL="285750" indent="-285750">
              <a:spcBef>
                <a:spcPts val="600"/>
              </a:spcBef>
              <a:buFont typeface="Wingdings" panose="05000000000000000000" pitchFamily="2" charset="2"/>
              <a:buChar char="ð"/>
            </a:pPr>
            <a:r>
              <a:rPr lang="en-US" dirty="0">
                <a:solidFill>
                  <a:srgbClr val="00B050"/>
                </a:solidFill>
              </a:rPr>
              <a:t>Spirituality a recurring topic for decades</a:t>
            </a:r>
            <a:br>
              <a:rPr lang="en-US" dirty="0">
                <a:solidFill>
                  <a:srgbClr val="00B050"/>
                </a:solidFill>
              </a:rPr>
            </a:br>
            <a:r>
              <a:rPr lang="en-US" dirty="0">
                <a:solidFill>
                  <a:srgbClr val="00B050"/>
                </a:solidFill>
              </a:rPr>
              <a:t>      </a:t>
            </a:r>
            <a:r>
              <a:rPr lang="en-US" sz="1600" dirty="0">
                <a:solidFill>
                  <a:srgbClr val="00B050"/>
                </a:solidFill>
              </a:rPr>
              <a:t>(</a:t>
            </a:r>
            <a:r>
              <a:rPr lang="en-US" sz="1600" dirty="0">
                <a:solidFill>
                  <a:srgbClr val="33CCFF"/>
                </a:solidFill>
              </a:rPr>
              <a:t>Peng-Keller, Winiger, et al, 2022)</a:t>
            </a:r>
            <a:endParaRPr lang="en-US" sz="1600" dirty="0">
              <a:solidFill>
                <a:srgbClr val="00B050"/>
              </a:solidFill>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88836230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40E7C-7713-813F-4341-EB720E48F1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D10DA9-02FC-526E-EFC6-91C676293675}"/>
              </a:ext>
            </a:extLst>
          </p:cNvPr>
          <p:cNvSpPr>
            <a:spLocks noGrp="1"/>
          </p:cNvSpPr>
          <p:nvPr>
            <p:ph idx="1"/>
          </p:nvPr>
        </p:nvSpPr>
        <p:spPr>
          <a:xfrm>
            <a:off x="106757" y="1139214"/>
            <a:ext cx="7696200" cy="4579572"/>
          </a:xfrm>
        </p:spPr>
        <p:txBody>
          <a:bodyPr/>
          <a:lstStyle/>
          <a:p>
            <a:pPr marL="0" indent="0">
              <a:lnSpc>
                <a:spcPct val="130000"/>
              </a:lnSpc>
              <a:buNone/>
            </a:pPr>
            <a:r>
              <a:rPr lang="en-US" sz="2400" dirty="0"/>
              <a:t>SIPUBH is new as an IDEA</a:t>
            </a:r>
          </a:p>
          <a:p>
            <a:pPr marL="0" indent="0">
              <a:lnSpc>
                <a:spcPct val="130000"/>
              </a:lnSpc>
              <a:buNone/>
            </a:pPr>
            <a:r>
              <a:rPr lang="en-US" sz="2400" dirty="0"/>
              <a:t>   but…</a:t>
            </a:r>
          </a:p>
          <a:p>
            <a:pPr marL="0" indent="0">
              <a:buNone/>
            </a:pPr>
            <a:r>
              <a:rPr lang="en-US" sz="2400" dirty="0"/>
              <a:t>Many SIPUBH “ingredients” are </a:t>
            </a:r>
            <a:br>
              <a:rPr lang="en-US" sz="2400" dirty="0"/>
            </a:br>
            <a:r>
              <a:rPr lang="en-US" sz="2400" dirty="0"/>
              <a:t>emerging / evolving:</a:t>
            </a:r>
          </a:p>
          <a:p>
            <a:pPr marL="850900">
              <a:buFont typeface="Wingdings" panose="05000000000000000000" pitchFamily="2" charset="2"/>
              <a:buChar char="ü"/>
            </a:pPr>
            <a:r>
              <a:rPr lang="en-US" sz="2400" dirty="0"/>
              <a:t>Bases </a:t>
            </a:r>
            <a:r>
              <a:rPr lang="en-US" sz="2400"/>
              <a:t>for societal BACKING</a:t>
            </a:r>
            <a:endParaRPr lang="en-US" sz="2400" dirty="0"/>
          </a:p>
          <a:p>
            <a:pPr marL="850900">
              <a:buFont typeface="Wingdings" panose="05000000000000000000" pitchFamily="2" charset="2"/>
              <a:buChar char="ü"/>
            </a:pPr>
            <a:r>
              <a:rPr lang="en-US" sz="2400" dirty="0"/>
              <a:t>Needed scholarly/scientific THEORY</a:t>
            </a:r>
          </a:p>
          <a:p>
            <a:pPr marL="850900">
              <a:buFont typeface="Wingdings" panose="05000000000000000000" pitchFamily="2" charset="2"/>
              <a:buChar char="ü"/>
            </a:pPr>
            <a:r>
              <a:rPr lang="en-US" sz="2400" dirty="0"/>
              <a:t>Needed TOOLS for implementation</a:t>
            </a:r>
          </a:p>
          <a:p>
            <a:pPr marL="0" indent="0">
              <a:buNone/>
            </a:pPr>
            <a:endParaRPr lang="en-US" sz="2400" dirty="0"/>
          </a:p>
          <a:p>
            <a:pPr marL="0" indent="0">
              <a:buNone/>
            </a:pPr>
            <a:r>
              <a:rPr lang="en-US" sz="2400" dirty="0"/>
              <a:t>Interest in spirituality is</a:t>
            </a:r>
          </a:p>
          <a:p>
            <a:pPr marL="850900">
              <a:buFont typeface="Wingdings" panose="05000000000000000000" pitchFamily="2" charset="2"/>
              <a:buChar char="ü"/>
            </a:pPr>
            <a:r>
              <a:rPr lang="en-US" sz="2400" dirty="0"/>
              <a:t>Increasingly cross-sectoral</a:t>
            </a:r>
          </a:p>
          <a:p>
            <a:pPr marL="850900">
              <a:buFont typeface="Wingdings" panose="05000000000000000000" pitchFamily="2" charset="2"/>
              <a:buChar char="ü"/>
            </a:pPr>
            <a:r>
              <a:rPr lang="en-US" sz="2400" dirty="0"/>
              <a:t>Recurring in WHO</a:t>
            </a:r>
          </a:p>
        </p:txBody>
      </p:sp>
      <p:sp>
        <p:nvSpPr>
          <p:cNvPr id="2" name="Title 1">
            <a:extLst>
              <a:ext uri="{FF2B5EF4-FFF2-40B4-BE49-F238E27FC236}">
                <a16:creationId xmlns:a16="http://schemas.microsoft.com/office/drawing/2014/main" id="{D98C8767-835F-382C-4472-2DB0DFAA6E31}"/>
              </a:ext>
            </a:extLst>
          </p:cNvPr>
          <p:cNvSpPr>
            <a:spLocks noGrp="1"/>
          </p:cNvSpPr>
          <p:nvPr>
            <p:ph type="title"/>
          </p:nvPr>
        </p:nvSpPr>
        <p:spPr>
          <a:xfrm>
            <a:off x="228600" y="476854"/>
            <a:ext cx="8229600" cy="523220"/>
          </a:xfrm>
          <a:solidFill>
            <a:srgbClr val="33CCFF">
              <a:alpha val="45000"/>
            </a:srgbClr>
          </a:solidFill>
        </p:spPr>
        <p:txBody>
          <a:bodyPr/>
          <a:lstStyle/>
          <a:p>
            <a:r>
              <a:rPr lang="en-US" sz="2800" dirty="0"/>
              <a:t>What is Current Status of SIPUBH?</a:t>
            </a:r>
          </a:p>
        </p:txBody>
      </p:sp>
      <p:sp>
        <p:nvSpPr>
          <p:cNvPr id="4" name="Slide Number Placeholder 3">
            <a:extLst>
              <a:ext uri="{FF2B5EF4-FFF2-40B4-BE49-F238E27FC236}">
                <a16:creationId xmlns:a16="http://schemas.microsoft.com/office/drawing/2014/main" id="{92DFE23F-75E5-DEFB-555C-BEDE00AF8B4F}"/>
              </a:ext>
            </a:extLst>
          </p:cNvPr>
          <p:cNvSpPr>
            <a:spLocks noGrp="1"/>
          </p:cNvSpPr>
          <p:nvPr>
            <p:ph type="sldNum" sz="quarter" idx="12"/>
          </p:nvPr>
        </p:nvSpPr>
        <p:spPr>
          <a:xfrm>
            <a:off x="8488757" y="147540"/>
            <a:ext cx="426643" cy="476250"/>
          </a:xfrm>
        </p:spPr>
        <p:txBody>
          <a:bodyPr/>
          <a:lstStyle/>
          <a:p>
            <a:pPr algn="l">
              <a:defRPr/>
            </a:pPr>
            <a:fld id="{1562156A-9564-4DAC-8093-548D72B23337}" type="slidenum">
              <a:rPr lang="en-US" altLang="en-US" smtClean="0"/>
              <a:pPr algn="l">
                <a:defRPr/>
              </a:pPr>
              <a:t>27</a:t>
            </a:fld>
            <a:endParaRPr lang="en-US" altLang="en-US" dirty="0"/>
          </a:p>
        </p:txBody>
      </p:sp>
      <p:sp>
        <p:nvSpPr>
          <p:cNvPr id="7" name="TextBox 6">
            <a:extLst>
              <a:ext uri="{FF2B5EF4-FFF2-40B4-BE49-F238E27FC236}">
                <a16:creationId xmlns:a16="http://schemas.microsoft.com/office/drawing/2014/main" id="{082050AC-47E8-FDFE-4CA1-A11BB4BF38E2}"/>
              </a:ext>
            </a:extLst>
          </p:cNvPr>
          <p:cNvSpPr txBox="1"/>
          <p:nvPr/>
        </p:nvSpPr>
        <p:spPr>
          <a:xfrm>
            <a:off x="28575" y="29938"/>
            <a:ext cx="2714626" cy="307777"/>
          </a:xfrm>
          <a:prstGeom prst="rect">
            <a:avLst/>
          </a:prstGeom>
          <a:solidFill>
            <a:srgbClr val="FFCC99"/>
          </a:solidFill>
        </p:spPr>
        <p:txBody>
          <a:bodyPr wrap="square" rtlCol="0">
            <a:spAutoFit/>
          </a:bodyPr>
          <a:lstStyle/>
          <a:p>
            <a:pPr marL="342900" indent="-342900">
              <a:buFont typeface="+mj-lt"/>
              <a:buAutoNum type="arabicParenR" startAt="2"/>
            </a:pPr>
            <a:r>
              <a:rPr lang="en-US" sz="1400" dirty="0">
                <a:latin typeface="Arial Narrow" panose="020B0606020202030204" pitchFamily="34" charset="0"/>
                <a:ea typeface="Calibri" panose="020F0502020204030204" pitchFamily="34" charset="0"/>
                <a:cs typeface="Calibri" panose="020F0502020204030204" pitchFamily="34" charset="0"/>
              </a:rPr>
              <a:t>CONCRETIZING: Current Status</a:t>
            </a:r>
          </a:p>
        </p:txBody>
      </p:sp>
      <p:sp>
        <p:nvSpPr>
          <p:cNvPr id="6" name="TextBox 5">
            <a:extLst>
              <a:ext uri="{FF2B5EF4-FFF2-40B4-BE49-F238E27FC236}">
                <a16:creationId xmlns:a16="http://schemas.microsoft.com/office/drawing/2014/main" id="{9AE26F60-F8C1-4EE3-F88D-938675F6B50B}"/>
              </a:ext>
            </a:extLst>
          </p:cNvPr>
          <p:cNvSpPr txBox="1"/>
          <p:nvPr/>
        </p:nvSpPr>
        <p:spPr>
          <a:xfrm>
            <a:off x="7647978" y="5718786"/>
            <a:ext cx="1493443" cy="787588"/>
          </a:xfrm>
          <a:prstGeom prst="rect">
            <a:avLst/>
          </a:prstGeom>
          <a:noFill/>
        </p:spPr>
        <p:txBody>
          <a:bodyPr wrap="square" rtlCol="0">
            <a:spAutoFit/>
          </a:bodyPr>
          <a:lstStyle/>
          <a:p>
            <a:pPr>
              <a:lnSpc>
                <a:spcPct val="130000"/>
              </a:lnSpc>
            </a:pPr>
            <a:r>
              <a:rPr lang="en-US" sz="1200" dirty="0">
                <a:solidFill>
                  <a:srgbClr val="33CCFF"/>
                </a:solidFill>
              </a:rPr>
              <a:t>Oman, D. (2026). Spirituality,  health, and well-being…</a:t>
            </a:r>
            <a:endParaRPr lang="en-US" sz="1200" dirty="0">
              <a:solidFill>
                <a:srgbClr val="33CCFF"/>
              </a:solidFill>
              <a:highlight>
                <a:srgbClr val="FFFF00"/>
              </a:highlight>
            </a:endParaRPr>
          </a:p>
        </p:txBody>
      </p:sp>
      <p:pic>
        <p:nvPicPr>
          <p:cNvPr id="10" name="Picture 9">
            <a:extLst>
              <a:ext uri="{FF2B5EF4-FFF2-40B4-BE49-F238E27FC236}">
                <a16:creationId xmlns:a16="http://schemas.microsoft.com/office/drawing/2014/main" id="{182F397F-E642-D43F-4046-87D5633E96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599" y="4138066"/>
            <a:ext cx="978202" cy="1393450"/>
          </a:xfrm>
          <a:prstGeom prst="rect">
            <a:avLst/>
          </a:prstGeom>
        </p:spPr>
      </p:pic>
    </p:spTree>
    <p:extLst>
      <p:ext uri="{BB962C8B-B14F-4D97-AF65-F5344CB8AC3E}">
        <p14:creationId xmlns:p14="http://schemas.microsoft.com/office/powerpoint/2010/main" val="139389783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xfrm>
            <a:off x="278051" y="346074"/>
            <a:ext cx="8229600" cy="923818"/>
          </a:xfrm>
          <a:solidFill>
            <a:srgbClr val="33CCFF">
              <a:alpha val="40000"/>
            </a:srgbClr>
          </a:solidFill>
        </p:spPr>
        <p:txBody>
          <a:bodyPr/>
          <a:lstStyle/>
          <a:p>
            <a:r>
              <a:rPr lang="en-US" sz="3200" dirty="0"/>
              <a:t>41 PROPOSITIONS ON SIPUBH:</a:t>
            </a:r>
            <a:br>
              <a:rPr lang="en-US" sz="3200" dirty="0"/>
            </a:br>
            <a:r>
              <a:rPr lang="en-US" sz="3200" dirty="0"/>
              <a:t>9 CATEGORIES</a:t>
            </a:r>
          </a:p>
        </p:txBody>
      </p:sp>
      <p:sp>
        <p:nvSpPr>
          <p:cNvPr id="4" name="Slide Number Placeholder 3"/>
          <p:cNvSpPr>
            <a:spLocks noGrp="1"/>
          </p:cNvSpPr>
          <p:nvPr>
            <p:ph type="sldNum" sz="quarter" idx="12"/>
          </p:nvPr>
        </p:nvSpPr>
        <p:spPr>
          <a:xfrm>
            <a:off x="8507651" y="65290"/>
            <a:ext cx="483948" cy="476250"/>
          </a:xfrm>
        </p:spPr>
        <p:txBody>
          <a:bodyPr/>
          <a:lstStyle/>
          <a:p>
            <a:pPr>
              <a:defRPr/>
            </a:pPr>
            <a:fld id="{1562156A-9564-4DAC-8093-548D72B23337}" type="slidenum">
              <a:rPr lang="en-US" altLang="en-US" smtClean="0"/>
              <a:pPr>
                <a:defRPr/>
              </a:pPr>
              <a:t>28</a:t>
            </a:fld>
            <a:endParaRPr lang="en-US" altLang="en-US"/>
          </a:p>
        </p:txBody>
      </p:sp>
      <p:sp>
        <p:nvSpPr>
          <p:cNvPr id="5" name="TextBox 4"/>
          <p:cNvSpPr txBox="1"/>
          <p:nvPr/>
        </p:nvSpPr>
        <p:spPr>
          <a:xfrm>
            <a:off x="1705683" y="1854319"/>
            <a:ext cx="4785986" cy="5139869"/>
          </a:xfrm>
          <a:prstGeom prst="rect">
            <a:avLst/>
          </a:prstGeom>
          <a:noFill/>
        </p:spPr>
        <p:txBody>
          <a:bodyPr wrap="square" rtlCol="0">
            <a:spAutoFit/>
          </a:bodyPr>
          <a:lstStyle/>
          <a:p>
            <a:pPr marL="1092200" lvl="1" indent="-692150" eaLnBrk="1" hangingPunct="1">
              <a:buFont typeface="+mj-lt"/>
              <a:buAutoNum type="romanUcPeriod"/>
            </a:pPr>
            <a:r>
              <a:rPr lang="en-US" altLang="en-US" sz="2800" dirty="0"/>
              <a:t>LOCALIZING</a:t>
            </a:r>
          </a:p>
          <a:p>
            <a:pPr marL="1092200" lvl="1" indent="-692150" eaLnBrk="1" hangingPunct="1">
              <a:buFont typeface="+mj-lt"/>
              <a:buAutoNum type="romanUcPeriod"/>
            </a:pPr>
            <a:r>
              <a:rPr lang="en-US" altLang="en-US" sz="2800" dirty="0"/>
              <a:t>BACKING</a:t>
            </a:r>
          </a:p>
          <a:p>
            <a:pPr marL="1092200" lvl="1" indent="-692150" eaLnBrk="1" hangingPunct="1">
              <a:buFont typeface="+mj-lt"/>
              <a:buAutoNum type="romanUcPeriod"/>
            </a:pPr>
            <a:r>
              <a:rPr lang="en-US" altLang="en-US" sz="2800" dirty="0"/>
              <a:t>TOOLS [for enacting]</a:t>
            </a:r>
          </a:p>
          <a:p>
            <a:pPr marL="1092200" lvl="1" indent="-692150" eaLnBrk="1" hangingPunct="1">
              <a:buFont typeface="+mj-lt"/>
              <a:buAutoNum type="romanUcPeriod"/>
            </a:pPr>
            <a:r>
              <a:rPr lang="en-US" altLang="en-US" sz="2800" dirty="0"/>
              <a:t>THEORY</a:t>
            </a:r>
          </a:p>
          <a:p>
            <a:pPr marL="1092200" lvl="1" indent="-692150" eaLnBrk="1" hangingPunct="1">
              <a:buFont typeface="+mj-lt"/>
              <a:buAutoNum type="romanUcPeriod"/>
            </a:pPr>
            <a:r>
              <a:rPr lang="en-US" altLang="en-US" sz="2800" dirty="0"/>
              <a:t>VALUE BALANCING</a:t>
            </a:r>
          </a:p>
          <a:p>
            <a:pPr marL="1092200" lvl="1" indent="-692150" eaLnBrk="1" hangingPunct="1">
              <a:buFont typeface="+mj-lt"/>
              <a:buAutoNum type="romanUcPeriod"/>
            </a:pPr>
            <a:r>
              <a:rPr lang="en-US" altLang="en-US" sz="2800" dirty="0"/>
              <a:t>PARTNERING</a:t>
            </a:r>
            <a:br>
              <a:rPr lang="en-US" altLang="en-US" sz="2800" dirty="0"/>
            </a:br>
            <a:endParaRPr lang="en-US" altLang="en-US" sz="2800" dirty="0"/>
          </a:p>
          <a:p>
            <a:pPr marL="1092200" lvl="1" indent="-692150" eaLnBrk="1" hangingPunct="1">
              <a:buFont typeface="+mj-lt"/>
              <a:buAutoNum type="romanUcPeriod"/>
            </a:pPr>
            <a:r>
              <a:rPr lang="en-US" altLang="en-US" sz="2800" dirty="0"/>
              <a:t>SCOPE</a:t>
            </a:r>
          </a:p>
          <a:p>
            <a:pPr marL="1092200" lvl="1" indent="-692150" eaLnBrk="1" hangingPunct="1">
              <a:buFont typeface="+mj-lt"/>
              <a:buAutoNum type="romanUcPeriod"/>
            </a:pPr>
            <a:r>
              <a:rPr lang="en-US" altLang="en-US" sz="2800" dirty="0"/>
              <a:t>HISTORY</a:t>
            </a:r>
          </a:p>
          <a:p>
            <a:pPr marL="1092200" lvl="1" indent="-692150" eaLnBrk="1" hangingPunct="1">
              <a:buFont typeface="+mj-lt"/>
              <a:buAutoNum type="romanUcPeriod"/>
            </a:pPr>
            <a:r>
              <a:rPr lang="en-US" altLang="en-US" sz="2800" dirty="0"/>
              <a:t>LAUNCHING</a:t>
            </a:r>
          </a:p>
          <a:p>
            <a:pPr marL="914400" lvl="1" indent="-514350" eaLnBrk="1" hangingPunct="1">
              <a:buFont typeface="+mj-lt"/>
              <a:buAutoNum type="romanUcPeriod"/>
            </a:pPr>
            <a:endParaRPr lang="en-US" altLang="en-US" sz="2400" dirty="0"/>
          </a:p>
          <a:p>
            <a:pPr marL="914400" lvl="1" indent="-514350" eaLnBrk="1" hangingPunct="1">
              <a:buFont typeface="+mj-lt"/>
              <a:buAutoNum type="romanUcPeriod"/>
            </a:pPr>
            <a:endParaRPr lang="en-US" altLang="en-US" sz="2400" dirty="0"/>
          </a:p>
        </p:txBody>
      </p:sp>
      <p:sp>
        <p:nvSpPr>
          <p:cNvPr id="7" name="TextBox 6">
            <a:extLst>
              <a:ext uri="{FF2B5EF4-FFF2-40B4-BE49-F238E27FC236}">
                <a16:creationId xmlns:a16="http://schemas.microsoft.com/office/drawing/2014/main" id="{31E551D2-B541-32DE-3493-9A810DF3F3DF}"/>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6" name="TextBox 5">
            <a:extLst>
              <a:ext uri="{FF2B5EF4-FFF2-40B4-BE49-F238E27FC236}">
                <a16:creationId xmlns:a16="http://schemas.microsoft.com/office/drawing/2014/main" id="{863EF55D-D12D-A4EA-A9BD-84260F41FC4C}"/>
              </a:ext>
            </a:extLst>
          </p:cNvPr>
          <p:cNvSpPr txBox="1"/>
          <p:nvPr/>
        </p:nvSpPr>
        <p:spPr>
          <a:xfrm>
            <a:off x="6644069" y="1568212"/>
            <a:ext cx="385053" cy="4678204"/>
          </a:xfrm>
          <a:prstGeom prst="rect">
            <a:avLst/>
          </a:prstGeom>
          <a:noFill/>
        </p:spPr>
        <p:txBody>
          <a:bodyPr wrap="square" rtlCol="0">
            <a:spAutoFit/>
          </a:bodyPr>
          <a:lstStyle/>
          <a:p>
            <a:pPr algn="ctr"/>
            <a:r>
              <a:rPr lang="en-US" u="sng" dirty="0"/>
              <a:t>#</a:t>
            </a:r>
          </a:p>
          <a:p>
            <a:pPr algn="ctr"/>
            <a:r>
              <a:rPr lang="en-US" sz="2800" dirty="0"/>
              <a:t>3</a:t>
            </a:r>
          </a:p>
          <a:p>
            <a:pPr algn="ctr"/>
            <a:r>
              <a:rPr lang="en-US" sz="2800" dirty="0"/>
              <a:t>3</a:t>
            </a:r>
          </a:p>
          <a:p>
            <a:pPr algn="ctr"/>
            <a:r>
              <a:rPr lang="en-US" sz="2800" dirty="0"/>
              <a:t>6</a:t>
            </a:r>
          </a:p>
          <a:p>
            <a:pPr algn="ctr"/>
            <a:r>
              <a:rPr lang="en-US" sz="2800" dirty="0"/>
              <a:t>4</a:t>
            </a:r>
          </a:p>
          <a:p>
            <a:pPr algn="ctr"/>
            <a:r>
              <a:rPr lang="en-US" sz="2800" dirty="0"/>
              <a:t>5</a:t>
            </a:r>
          </a:p>
          <a:p>
            <a:pPr algn="ctr"/>
            <a:r>
              <a:rPr lang="en-US" sz="2800" dirty="0"/>
              <a:t>4</a:t>
            </a:r>
          </a:p>
          <a:p>
            <a:pPr algn="ctr"/>
            <a:endParaRPr lang="en-US" sz="2800" dirty="0"/>
          </a:p>
          <a:p>
            <a:pPr algn="ctr"/>
            <a:r>
              <a:rPr lang="en-US" sz="2800" dirty="0"/>
              <a:t>3</a:t>
            </a:r>
          </a:p>
          <a:p>
            <a:pPr algn="ctr"/>
            <a:r>
              <a:rPr lang="en-US" sz="2800" dirty="0"/>
              <a:t>7</a:t>
            </a:r>
          </a:p>
          <a:p>
            <a:pPr algn="ctr"/>
            <a:r>
              <a:rPr lang="en-GB" sz="2800" u="sng" dirty="0"/>
              <a:t>6</a:t>
            </a:r>
          </a:p>
        </p:txBody>
      </p:sp>
      <p:sp>
        <p:nvSpPr>
          <p:cNvPr id="8" name="TextBox 7">
            <a:extLst>
              <a:ext uri="{FF2B5EF4-FFF2-40B4-BE49-F238E27FC236}">
                <a16:creationId xmlns:a16="http://schemas.microsoft.com/office/drawing/2014/main" id="{49E0BD88-A695-2446-DB6A-86EA9388FCD0}"/>
              </a:ext>
            </a:extLst>
          </p:cNvPr>
          <p:cNvSpPr txBox="1"/>
          <p:nvPr/>
        </p:nvSpPr>
        <p:spPr>
          <a:xfrm>
            <a:off x="5828567" y="6173839"/>
            <a:ext cx="1213255" cy="523220"/>
          </a:xfrm>
          <a:prstGeom prst="rect">
            <a:avLst/>
          </a:prstGeom>
          <a:noFill/>
        </p:spPr>
        <p:txBody>
          <a:bodyPr wrap="square" rtlCol="0">
            <a:spAutoFit/>
          </a:bodyPr>
          <a:lstStyle/>
          <a:p>
            <a:pPr algn="r"/>
            <a:r>
              <a:rPr lang="en-US" sz="2800" dirty="0">
                <a:solidFill>
                  <a:srgbClr val="00B0F0"/>
                </a:solidFill>
              </a:rPr>
              <a:t>n=41</a:t>
            </a:r>
            <a:endParaRPr lang="en-GB" sz="2800" u="sng" dirty="0">
              <a:solidFill>
                <a:srgbClr val="00B0F0"/>
              </a:solidFill>
            </a:endParaRPr>
          </a:p>
        </p:txBody>
      </p:sp>
      <p:sp>
        <p:nvSpPr>
          <p:cNvPr id="9" name="TextBox 8">
            <a:extLst>
              <a:ext uri="{FF2B5EF4-FFF2-40B4-BE49-F238E27FC236}">
                <a16:creationId xmlns:a16="http://schemas.microsoft.com/office/drawing/2014/main" id="{4C4F78A3-44E0-6BD7-7583-6956465F1C33}"/>
              </a:ext>
            </a:extLst>
          </p:cNvPr>
          <p:cNvSpPr txBox="1"/>
          <p:nvPr/>
        </p:nvSpPr>
        <p:spPr>
          <a:xfrm>
            <a:off x="257174" y="2476016"/>
            <a:ext cx="1649651" cy="923330"/>
          </a:xfrm>
          <a:prstGeom prst="rect">
            <a:avLst/>
          </a:prstGeom>
          <a:noFill/>
        </p:spPr>
        <p:txBody>
          <a:bodyPr wrap="square" rtlCol="0">
            <a:spAutoFit/>
          </a:bodyPr>
          <a:lstStyle/>
          <a:p>
            <a:r>
              <a:rPr lang="en-US" dirty="0">
                <a:solidFill>
                  <a:srgbClr val="FF0000"/>
                </a:solidFill>
              </a:rPr>
              <a:t>Components and nature of SIPUBH</a:t>
            </a:r>
            <a:endParaRPr lang="en-GB" dirty="0">
              <a:solidFill>
                <a:srgbClr val="FF0000"/>
              </a:solidFill>
            </a:endParaRPr>
          </a:p>
        </p:txBody>
      </p:sp>
      <p:sp>
        <p:nvSpPr>
          <p:cNvPr id="10" name="TextBox 9">
            <a:extLst>
              <a:ext uri="{FF2B5EF4-FFF2-40B4-BE49-F238E27FC236}">
                <a16:creationId xmlns:a16="http://schemas.microsoft.com/office/drawing/2014/main" id="{AE5AD189-D9C2-F9FF-9A1E-CC13B7ED93C4}"/>
              </a:ext>
            </a:extLst>
          </p:cNvPr>
          <p:cNvSpPr txBox="1"/>
          <p:nvPr/>
        </p:nvSpPr>
        <p:spPr>
          <a:xfrm>
            <a:off x="215657" y="5020987"/>
            <a:ext cx="1981199" cy="646331"/>
          </a:xfrm>
          <a:prstGeom prst="rect">
            <a:avLst/>
          </a:prstGeom>
          <a:noFill/>
        </p:spPr>
        <p:txBody>
          <a:bodyPr wrap="square" rtlCol="0">
            <a:spAutoFit/>
          </a:bodyPr>
          <a:lstStyle/>
          <a:p>
            <a:r>
              <a:rPr lang="en-US" dirty="0">
                <a:solidFill>
                  <a:srgbClr val="00B050"/>
                </a:solidFill>
              </a:rPr>
              <a:t>“Stepping back and plunging in”</a:t>
            </a:r>
            <a:endParaRPr lang="en-GB" dirty="0">
              <a:solidFill>
                <a:srgbClr val="00B050"/>
              </a:solidFill>
            </a:endParaRPr>
          </a:p>
        </p:txBody>
      </p:sp>
      <p:sp>
        <p:nvSpPr>
          <p:cNvPr id="11" name="TextBox 10">
            <a:extLst>
              <a:ext uri="{FF2B5EF4-FFF2-40B4-BE49-F238E27FC236}">
                <a16:creationId xmlns:a16="http://schemas.microsoft.com/office/drawing/2014/main" id="{FF7DE2D1-6FEF-3B73-B62E-097DA95C415F}"/>
              </a:ext>
            </a:extLst>
          </p:cNvPr>
          <p:cNvSpPr txBox="1"/>
          <p:nvPr/>
        </p:nvSpPr>
        <p:spPr>
          <a:xfrm>
            <a:off x="2181616" y="1299527"/>
            <a:ext cx="4205668" cy="369332"/>
          </a:xfrm>
          <a:prstGeom prst="rect">
            <a:avLst/>
          </a:prstGeom>
          <a:solidFill>
            <a:srgbClr val="FFC000">
              <a:alpha val="35000"/>
            </a:srgbClr>
          </a:solidFill>
        </p:spPr>
        <p:txBody>
          <a:bodyPr wrap="square" rtlCol="0">
            <a:spAutoFit/>
          </a:bodyPr>
          <a:lstStyle/>
          <a:p>
            <a:pPr algn="ctr"/>
            <a:r>
              <a:rPr lang="en-US" dirty="0"/>
              <a:t>Each category with an Overall Question</a:t>
            </a:r>
            <a:endParaRPr lang="en-GB" dirty="0"/>
          </a:p>
        </p:txBody>
      </p:sp>
      <p:sp>
        <p:nvSpPr>
          <p:cNvPr id="12" name="Right Brace 11">
            <a:extLst>
              <a:ext uri="{FF2B5EF4-FFF2-40B4-BE49-F238E27FC236}">
                <a16:creationId xmlns:a16="http://schemas.microsoft.com/office/drawing/2014/main" id="{0BBC1B66-2EA5-8337-C60C-42095317F27B}"/>
              </a:ext>
            </a:extLst>
          </p:cNvPr>
          <p:cNvSpPr/>
          <p:nvPr/>
        </p:nvSpPr>
        <p:spPr bwMode="auto">
          <a:xfrm>
            <a:off x="7181523" y="1981200"/>
            <a:ext cx="667078" cy="4192639"/>
          </a:xfrm>
          <a:prstGeom prst="rightBrace">
            <a:avLst/>
          </a:prstGeom>
          <a:noFill/>
          <a:ln w="4445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13" name="TextBox 12">
            <a:extLst>
              <a:ext uri="{FF2B5EF4-FFF2-40B4-BE49-F238E27FC236}">
                <a16:creationId xmlns:a16="http://schemas.microsoft.com/office/drawing/2014/main" id="{D1CAD019-84E9-0198-911E-35F99ED2097F}"/>
              </a:ext>
            </a:extLst>
          </p:cNvPr>
          <p:cNvSpPr txBox="1"/>
          <p:nvPr/>
        </p:nvSpPr>
        <p:spPr>
          <a:xfrm>
            <a:off x="7855372" y="3429000"/>
            <a:ext cx="1159060" cy="1969770"/>
          </a:xfrm>
          <a:prstGeom prst="rect">
            <a:avLst/>
          </a:prstGeom>
          <a:solidFill>
            <a:srgbClr val="FFC000">
              <a:alpha val="50000"/>
            </a:srgbClr>
          </a:solidFill>
        </p:spPr>
        <p:txBody>
          <a:bodyPr wrap="square" rtlCol="0">
            <a:spAutoFit/>
          </a:bodyPr>
          <a:lstStyle/>
          <a:p>
            <a:pPr algn="ctr"/>
            <a:r>
              <a:rPr lang="en-US" dirty="0"/>
              <a:t>I will </a:t>
            </a:r>
            <a:r>
              <a:rPr lang="en-US" dirty="0">
                <a:solidFill>
                  <a:srgbClr val="2BF551"/>
                </a:solidFill>
              </a:rPr>
              <a:t>comment</a:t>
            </a:r>
            <a:r>
              <a:rPr lang="en-US" dirty="0"/>
              <a:t> on about n </a:t>
            </a:r>
            <a:r>
              <a:rPr lang="en-US" dirty="0">
                <a:sym typeface="Symbol" panose="05050102010706020507" pitchFamily="18" charset="2"/>
              </a:rPr>
              <a:t> </a:t>
            </a:r>
            <a:r>
              <a:rPr lang="en-US" dirty="0"/>
              <a:t>25</a:t>
            </a:r>
          </a:p>
          <a:p>
            <a:pPr algn="ctr"/>
            <a:r>
              <a:rPr lang="en-US" dirty="0"/>
              <a:t>with </a:t>
            </a:r>
            <a:r>
              <a:rPr lang="en-US" dirty="0">
                <a:solidFill>
                  <a:srgbClr val="92D050"/>
                </a:solidFill>
              </a:rPr>
              <a:t>GREEN</a:t>
            </a:r>
          </a:p>
          <a:p>
            <a:pPr algn="ctr"/>
            <a:r>
              <a:rPr lang="en-US" sz="1400" dirty="0">
                <a:solidFill>
                  <a:srgbClr val="92D050"/>
                </a:solidFill>
              </a:rPr>
              <a:t>background</a:t>
            </a:r>
            <a:endParaRPr lang="en-GB" sz="1400" dirty="0">
              <a:solidFill>
                <a:srgbClr val="92D050"/>
              </a:solidFill>
            </a:endParaRPr>
          </a:p>
        </p:txBody>
      </p:sp>
    </p:spTree>
    <p:extLst>
      <p:ext uri="{BB962C8B-B14F-4D97-AF65-F5344CB8AC3E}">
        <p14:creationId xmlns:p14="http://schemas.microsoft.com/office/powerpoint/2010/main" val="29006434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30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50" fill="hold"/>
                                        <p:tgtEl>
                                          <p:spTgt spid="13"/>
                                        </p:tgtEl>
                                        <p:attrNameLst>
                                          <p:attrName>ppt_x</p:attrName>
                                        </p:attrNameLst>
                                      </p:cBhvr>
                                      <p:tavLst>
                                        <p:tav tm="0">
                                          <p:val>
                                            <p:strVal val="1+#ppt_w/2"/>
                                          </p:val>
                                        </p:tav>
                                        <p:tav tm="100000">
                                          <p:val>
                                            <p:strVal val="#ppt_x"/>
                                          </p:val>
                                        </p:tav>
                                      </p:tavLst>
                                    </p:anim>
                                    <p:anim calcmode="lin" valueType="num">
                                      <p:cBhvr additive="base">
                                        <p:cTn id="8" dur="2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30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 fill="hold"/>
                                        <p:tgtEl>
                                          <p:spTgt spid="12"/>
                                        </p:tgtEl>
                                        <p:attrNameLst>
                                          <p:attrName>ppt_x</p:attrName>
                                        </p:attrNameLst>
                                      </p:cBhvr>
                                      <p:tavLst>
                                        <p:tav tm="0">
                                          <p:val>
                                            <p:strVal val="1+#ppt_w/2"/>
                                          </p:val>
                                        </p:tav>
                                        <p:tav tm="100000">
                                          <p:val>
                                            <p:strVal val="#ppt_x"/>
                                          </p:val>
                                        </p:tav>
                                      </p:tavLst>
                                    </p:anim>
                                    <p:anim calcmode="lin" valueType="num">
                                      <p:cBhvr additive="base">
                                        <p:cTn id="12" dur="2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 LOCALIZING</a:t>
            </a:r>
            <a:r>
              <a:rPr lang="en-US" sz="3200" dirty="0"/>
              <a:t> </a:t>
            </a:r>
          </a:p>
        </p:txBody>
      </p:sp>
      <p:sp>
        <p:nvSpPr>
          <p:cNvPr id="4" name="Slide Number Placeholder 3"/>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29</a:t>
            </a:fld>
            <a:endParaRPr lang="en-US" altLang="en-US" dirty="0"/>
          </a:p>
        </p:txBody>
      </p:sp>
      <p:sp>
        <p:nvSpPr>
          <p:cNvPr id="5" name="TextBox 4"/>
          <p:cNvSpPr txBox="1"/>
          <p:nvPr/>
        </p:nvSpPr>
        <p:spPr>
          <a:xfrm>
            <a:off x="106757" y="1943592"/>
            <a:ext cx="8562113"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How should SIPUBH accommodate local conditions?</a:t>
            </a:r>
          </a:p>
        </p:txBody>
      </p:sp>
      <p:sp>
        <p:nvSpPr>
          <p:cNvPr id="10" name="TextBox 9">
            <a:extLst>
              <a:ext uri="{FF2B5EF4-FFF2-40B4-BE49-F238E27FC236}">
                <a16:creationId xmlns:a16="http://schemas.microsoft.com/office/drawing/2014/main" id="{199FF5CA-8DEB-CB31-CE01-F52B0BB29FE0}"/>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6" name="TextBox 5">
            <a:extLst>
              <a:ext uri="{FF2B5EF4-FFF2-40B4-BE49-F238E27FC236}">
                <a16:creationId xmlns:a16="http://schemas.microsoft.com/office/drawing/2014/main" id="{BCF85F64-5A89-66F0-D851-5751FFD7660E}"/>
              </a:ext>
            </a:extLst>
          </p:cNvPr>
          <p:cNvSpPr txBox="1"/>
          <p:nvPr/>
        </p:nvSpPr>
        <p:spPr>
          <a:xfrm>
            <a:off x="4806109" y="1118597"/>
            <a:ext cx="2274982" cy="369332"/>
          </a:xfrm>
          <a:prstGeom prst="rect">
            <a:avLst/>
          </a:prstGeom>
          <a:noFill/>
          <a:ln>
            <a:solidFill>
              <a:schemeClr val="tx1"/>
            </a:solidFill>
          </a:ln>
        </p:spPr>
        <p:txBody>
          <a:bodyPr wrap="none" rtlCol="0">
            <a:spAutoFit/>
          </a:bodyPr>
          <a:lstStyle/>
          <a:p>
            <a:r>
              <a:rPr lang="en-US" dirty="0"/>
              <a:t>Overall Motivating Q</a:t>
            </a:r>
            <a:endParaRPr lang="en-GB" dirty="0"/>
          </a:p>
        </p:txBody>
      </p:sp>
      <p:cxnSp>
        <p:nvCxnSpPr>
          <p:cNvPr id="8" name="Straight Arrow Connector 7">
            <a:extLst>
              <a:ext uri="{FF2B5EF4-FFF2-40B4-BE49-F238E27FC236}">
                <a16:creationId xmlns:a16="http://schemas.microsoft.com/office/drawing/2014/main" id="{F4DD1386-1577-0117-0A7D-21F3D949B33D}"/>
              </a:ext>
            </a:extLst>
          </p:cNvPr>
          <p:cNvCxnSpPr/>
          <p:nvPr/>
        </p:nvCxnSpPr>
        <p:spPr bwMode="auto">
          <a:xfrm flipH="1">
            <a:off x="5715000" y="1484193"/>
            <a:ext cx="228600" cy="459399"/>
          </a:xfrm>
          <a:prstGeom prst="straightConnector1">
            <a:avLst/>
          </a:prstGeom>
          <a:solidFill>
            <a:schemeClr val="accent1"/>
          </a:solidFill>
          <a:ln w="9525" cap="flat" cmpd="sng" algn="ctr">
            <a:solidFill>
              <a:schemeClr val="tx1"/>
            </a:solidFill>
            <a:prstDash val="solid"/>
            <a:miter lim="800000"/>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6940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 LOCALIZING</a:t>
            </a:r>
            <a:r>
              <a:rPr lang="en-US" sz="3200" dirty="0"/>
              <a:t> </a:t>
            </a:r>
          </a:p>
        </p:txBody>
      </p:sp>
      <p:sp>
        <p:nvSpPr>
          <p:cNvPr id="4" name="Slide Number Placeholder 3"/>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30</a:t>
            </a:fld>
            <a:endParaRPr lang="en-US" altLang="en-US" dirty="0"/>
          </a:p>
        </p:txBody>
      </p:sp>
      <p:sp>
        <p:nvSpPr>
          <p:cNvPr id="5" name="TextBox 4"/>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How should SIPUBH accommodate local conditions?</a:t>
            </a:r>
          </a:p>
        </p:txBody>
      </p:sp>
      <p:sp>
        <p:nvSpPr>
          <p:cNvPr id="6" name="TextBox 5">
            <a:extLst>
              <a:ext uri="{FF2B5EF4-FFF2-40B4-BE49-F238E27FC236}">
                <a16:creationId xmlns:a16="http://schemas.microsoft.com/office/drawing/2014/main" id="{2B382490-5E02-B57C-0B0C-576222FA6ACD}"/>
              </a:ext>
            </a:extLst>
          </p:cNvPr>
          <p:cNvSpPr txBox="1"/>
          <p:nvPr/>
        </p:nvSpPr>
        <p:spPr>
          <a:xfrm>
            <a:off x="278051" y="1377174"/>
            <a:ext cx="7010400" cy="830997"/>
          </a:xfrm>
          <a:prstGeom prst="rect">
            <a:avLst/>
          </a:prstGeom>
          <a:solidFill>
            <a:srgbClr val="B5E3A5">
              <a:alpha val="40000"/>
            </a:srgbClr>
          </a:solidFill>
        </p:spPr>
        <p:txBody>
          <a:bodyPr wrap="square" rtlCol="0">
            <a:spAutoFit/>
          </a:bodyPr>
          <a:lstStyle/>
          <a:p>
            <a:pPr marL="571500" indent="-571500">
              <a:tabLst>
                <a:tab pos="44450" algn="l"/>
                <a:tab pos="571500" algn="l"/>
              </a:tabLst>
            </a:pPr>
            <a:r>
              <a:rPr lang="en-US" sz="2400" dirty="0"/>
              <a:t>I.1. 	For success, SIPUBH must be adapted to </a:t>
            </a:r>
            <a:r>
              <a:rPr lang="en-US" sz="2400" b="1" dirty="0"/>
              <a:t>local</a:t>
            </a:r>
            <a:r>
              <a:rPr lang="en-US" sz="2400" dirty="0"/>
              <a:t> cultural/spiritual conditions </a:t>
            </a:r>
          </a:p>
        </p:txBody>
      </p:sp>
      <p:sp>
        <p:nvSpPr>
          <p:cNvPr id="10" name="TextBox 9">
            <a:extLst>
              <a:ext uri="{FF2B5EF4-FFF2-40B4-BE49-F238E27FC236}">
                <a16:creationId xmlns:a16="http://schemas.microsoft.com/office/drawing/2014/main" id="{199FF5CA-8DEB-CB31-CE01-F52B0BB29FE0}"/>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11" name="TextBox 10">
            <a:extLst>
              <a:ext uri="{FF2B5EF4-FFF2-40B4-BE49-F238E27FC236}">
                <a16:creationId xmlns:a16="http://schemas.microsoft.com/office/drawing/2014/main" id="{8048B266-6939-1E4D-1773-0B9A751A56A5}"/>
              </a:ext>
            </a:extLst>
          </p:cNvPr>
          <p:cNvSpPr txBox="1"/>
          <p:nvPr/>
        </p:nvSpPr>
        <p:spPr>
          <a:xfrm>
            <a:off x="550101" y="2349047"/>
            <a:ext cx="6477001" cy="1107996"/>
          </a:xfrm>
          <a:prstGeom prst="rect">
            <a:avLst/>
          </a:prstGeom>
          <a:noFill/>
        </p:spPr>
        <p:txBody>
          <a:bodyPr wrap="square" rtlCol="0">
            <a:spAutoFit/>
          </a:bodyPr>
          <a:lstStyle/>
          <a:p>
            <a:r>
              <a:rPr lang="en-US" sz="2200" dirty="0"/>
              <a:t>Just as a school system must consider languages spoken by local children, SIPUBH work on SSENVs should consider.... </a:t>
            </a:r>
            <a:endParaRPr lang="en-GB" sz="2200" dirty="0"/>
          </a:p>
        </p:txBody>
      </p:sp>
      <p:sp>
        <p:nvSpPr>
          <p:cNvPr id="13" name="TextBox 12">
            <a:extLst>
              <a:ext uri="{FF2B5EF4-FFF2-40B4-BE49-F238E27FC236}">
                <a16:creationId xmlns:a16="http://schemas.microsoft.com/office/drawing/2014/main" id="{0DB081A2-5F87-FDB7-A233-2E281EB90AB1}"/>
              </a:ext>
            </a:extLst>
          </p:cNvPr>
          <p:cNvSpPr txBox="1"/>
          <p:nvPr/>
        </p:nvSpPr>
        <p:spPr>
          <a:xfrm>
            <a:off x="7840249"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5" name="TextBox 14">
            <a:extLst>
              <a:ext uri="{FF2B5EF4-FFF2-40B4-BE49-F238E27FC236}">
                <a16:creationId xmlns:a16="http://schemas.microsoft.com/office/drawing/2014/main" id="{FD1F8EC8-B59D-86B0-6F37-952D3D919B7A}"/>
              </a:ext>
            </a:extLst>
          </p:cNvPr>
          <p:cNvSpPr txBox="1"/>
          <p:nvPr/>
        </p:nvSpPr>
        <p:spPr>
          <a:xfrm>
            <a:off x="7764049" y="2233495"/>
            <a:ext cx="1398348" cy="1027654"/>
          </a:xfrm>
          <a:prstGeom prst="rect">
            <a:avLst/>
          </a:prstGeom>
          <a:noFill/>
        </p:spPr>
        <p:txBody>
          <a:bodyPr wrap="square" rtlCol="0">
            <a:spAutoFit/>
          </a:bodyPr>
          <a:lstStyle/>
          <a:p>
            <a:pPr>
              <a:lnSpc>
                <a:spcPct val="130000"/>
              </a:lnSpc>
            </a:pPr>
            <a:r>
              <a:rPr lang="en-US" sz="1200" dirty="0">
                <a:solidFill>
                  <a:srgbClr val="33CCFF"/>
                </a:solidFill>
              </a:rPr>
              <a:t>† Oman (2025). Mindfulness for global public health</a:t>
            </a:r>
            <a:endParaRPr lang="en-US" sz="1200" dirty="0">
              <a:solidFill>
                <a:srgbClr val="33CCFF"/>
              </a:solidFill>
              <a:highlight>
                <a:srgbClr val="FFFF00"/>
              </a:highlight>
            </a:endParaRPr>
          </a:p>
        </p:txBody>
      </p:sp>
      <p:sp>
        <p:nvSpPr>
          <p:cNvPr id="16" name="TextBox 15">
            <a:extLst>
              <a:ext uri="{FF2B5EF4-FFF2-40B4-BE49-F238E27FC236}">
                <a16:creationId xmlns:a16="http://schemas.microsoft.com/office/drawing/2014/main" id="{106FD571-32BD-DB33-7F1A-0B6FC5666120}"/>
              </a:ext>
            </a:extLst>
          </p:cNvPr>
          <p:cNvSpPr txBox="1"/>
          <p:nvPr/>
        </p:nvSpPr>
        <p:spPr>
          <a:xfrm>
            <a:off x="8130045" y="6341062"/>
            <a:ext cx="790574" cy="461665"/>
          </a:xfrm>
          <a:prstGeom prst="rect">
            <a:avLst/>
          </a:prstGeom>
          <a:solidFill>
            <a:srgbClr val="33CCFF">
              <a:alpha val="20000"/>
            </a:srgbClr>
          </a:solidFill>
        </p:spPr>
        <p:txBody>
          <a:bodyPr wrap="square" rtlCol="0">
            <a:spAutoFit/>
          </a:bodyPr>
          <a:lstStyle/>
          <a:p>
            <a:r>
              <a:rPr lang="en-US" sz="1200" dirty="0">
                <a:solidFill>
                  <a:srgbClr val="33CCFF"/>
                </a:solidFill>
              </a:rPr>
              <a:t>*direct</a:t>
            </a:r>
          </a:p>
          <a:p>
            <a:r>
              <a:rPr lang="en-US" sz="1200" dirty="0">
                <a:solidFill>
                  <a:srgbClr val="33CCFF"/>
                </a:solidFill>
              </a:rPr>
              <a:t>†related</a:t>
            </a:r>
            <a:endParaRPr lang="en-GB" sz="1200" dirty="0">
              <a:solidFill>
                <a:srgbClr val="33CCFF"/>
              </a:solidFill>
            </a:endParaRPr>
          </a:p>
        </p:txBody>
      </p:sp>
      <p:sp>
        <p:nvSpPr>
          <p:cNvPr id="9" name="TextBox 8">
            <a:extLst>
              <a:ext uri="{FF2B5EF4-FFF2-40B4-BE49-F238E27FC236}">
                <a16:creationId xmlns:a16="http://schemas.microsoft.com/office/drawing/2014/main" id="{258DDD8B-9767-E61B-16EF-A86578D582A9}"/>
              </a:ext>
            </a:extLst>
          </p:cNvPr>
          <p:cNvSpPr txBox="1"/>
          <p:nvPr/>
        </p:nvSpPr>
        <p:spPr>
          <a:xfrm>
            <a:off x="990600" y="3597919"/>
            <a:ext cx="6477001" cy="2051267"/>
          </a:xfrm>
          <a:prstGeom prst="rect">
            <a:avLst/>
          </a:prstGeom>
          <a:solidFill>
            <a:schemeClr val="bg1">
              <a:lumMod val="95000"/>
            </a:schemeClr>
          </a:solidFill>
        </p:spPr>
        <p:txBody>
          <a:bodyPr wrap="square" rtlCol="0">
            <a:spAutoFit/>
          </a:bodyPr>
          <a:lstStyle/>
          <a:p>
            <a:pPr>
              <a:lnSpc>
                <a:spcPct val="130000"/>
              </a:lnSpc>
            </a:pPr>
            <a:r>
              <a:rPr lang="en-US" sz="2000" dirty="0">
                <a:solidFill>
                  <a:schemeClr val="accent1">
                    <a:lumMod val="50000"/>
                  </a:schemeClr>
                </a:solidFill>
              </a:rPr>
              <a:t>National, regional, and/or local conditions such as…</a:t>
            </a:r>
          </a:p>
          <a:p>
            <a:pPr marL="800100" lvl="1" indent="-342900">
              <a:lnSpc>
                <a:spcPct val="130000"/>
              </a:lnSpc>
              <a:buFont typeface="Arial" panose="020B0604020202020204" pitchFamily="34" charset="0"/>
              <a:buChar char="•"/>
            </a:pPr>
            <a:r>
              <a:rPr lang="en-US" sz="2000" dirty="0">
                <a:solidFill>
                  <a:schemeClr val="accent1">
                    <a:lumMod val="50000"/>
                  </a:schemeClr>
                </a:solidFill>
              </a:rPr>
              <a:t>What are local R/S practices/traditions?</a:t>
            </a:r>
          </a:p>
          <a:p>
            <a:pPr marL="800100" lvl="1" indent="-342900">
              <a:lnSpc>
                <a:spcPct val="130000"/>
              </a:lnSpc>
              <a:buFont typeface="Arial" panose="020B0604020202020204" pitchFamily="34" charset="0"/>
              <a:buChar char="•"/>
            </a:pPr>
            <a:r>
              <a:rPr lang="en-US" sz="2000" dirty="0">
                <a:solidFill>
                  <a:schemeClr val="accent1">
                    <a:lumMod val="50000"/>
                  </a:schemeClr>
                </a:solidFill>
              </a:rPr>
              <a:t>What are local indigenous healing traditions?</a:t>
            </a:r>
          </a:p>
          <a:p>
            <a:pPr marL="800100" lvl="1" indent="-342900">
              <a:lnSpc>
                <a:spcPct val="130000"/>
              </a:lnSpc>
              <a:buFont typeface="Arial" panose="020B0604020202020204" pitchFamily="34" charset="0"/>
              <a:buChar char="•"/>
            </a:pPr>
            <a:r>
              <a:rPr lang="en-US" sz="2000" dirty="0">
                <a:solidFill>
                  <a:schemeClr val="accent1">
                    <a:lumMod val="50000"/>
                  </a:schemeClr>
                </a:solidFill>
              </a:rPr>
              <a:t>What are national/local socio/judicial procedures for balancing competing rights/values?</a:t>
            </a:r>
          </a:p>
        </p:txBody>
      </p:sp>
      <p:sp>
        <p:nvSpPr>
          <p:cNvPr id="7" name="TextBox 6">
            <a:extLst>
              <a:ext uri="{FF2B5EF4-FFF2-40B4-BE49-F238E27FC236}">
                <a16:creationId xmlns:a16="http://schemas.microsoft.com/office/drawing/2014/main" id="{220250CC-6A3F-350B-6208-E709ED582E06}"/>
              </a:ext>
            </a:extLst>
          </p:cNvPr>
          <p:cNvSpPr txBox="1"/>
          <p:nvPr/>
        </p:nvSpPr>
        <p:spPr>
          <a:xfrm>
            <a:off x="2514600" y="6128616"/>
            <a:ext cx="3172663" cy="584775"/>
          </a:xfrm>
          <a:prstGeom prst="rect">
            <a:avLst/>
          </a:prstGeom>
          <a:noFill/>
        </p:spPr>
        <p:txBody>
          <a:bodyPr wrap="none" rtlCol="0">
            <a:spAutoFit/>
          </a:bodyPr>
          <a:lstStyle/>
          <a:p>
            <a:r>
              <a:rPr lang="en-US" sz="2800" dirty="0">
                <a:sym typeface="Webdings" panose="05030102010509060703" pitchFamily="18" charset="2"/>
              </a:rPr>
              <a:t> </a:t>
            </a:r>
            <a:r>
              <a:rPr lang="en-US" baseline="30000" dirty="0">
                <a:sym typeface="Symbol" panose="05050102010706020507" pitchFamily="18" charset="2"/>
              </a:rPr>
              <a:t></a:t>
            </a:r>
            <a:r>
              <a:rPr lang="en-US" sz="2800" dirty="0">
                <a:sym typeface="Webdings" panose="05030102010509060703" pitchFamily="18" charset="2"/>
              </a:rPr>
              <a:t> </a:t>
            </a:r>
            <a:r>
              <a:rPr lang="en-US" sz="3200" dirty="0">
                <a:sym typeface="Wingdings" panose="05000000000000000000" pitchFamily="2" charset="2"/>
              </a:rPr>
              <a:t></a:t>
            </a:r>
            <a:r>
              <a:rPr lang="en-US" sz="3200" dirty="0"/>
              <a:t>  </a:t>
            </a:r>
            <a:endParaRPr lang="en-GB" sz="2800" dirty="0"/>
          </a:p>
        </p:txBody>
      </p:sp>
    </p:spTree>
    <p:extLst>
      <p:ext uri="{BB962C8B-B14F-4D97-AF65-F5344CB8AC3E}">
        <p14:creationId xmlns:p14="http://schemas.microsoft.com/office/powerpoint/2010/main" val="3741871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50"/>
                                        <p:tgtEl>
                                          <p:spTgt spid="11"/>
                                        </p:tgtEl>
                                      </p:cBhvr>
                                    </p:animEffect>
                                  </p:childTnLst>
                                </p:cTn>
                              </p:par>
                            </p:childTnLst>
                          </p:cTn>
                        </p:par>
                        <p:par>
                          <p:cTn id="21" fill="hold">
                            <p:stCondLst>
                              <p:cond delay="250"/>
                            </p:stCondLst>
                            <p:childTnLst>
                              <p:par>
                                <p:cTn id="22" presetID="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par>
                          <p:cTn id="24" fill="hold">
                            <p:stCondLst>
                              <p:cond delay="250"/>
                            </p:stCondLst>
                            <p:childTnLst>
                              <p:par>
                                <p:cTn id="25" presetID="1"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50"/>
                            </p:stCondLst>
                            <p:childTnLst>
                              <p:par>
                                <p:cTn id="28" presetID="1"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childTnLst>
                          </p:cTn>
                        </p:par>
                        <p:par>
                          <p:cTn id="30" fill="hold">
                            <p:stCondLst>
                              <p:cond delay="250"/>
                            </p:stCondLst>
                            <p:childTnLst>
                              <p:par>
                                <p:cTn id="31" presetID="10" presetClass="entr" presetSubtype="0" fill="hold" grpId="0" nodeType="afterEffect">
                                  <p:stCondLst>
                                    <p:cond delay="20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50"/>
                                        <p:tgtEl>
                                          <p:spTgt spid="9"/>
                                        </p:tgtEl>
                                      </p:cBhvr>
                                    </p:animEffect>
                                  </p:childTnLst>
                                </p:cTn>
                              </p:par>
                              <p:par>
                                <p:cTn id="34" presetID="10" presetClass="entr" presetSubtype="0" fill="hold" grpId="0" nodeType="withEffect">
                                  <p:stCondLst>
                                    <p:cond delay="20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p:bldP spid="13" grpId="0" animBg="1"/>
      <p:bldP spid="15" grpId="0"/>
      <p:bldP spid="16" grpId="0" animBg="1"/>
      <p:bldP spid="9" grpId="0" animBg="1"/>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 LOCALIZING</a:t>
            </a:r>
            <a:r>
              <a:rPr lang="en-US" sz="3200" dirty="0"/>
              <a:t> </a:t>
            </a:r>
          </a:p>
        </p:txBody>
      </p:sp>
      <p:sp>
        <p:nvSpPr>
          <p:cNvPr id="4" name="Slide Number Placeholder 3"/>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31</a:t>
            </a:fld>
            <a:endParaRPr lang="en-US" altLang="en-US" dirty="0"/>
          </a:p>
        </p:txBody>
      </p:sp>
      <p:sp>
        <p:nvSpPr>
          <p:cNvPr id="5" name="TextBox 4"/>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How should SIPUBH accommodate local conditions?</a:t>
            </a:r>
          </a:p>
        </p:txBody>
      </p:sp>
      <p:sp>
        <p:nvSpPr>
          <p:cNvPr id="6" name="TextBox 5">
            <a:extLst>
              <a:ext uri="{FF2B5EF4-FFF2-40B4-BE49-F238E27FC236}">
                <a16:creationId xmlns:a16="http://schemas.microsoft.com/office/drawing/2014/main" id="{2B382490-5E02-B57C-0B0C-576222FA6ACD}"/>
              </a:ext>
            </a:extLst>
          </p:cNvPr>
          <p:cNvSpPr txBox="1"/>
          <p:nvPr/>
        </p:nvSpPr>
        <p:spPr>
          <a:xfrm>
            <a:off x="278051" y="1377174"/>
            <a:ext cx="7010400" cy="830997"/>
          </a:xfrm>
          <a:prstGeom prst="rect">
            <a:avLst/>
          </a:prstGeom>
          <a:solidFill>
            <a:srgbClr val="B5E3A5">
              <a:alpha val="40000"/>
            </a:srgbClr>
          </a:solidFill>
        </p:spPr>
        <p:txBody>
          <a:bodyPr wrap="square" rtlCol="0">
            <a:spAutoFit/>
          </a:bodyPr>
          <a:lstStyle/>
          <a:p>
            <a:pPr marL="571500" indent="-571500">
              <a:tabLst>
                <a:tab pos="44450" algn="l"/>
                <a:tab pos="571500" algn="l"/>
              </a:tabLst>
            </a:pPr>
            <a:r>
              <a:rPr lang="en-US" sz="2400" dirty="0"/>
              <a:t>I.1. 	For success, SIPUBH must be adapted to </a:t>
            </a:r>
            <a:r>
              <a:rPr lang="en-US" sz="2400" b="1" dirty="0"/>
              <a:t>local</a:t>
            </a:r>
            <a:r>
              <a:rPr lang="en-US" sz="2400" dirty="0"/>
              <a:t> cultural/spiritual conditions</a:t>
            </a:r>
            <a:endParaRPr lang="en-GB" sz="2400" dirty="0"/>
          </a:p>
        </p:txBody>
      </p:sp>
      <p:sp>
        <p:nvSpPr>
          <p:cNvPr id="7" name="TextBox 6">
            <a:extLst>
              <a:ext uri="{FF2B5EF4-FFF2-40B4-BE49-F238E27FC236}">
                <a16:creationId xmlns:a16="http://schemas.microsoft.com/office/drawing/2014/main" id="{F2E0E17F-95CC-996F-18B9-2D577301C794}"/>
              </a:ext>
            </a:extLst>
          </p:cNvPr>
          <p:cNvSpPr txBox="1"/>
          <p:nvPr/>
        </p:nvSpPr>
        <p:spPr>
          <a:xfrm>
            <a:off x="257174" y="3810971"/>
            <a:ext cx="7010400" cy="1200329"/>
          </a:xfrm>
          <a:prstGeom prst="rect">
            <a:avLst/>
          </a:prstGeom>
          <a:solidFill>
            <a:srgbClr val="B5E3A5">
              <a:alpha val="40000"/>
            </a:srgbClr>
          </a:solidFill>
        </p:spPr>
        <p:txBody>
          <a:bodyPr wrap="square" rtlCol="0">
            <a:spAutoFit/>
          </a:bodyPr>
          <a:lstStyle/>
          <a:p>
            <a:pPr marL="571500" indent="-571500">
              <a:tabLst>
                <a:tab pos="44450" algn="l"/>
                <a:tab pos="571500" algn="l"/>
              </a:tabLst>
            </a:pPr>
            <a:r>
              <a:rPr lang="en-US" sz="2400" dirty="0"/>
              <a:t>I.2. 	The socio-motivational / political backing to implement SIPUBH will vary between countries/localities</a:t>
            </a:r>
            <a:endParaRPr lang="en-GB" sz="2400" dirty="0"/>
          </a:p>
        </p:txBody>
      </p:sp>
      <p:sp>
        <p:nvSpPr>
          <p:cNvPr id="10" name="TextBox 9">
            <a:extLst>
              <a:ext uri="{FF2B5EF4-FFF2-40B4-BE49-F238E27FC236}">
                <a16:creationId xmlns:a16="http://schemas.microsoft.com/office/drawing/2014/main" id="{199FF5CA-8DEB-CB31-CE01-F52B0BB29FE0}"/>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11" name="TextBox 10">
            <a:extLst>
              <a:ext uri="{FF2B5EF4-FFF2-40B4-BE49-F238E27FC236}">
                <a16:creationId xmlns:a16="http://schemas.microsoft.com/office/drawing/2014/main" id="{8048B266-6939-1E4D-1773-0B9A751A56A5}"/>
              </a:ext>
            </a:extLst>
          </p:cNvPr>
          <p:cNvSpPr txBox="1"/>
          <p:nvPr/>
        </p:nvSpPr>
        <p:spPr>
          <a:xfrm>
            <a:off x="846550" y="2238616"/>
            <a:ext cx="6019800" cy="1107996"/>
          </a:xfrm>
          <a:prstGeom prst="rect">
            <a:avLst/>
          </a:prstGeom>
          <a:noFill/>
        </p:spPr>
        <p:txBody>
          <a:bodyPr wrap="square" rtlCol="0">
            <a:spAutoFit/>
          </a:bodyPr>
          <a:lstStyle/>
          <a:p>
            <a:r>
              <a:rPr lang="en-US" sz="2200" dirty="0"/>
              <a:t>Just as a school system must consider languages spoken by local children, SIPUBH work on SSENVs should consider.... </a:t>
            </a:r>
            <a:endParaRPr lang="en-GB" sz="2200" dirty="0"/>
          </a:p>
        </p:txBody>
      </p:sp>
      <p:sp>
        <p:nvSpPr>
          <p:cNvPr id="12" name="TextBox 11">
            <a:extLst>
              <a:ext uri="{FF2B5EF4-FFF2-40B4-BE49-F238E27FC236}">
                <a16:creationId xmlns:a16="http://schemas.microsoft.com/office/drawing/2014/main" id="{17B5851B-0AFE-46CB-1D8D-0E08C09834E4}"/>
              </a:ext>
            </a:extLst>
          </p:cNvPr>
          <p:cNvSpPr txBox="1"/>
          <p:nvPr/>
        </p:nvSpPr>
        <p:spPr>
          <a:xfrm>
            <a:off x="906439" y="5187154"/>
            <a:ext cx="5875361" cy="1107996"/>
          </a:xfrm>
          <a:prstGeom prst="rect">
            <a:avLst/>
          </a:prstGeom>
          <a:noFill/>
        </p:spPr>
        <p:txBody>
          <a:bodyPr wrap="square" rtlCol="0">
            <a:spAutoFit/>
          </a:bodyPr>
          <a:lstStyle/>
          <a:p>
            <a:r>
              <a:rPr lang="en-US" sz="2200" dirty="0"/>
              <a:t>Public health needs adequate political backing (next category), and the sociocultural composition of that backing will vary.</a:t>
            </a:r>
            <a:endParaRPr lang="en-GB" sz="2200" dirty="0"/>
          </a:p>
        </p:txBody>
      </p:sp>
      <p:sp>
        <p:nvSpPr>
          <p:cNvPr id="13" name="TextBox 12">
            <a:extLst>
              <a:ext uri="{FF2B5EF4-FFF2-40B4-BE49-F238E27FC236}">
                <a16:creationId xmlns:a16="http://schemas.microsoft.com/office/drawing/2014/main" id="{0DB081A2-5F87-FDB7-A233-2E281EB90AB1}"/>
              </a:ext>
            </a:extLst>
          </p:cNvPr>
          <p:cNvSpPr txBox="1"/>
          <p:nvPr/>
        </p:nvSpPr>
        <p:spPr>
          <a:xfrm>
            <a:off x="7840249"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5" name="TextBox 14">
            <a:extLst>
              <a:ext uri="{FF2B5EF4-FFF2-40B4-BE49-F238E27FC236}">
                <a16:creationId xmlns:a16="http://schemas.microsoft.com/office/drawing/2014/main" id="{FD1F8EC8-B59D-86B0-6F37-952D3D919B7A}"/>
              </a:ext>
            </a:extLst>
          </p:cNvPr>
          <p:cNvSpPr txBox="1"/>
          <p:nvPr/>
        </p:nvSpPr>
        <p:spPr>
          <a:xfrm>
            <a:off x="7764049" y="2233495"/>
            <a:ext cx="1398348" cy="1027654"/>
          </a:xfrm>
          <a:prstGeom prst="rect">
            <a:avLst/>
          </a:prstGeom>
          <a:noFill/>
        </p:spPr>
        <p:txBody>
          <a:bodyPr wrap="square" rtlCol="0">
            <a:spAutoFit/>
          </a:bodyPr>
          <a:lstStyle/>
          <a:p>
            <a:pPr>
              <a:lnSpc>
                <a:spcPct val="130000"/>
              </a:lnSpc>
            </a:pPr>
            <a:r>
              <a:rPr lang="en-US" sz="1200" dirty="0">
                <a:solidFill>
                  <a:srgbClr val="33CCFF"/>
                </a:solidFill>
              </a:rPr>
              <a:t>†Oman (2025). Mindfulness for global public health</a:t>
            </a:r>
            <a:endParaRPr lang="en-US" sz="1200" dirty="0">
              <a:solidFill>
                <a:srgbClr val="33CCFF"/>
              </a:solidFill>
              <a:highlight>
                <a:srgbClr val="FFFF00"/>
              </a:highlight>
            </a:endParaRPr>
          </a:p>
        </p:txBody>
      </p:sp>
      <p:sp>
        <p:nvSpPr>
          <p:cNvPr id="16" name="TextBox 15">
            <a:extLst>
              <a:ext uri="{FF2B5EF4-FFF2-40B4-BE49-F238E27FC236}">
                <a16:creationId xmlns:a16="http://schemas.microsoft.com/office/drawing/2014/main" id="{106FD571-32BD-DB33-7F1A-0B6FC5666120}"/>
              </a:ext>
            </a:extLst>
          </p:cNvPr>
          <p:cNvSpPr txBox="1"/>
          <p:nvPr/>
        </p:nvSpPr>
        <p:spPr>
          <a:xfrm>
            <a:off x="8130045" y="6341062"/>
            <a:ext cx="790574" cy="461665"/>
          </a:xfrm>
          <a:prstGeom prst="rect">
            <a:avLst/>
          </a:prstGeom>
          <a:solidFill>
            <a:srgbClr val="33CCFF">
              <a:alpha val="20000"/>
            </a:srgbClr>
          </a:solidFill>
        </p:spPr>
        <p:txBody>
          <a:bodyPr wrap="square" rtlCol="0">
            <a:spAutoFit/>
          </a:bodyPr>
          <a:lstStyle/>
          <a:p>
            <a:r>
              <a:rPr lang="en-US" sz="1200" dirty="0">
                <a:solidFill>
                  <a:srgbClr val="33CCFF"/>
                </a:solidFill>
              </a:rPr>
              <a:t>*direct</a:t>
            </a:r>
          </a:p>
          <a:p>
            <a:r>
              <a:rPr lang="en-US" sz="1200" dirty="0">
                <a:solidFill>
                  <a:srgbClr val="33CCFF"/>
                </a:solidFill>
              </a:rPr>
              <a:t>†related</a:t>
            </a:r>
            <a:endParaRPr lang="en-GB" sz="1200" dirty="0">
              <a:solidFill>
                <a:srgbClr val="33CCFF"/>
              </a:solidFill>
            </a:endParaRPr>
          </a:p>
        </p:txBody>
      </p:sp>
      <p:sp>
        <p:nvSpPr>
          <p:cNvPr id="17" name="TextBox 16">
            <a:extLst>
              <a:ext uri="{FF2B5EF4-FFF2-40B4-BE49-F238E27FC236}">
                <a16:creationId xmlns:a16="http://schemas.microsoft.com/office/drawing/2014/main" id="{BBA44B44-CEAA-2BF5-232A-C32B3F9B2456}"/>
              </a:ext>
            </a:extLst>
          </p:cNvPr>
          <p:cNvSpPr txBox="1"/>
          <p:nvPr/>
        </p:nvSpPr>
        <p:spPr>
          <a:xfrm>
            <a:off x="7528534" y="5152389"/>
            <a:ext cx="1548270" cy="1027654"/>
          </a:xfrm>
          <a:prstGeom prst="rect">
            <a:avLst/>
          </a:prstGeom>
          <a:noFill/>
        </p:spPr>
        <p:txBody>
          <a:bodyPr wrap="square" rtlCol="0">
            <a:spAutoFit/>
          </a:bodyPr>
          <a:lstStyle/>
          <a:p>
            <a:pPr>
              <a:lnSpc>
                <a:spcPct val="130000"/>
              </a:lnSpc>
            </a:pPr>
            <a:r>
              <a:rPr lang="en-US" sz="1200" dirty="0">
                <a:solidFill>
                  <a:srgbClr val="33CCFF"/>
                </a:solidFill>
              </a:rPr>
              <a:t>*Oman (2026). Spirituality,  health, and well-being…. In Webb (Ed.)</a:t>
            </a:r>
            <a:endParaRPr lang="en-US" sz="1200" dirty="0">
              <a:solidFill>
                <a:srgbClr val="33CCFF"/>
              </a:solidFill>
              <a:highlight>
                <a:srgbClr val="FFFF00"/>
              </a:highlight>
            </a:endParaRPr>
          </a:p>
        </p:txBody>
      </p:sp>
    </p:spTree>
    <p:extLst>
      <p:ext uri="{BB962C8B-B14F-4D97-AF65-F5344CB8AC3E}">
        <p14:creationId xmlns:p14="http://schemas.microsoft.com/office/powerpoint/2010/main" val="1864041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 LOCALIZING</a:t>
            </a:r>
            <a:r>
              <a:rPr lang="en-US" sz="3200" dirty="0"/>
              <a:t> </a:t>
            </a:r>
          </a:p>
        </p:txBody>
      </p:sp>
      <p:sp>
        <p:nvSpPr>
          <p:cNvPr id="4" name="Slide Number Placeholder 3"/>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32</a:t>
            </a:fld>
            <a:endParaRPr lang="en-US" altLang="en-US" dirty="0"/>
          </a:p>
        </p:txBody>
      </p:sp>
      <p:sp>
        <p:nvSpPr>
          <p:cNvPr id="5" name="TextBox 4"/>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How should SIPUBH accommodate local conditions?</a:t>
            </a:r>
          </a:p>
        </p:txBody>
      </p:sp>
      <p:sp>
        <p:nvSpPr>
          <p:cNvPr id="6" name="TextBox 5">
            <a:extLst>
              <a:ext uri="{FF2B5EF4-FFF2-40B4-BE49-F238E27FC236}">
                <a16:creationId xmlns:a16="http://schemas.microsoft.com/office/drawing/2014/main" id="{2B382490-5E02-B57C-0B0C-576222FA6ACD}"/>
              </a:ext>
            </a:extLst>
          </p:cNvPr>
          <p:cNvSpPr txBox="1"/>
          <p:nvPr/>
        </p:nvSpPr>
        <p:spPr>
          <a:xfrm>
            <a:off x="278051" y="1377174"/>
            <a:ext cx="7010400" cy="1200329"/>
          </a:xfrm>
          <a:prstGeom prst="rect">
            <a:avLst/>
          </a:prstGeom>
          <a:solidFill>
            <a:srgbClr val="B5E3A5">
              <a:alpha val="40000"/>
            </a:srgbClr>
          </a:solidFill>
        </p:spPr>
        <p:txBody>
          <a:bodyPr wrap="square" rtlCol="0">
            <a:spAutoFit/>
          </a:bodyPr>
          <a:lstStyle/>
          <a:p>
            <a:pPr marL="571500" indent="-571500">
              <a:tabLst>
                <a:tab pos="44450" algn="l"/>
                <a:tab pos="571500" algn="l"/>
              </a:tabLst>
            </a:pPr>
            <a:r>
              <a:rPr lang="en-US" sz="2400" dirty="0"/>
              <a:t>I.3. 	The nature and degree of </a:t>
            </a:r>
            <a:r>
              <a:rPr lang="en-US" sz="2400" u="sng" dirty="0"/>
              <a:t>structural pluralism </a:t>
            </a:r>
            <a:r>
              <a:rPr lang="en-US" sz="2400" dirty="0"/>
              <a:t>needed for SIPUBH will vary across cultural and sociolegal contexts</a:t>
            </a:r>
            <a:endParaRPr lang="en-GB" sz="2400" dirty="0"/>
          </a:p>
        </p:txBody>
      </p:sp>
      <p:sp>
        <p:nvSpPr>
          <p:cNvPr id="10" name="TextBox 9">
            <a:extLst>
              <a:ext uri="{FF2B5EF4-FFF2-40B4-BE49-F238E27FC236}">
                <a16:creationId xmlns:a16="http://schemas.microsoft.com/office/drawing/2014/main" id="{199FF5CA-8DEB-CB31-CE01-F52B0BB29FE0}"/>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13" name="TextBox 12">
            <a:extLst>
              <a:ext uri="{FF2B5EF4-FFF2-40B4-BE49-F238E27FC236}">
                <a16:creationId xmlns:a16="http://schemas.microsoft.com/office/drawing/2014/main" id="{0DB081A2-5F87-FDB7-A233-2E281EB90AB1}"/>
              </a:ext>
            </a:extLst>
          </p:cNvPr>
          <p:cNvSpPr txBox="1"/>
          <p:nvPr/>
        </p:nvSpPr>
        <p:spPr>
          <a:xfrm>
            <a:off x="7829542" y="1351329"/>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5" name="TextBox 14">
            <a:extLst>
              <a:ext uri="{FF2B5EF4-FFF2-40B4-BE49-F238E27FC236}">
                <a16:creationId xmlns:a16="http://schemas.microsoft.com/office/drawing/2014/main" id="{FD1F8EC8-B59D-86B0-6F37-952D3D919B7A}"/>
              </a:ext>
            </a:extLst>
          </p:cNvPr>
          <p:cNvSpPr txBox="1"/>
          <p:nvPr/>
        </p:nvSpPr>
        <p:spPr>
          <a:xfrm>
            <a:off x="7624705" y="4131082"/>
            <a:ext cx="1516163" cy="787588"/>
          </a:xfrm>
          <a:prstGeom prst="rect">
            <a:avLst/>
          </a:prstGeom>
          <a:noFill/>
        </p:spPr>
        <p:txBody>
          <a:bodyPr wrap="square" rtlCol="0">
            <a:spAutoFit/>
          </a:bodyPr>
          <a:lstStyle/>
          <a:p>
            <a:pPr>
              <a:lnSpc>
                <a:spcPct val="130000"/>
              </a:lnSpc>
            </a:pPr>
            <a:r>
              <a:rPr lang="en-US" sz="1200" dirty="0">
                <a:solidFill>
                  <a:srgbClr val="33CCFF"/>
                </a:solidFill>
              </a:rPr>
              <a:t>*Oman (2026). Spirituality,  health, and well-being…. </a:t>
            </a:r>
            <a:endParaRPr lang="en-US" sz="1200" dirty="0">
              <a:solidFill>
                <a:srgbClr val="33CCFF"/>
              </a:solidFill>
              <a:highlight>
                <a:srgbClr val="FFFF00"/>
              </a:highlight>
            </a:endParaRPr>
          </a:p>
        </p:txBody>
      </p:sp>
      <p:sp>
        <p:nvSpPr>
          <p:cNvPr id="16" name="TextBox 15">
            <a:extLst>
              <a:ext uri="{FF2B5EF4-FFF2-40B4-BE49-F238E27FC236}">
                <a16:creationId xmlns:a16="http://schemas.microsoft.com/office/drawing/2014/main" id="{106FD571-32BD-DB33-7F1A-0B6FC5666120}"/>
              </a:ext>
            </a:extLst>
          </p:cNvPr>
          <p:cNvSpPr txBox="1"/>
          <p:nvPr/>
        </p:nvSpPr>
        <p:spPr>
          <a:xfrm>
            <a:off x="7802403" y="6581001"/>
            <a:ext cx="1300619" cy="276999"/>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pic>
        <p:nvPicPr>
          <p:cNvPr id="18" name="Picture 17">
            <a:extLst>
              <a:ext uri="{FF2B5EF4-FFF2-40B4-BE49-F238E27FC236}">
                <a16:creationId xmlns:a16="http://schemas.microsoft.com/office/drawing/2014/main" id="{5D1B33BA-6E2A-F8D1-2609-786995510D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9542" y="2036004"/>
            <a:ext cx="1082214" cy="1642509"/>
          </a:xfrm>
          <a:prstGeom prst="rect">
            <a:avLst/>
          </a:prstGeom>
        </p:spPr>
      </p:pic>
      <p:sp>
        <p:nvSpPr>
          <p:cNvPr id="19" name="TextBox 18">
            <a:extLst>
              <a:ext uri="{FF2B5EF4-FFF2-40B4-BE49-F238E27FC236}">
                <a16:creationId xmlns:a16="http://schemas.microsoft.com/office/drawing/2014/main" id="{2E445F76-80F1-C77F-EA5A-86159FFB747B}"/>
              </a:ext>
            </a:extLst>
          </p:cNvPr>
          <p:cNvSpPr txBox="1"/>
          <p:nvPr/>
        </p:nvSpPr>
        <p:spPr>
          <a:xfrm>
            <a:off x="7649813" y="3678513"/>
            <a:ext cx="1514224" cy="307456"/>
          </a:xfrm>
          <a:prstGeom prst="rect">
            <a:avLst/>
          </a:prstGeom>
          <a:noFill/>
        </p:spPr>
        <p:txBody>
          <a:bodyPr wrap="square" rtlCol="0">
            <a:spAutoFit/>
          </a:bodyPr>
          <a:lstStyle/>
          <a:p>
            <a:pPr>
              <a:lnSpc>
                <a:spcPct val="130000"/>
              </a:lnSpc>
            </a:pPr>
            <a:r>
              <a:rPr lang="en-US" sz="1200" dirty="0">
                <a:solidFill>
                  <a:srgbClr val="33CCFF"/>
                </a:solidFill>
              </a:rPr>
              <a:t>*Balboni &amp;c (2018)</a:t>
            </a:r>
            <a:endParaRPr lang="en-US" sz="1200" dirty="0">
              <a:solidFill>
                <a:srgbClr val="33CCFF"/>
              </a:solidFill>
              <a:highlight>
                <a:srgbClr val="FFFF00"/>
              </a:highlight>
            </a:endParaRPr>
          </a:p>
        </p:txBody>
      </p:sp>
      <p:sp>
        <p:nvSpPr>
          <p:cNvPr id="20" name="TextBox 19">
            <a:extLst>
              <a:ext uri="{FF2B5EF4-FFF2-40B4-BE49-F238E27FC236}">
                <a16:creationId xmlns:a16="http://schemas.microsoft.com/office/drawing/2014/main" id="{7C7AAC7F-F6CF-D2F3-7061-1E417917D7F0}"/>
              </a:ext>
            </a:extLst>
          </p:cNvPr>
          <p:cNvSpPr txBox="1"/>
          <p:nvPr/>
        </p:nvSpPr>
        <p:spPr>
          <a:xfrm>
            <a:off x="7465064" y="4958107"/>
            <a:ext cx="1698973" cy="787588"/>
          </a:xfrm>
          <a:prstGeom prst="rect">
            <a:avLst/>
          </a:prstGeom>
          <a:noFill/>
        </p:spPr>
        <p:txBody>
          <a:bodyPr wrap="square" rtlCol="0">
            <a:spAutoFit/>
          </a:bodyPr>
          <a:lstStyle/>
          <a:p>
            <a:pPr>
              <a:lnSpc>
                <a:spcPct val="130000"/>
              </a:lnSpc>
            </a:pPr>
            <a:r>
              <a:rPr lang="en-US" sz="1200" dirty="0">
                <a:solidFill>
                  <a:srgbClr val="33CCFF"/>
                </a:solidFill>
              </a:rPr>
              <a:t>*Symposia in </a:t>
            </a:r>
            <a:br>
              <a:rPr lang="en-US" sz="1200" dirty="0">
                <a:solidFill>
                  <a:srgbClr val="33CCFF"/>
                </a:solidFill>
              </a:rPr>
            </a:br>
            <a:r>
              <a:rPr lang="en-US" sz="1200" i="1" dirty="0">
                <a:solidFill>
                  <a:srgbClr val="33CCFF"/>
                </a:solidFill>
              </a:rPr>
              <a:t>Society</a:t>
            </a:r>
            <a:r>
              <a:rPr lang="en-US" sz="1200" dirty="0">
                <a:solidFill>
                  <a:srgbClr val="33CCFF"/>
                </a:solidFill>
              </a:rPr>
              <a:t> (2019), </a:t>
            </a:r>
            <a:r>
              <a:rPr lang="en-US" sz="1200" i="1" dirty="0">
                <a:solidFill>
                  <a:srgbClr val="33CCFF"/>
                </a:solidFill>
              </a:rPr>
              <a:t>Spiritual Care </a:t>
            </a:r>
            <a:r>
              <a:rPr lang="en-US" sz="1200" dirty="0">
                <a:solidFill>
                  <a:srgbClr val="33CCFF"/>
                </a:solidFill>
              </a:rPr>
              <a:t>(2020)</a:t>
            </a:r>
            <a:endParaRPr lang="en-US" sz="1200" dirty="0">
              <a:solidFill>
                <a:srgbClr val="33CCFF"/>
              </a:solidFill>
              <a:highlight>
                <a:srgbClr val="FFFF00"/>
              </a:highlight>
            </a:endParaRPr>
          </a:p>
        </p:txBody>
      </p:sp>
      <p:sp>
        <p:nvSpPr>
          <p:cNvPr id="21" name="TextBox 20">
            <a:extLst>
              <a:ext uri="{FF2B5EF4-FFF2-40B4-BE49-F238E27FC236}">
                <a16:creationId xmlns:a16="http://schemas.microsoft.com/office/drawing/2014/main" id="{1960C207-D120-2240-83E8-485D50EC678A}"/>
              </a:ext>
            </a:extLst>
          </p:cNvPr>
          <p:cNvSpPr txBox="1"/>
          <p:nvPr/>
        </p:nvSpPr>
        <p:spPr>
          <a:xfrm>
            <a:off x="282226" y="4457590"/>
            <a:ext cx="6477001" cy="2343783"/>
          </a:xfrm>
          <a:prstGeom prst="rect">
            <a:avLst/>
          </a:prstGeom>
          <a:solidFill>
            <a:schemeClr val="bg1">
              <a:lumMod val="95000"/>
            </a:schemeClr>
          </a:solidFill>
        </p:spPr>
        <p:txBody>
          <a:bodyPr wrap="square" rtlCol="0">
            <a:spAutoFit/>
          </a:bodyPr>
          <a:lstStyle/>
          <a:p>
            <a:pPr>
              <a:lnSpc>
                <a:spcPct val="130000"/>
              </a:lnSpc>
            </a:pPr>
            <a:r>
              <a:rPr lang="en-US" sz="2000" dirty="0">
                <a:solidFill>
                  <a:schemeClr val="accent1">
                    <a:lumMod val="50000"/>
                  </a:schemeClr>
                </a:solidFill>
              </a:rPr>
              <a:t>Other possible needs for SIPUBH structural pluralism:</a:t>
            </a:r>
          </a:p>
          <a:p>
            <a:pPr marL="800100" lvl="1" indent="-342900">
              <a:lnSpc>
                <a:spcPct val="130000"/>
              </a:lnSpc>
              <a:buFont typeface="Arial" panose="020B0604020202020204" pitchFamily="34" charset="0"/>
              <a:buChar char="•"/>
            </a:pPr>
            <a:r>
              <a:rPr lang="en-US" sz="2000" dirty="0">
                <a:solidFill>
                  <a:schemeClr val="accent1">
                    <a:lumMod val="50000"/>
                  </a:schemeClr>
                </a:solidFill>
              </a:rPr>
              <a:t>Pre-existing legal pluralism (e.g., India)</a:t>
            </a:r>
          </a:p>
          <a:p>
            <a:pPr marL="800100" lvl="1" indent="-342900">
              <a:lnSpc>
                <a:spcPct val="130000"/>
              </a:lnSpc>
              <a:buFont typeface="Arial" panose="020B0604020202020204" pitchFamily="34" charset="0"/>
              <a:buChar char="•"/>
            </a:pPr>
            <a:endParaRPr lang="en-US" sz="2000" dirty="0">
              <a:solidFill>
                <a:schemeClr val="accent1">
                  <a:lumMod val="50000"/>
                </a:schemeClr>
              </a:solidFill>
            </a:endParaRPr>
          </a:p>
          <a:p>
            <a:pPr marL="800100" lvl="1" indent="-342900">
              <a:lnSpc>
                <a:spcPct val="130000"/>
              </a:lnSpc>
              <a:buFont typeface="Arial" panose="020B0604020202020204" pitchFamily="34" charset="0"/>
              <a:buChar char="•"/>
            </a:pPr>
            <a:r>
              <a:rPr lang="en-US" sz="2000" dirty="0">
                <a:solidFill>
                  <a:schemeClr val="accent1">
                    <a:lumMod val="50000"/>
                  </a:schemeClr>
                </a:solidFill>
              </a:rPr>
              <a:t>Reliance on (pluralism-allowing) mediating structures (R/S organizations; workplaces)</a:t>
            </a:r>
            <a:br>
              <a:rPr lang="en-US" dirty="0">
                <a:solidFill>
                  <a:schemeClr val="accent1">
                    <a:lumMod val="50000"/>
                  </a:schemeClr>
                </a:solidFill>
              </a:rPr>
            </a:br>
            <a:endParaRPr lang="en-US" sz="1400" dirty="0">
              <a:solidFill>
                <a:schemeClr val="accent1">
                  <a:lumMod val="50000"/>
                </a:schemeClr>
              </a:solidFill>
            </a:endParaRPr>
          </a:p>
        </p:txBody>
      </p:sp>
      <p:sp>
        <p:nvSpPr>
          <p:cNvPr id="22" name="TextBox 21">
            <a:extLst>
              <a:ext uri="{FF2B5EF4-FFF2-40B4-BE49-F238E27FC236}">
                <a16:creationId xmlns:a16="http://schemas.microsoft.com/office/drawing/2014/main" id="{3A9D33C8-0E59-BDAF-F39A-DB280D5DC810}"/>
              </a:ext>
            </a:extLst>
          </p:cNvPr>
          <p:cNvSpPr txBox="1"/>
          <p:nvPr/>
        </p:nvSpPr>
        <p:spPr>
          <a:xfrm>
            <a:off x="2590800" y="5293622"/>
            <a:ext cx="1523999" cy="307456"/>
          </a:xfrm>
          <a:prstGeom prst="rect">
            <a:avLst/>
          </a:prstGeom>
          <a:noFill/>
        </p:spPr>
        <p:txBody>
          <a:bodyPr wrap="square" rtlCol="0">
            <a:spAutoFit/>
          </a:bodyPr>
          <a:lstStyle/>
          <a:p>
            <a:pPr>
              <a:lnSpc>
                <a:spcPct val="130000"/>
              </a:lnSpc>
            </a:pPr>
            <a:r>
              <a:rPr lang="en-US" sz="1200" dirty="0">
                <a:solidFill>
                  <a:srgbClr val="33CCFF"/>
                </a:solidFill>
              </a:rPr>
              <a:t>Sandberg (2016)</a:t>
            </a:r>
            <a:endParaRPr lang="en-US" sz="1200" dirty="0">
              <a:solidFill>
                <a:srgbClr val="33CCFF"/>
              </a:solidFill>
              <a:highlight>
                <a:srgbClr val="FFFF00"/>
              </a:highlight>
            </a:endParaRPr>
          </a:p>
        </p:txBody>
      </p:sp>
      <p:sp>
        <p:nvSpPr>
          <p:cNvPr id="23" name="TextBox 22">
            <a:extLst>
              <a:ext uri="{FF2B5EF4-FFF2-40B4-BE49-F238E27FC236}">
                <a16:creationId xmlns:a16="http://schemas.microsoft.com/office/drawing/2014/main" id="{0AC0F102-973F-6D38-5C80-90E6C807AF36}"/>
              </a:ext>
            </a:extLst>
          </p:cNvPr>
          <p:cNvSpPr txBox="1"/>
          <p:nvPr/>
        </p:nvSpPr>
        <p:spPr>
          <a:xfrm>
            <a:off x="2577077" y="6411430"/>
            <a:ext cx="4400664" cy="307456"/>
          </a:xfrm>
          <a:prstGeom prst="rect">
            <a:avLst/>
          </a:prstGeom>
          <a:noFill/>
        </p:spPr>
        <p:txBody>
          <a:bodyPr wrap="square" rtlCol="0">
            <a:spAutoFit/>
          </a:bodyPr>
          <a:lstStyle/>
          <a:p>
            <a:pPr>
              <a:lnSpc>
                <a:spcPct val="130000"/>
              </a:lnSpc>
            </a:pPr>
            <a:r>
              <a:rPr lang="en-US" sz="1200" dirty="0" err="1">
                <a:solidFill>
                  <a:srgbClr val="33CCFF"/>
                </a:solidFill>
              </a:rPr>
              <a:t>Ribisl</a:t>
            </a:r>
            <a:r>
              <a:rPr lang="en-US" sz="1200" dirty="0">
                <a:solidFill>
                  <a:srgbClr val="33CCFF"/>
                </a:solidFill>
              </a:rPr>
              <a:t> &amp;c (1998); Cashman &amp;c (2009); Todd &amp;c (2011) </a:t>
            </a:r>
            <a:endParaRPr lang="en-US" sz="1200" dirty="0">
              <a:solidFill>
                <a:srgbClr val="33CCFF"/>
              </a:solidFill>
              <a:highlight>
                <a:srgbClr val="FFFF00"/>
              </a:highlight>
            </a:endParaRPr>
          </a:p>
        </p:txBody>
      </p:sp>
      <p:sp>
        <p:nvSpPr>
          <p:cNvPr id="24" name="TextBox 23">
            <a:extLst>
              <a:ext uri="{FF2B5EF4-FFF2-40B4-BE49-F238E27FC236}">
                <a16:creationId xmlns:a16="http://schemas.microsoft.com/office/drawing/2014/main" id="{90EB865F-34DD-9332-D9D5-C0F4F2658A7C}"/>
              </a:ext>
            </a:extLst>
          </p:cNvPr>
          <p:cNvSpPr txBox="1"/>
          <p:nvPr/>
        </p:nvSpPr>
        <p:spPr>
          <a:xfrm>
            <a:off x="7428326" y="5889587"/>
            <a:ext cx="1698973" cy="547522"/>
          </a:xfrm>
          <a:prstGeom prst="rect">
            <a:avLst/>
          </a:prstGeom>
          <a:noFill/>
        </p:spPr>
        <p:txBody>
          <a:bodyPr wrap="square" rtlCol="0">
            <a:spAutoFit/>
          </a:bodyPr>
          <a:lstStyle/>
          <a:p>
            <a:pPr>
              <a:lnSpc>
                <a:spcPct val="130000"/>
              </a:lnSpc>
            </a:pPr>
            <a:r>
              <a:rPr lang="en-US" sz="1200" dirty="0">
                <a:solidFill>
                  <a:srgbClr val="33CCFF"/>
                </a:solidFill>
              </a:rPr>
              <a:t>†Monsma (2012) Pluralism &amp; Freedom</a:t>
            </a:r>
            <a:endParaRPr lang="en-US" sz="1200" dirty="0">
              <a:solidFill>
                <a:srgbClr val="33CCFF"/>
              </a:solidFill>
              <a:highlight>
                <a:srgbClr val="FFFF00"/>
              </a:highlight>
            </a:endParaRPr>
          </a:p>
        </p:txBody>
      </p:sp>
      <p:sp>
        <p:nvSpPr>
          <p:cNvPr id="7" name="TextBox 6">
            <a:extLst>
              <a:ext uri="{FF2B5EF4-FFF2-40B4-BE49-F238E27FC236}">
                <a16:creationId xmlns:a16="http://schemas.microsoft.com/office/drawing/2014/main" id="{A68E38E1-7744-7ADF-0455-EE29E26B6616}"/>
              </a:ext>
            </a:extLst>
          </p:cNvPr>
          <p:cNvSpPr txBox="1"/>
          <p:nvPr/>
        </p:nvSpPr>
        <p:spPr>
          <a:xfrm>
            <a:off x="773350" y="3367878"/>
            <a:ext cx="2975454" cy="369332"/>
          </a:xfrm>
          <a:prstGeom prst="rect">
            <a:avLst/>
          </a:prstGeom>
          <a:solidFill>
            <a:srgbClr val="FFFF00">
              <a:alpha val="50000"/>
            </a:srgbClr>
          </a:solidFill>
        </p:spPr>
        <p:txBody>
          <a:bodyPr wrap="square" rtlCol="0">
            <a:spAutoFit/>
          </a:bodyPr>
          <a:lstStyle/>
          <a:p>
            <a:r>
              <a:rPr lang="en-US" dirty="0"/>
              <a:t>    </a:t>
            </a:r>
          </a:p>
        </p:txBody>
      </p:sp>
      <p:sp>
        <p:nvSpPr>
          <p:cNvPr id="8" name="TextBox 7">
            <a:extLst>
              <a:ext uri="{FF2B5EF4-FFF2-40B4-BE49-F238E27FC236}">
                <a16:creationId xmlns:a16="http://schemas.microsoft.com/office/drawing/2014/main" id="{676EA14A-1339-AD88-C94E-E9BE7EC7F295}"/>
              </a:ext>
            </a:extLst>
          </p:cNvPr>
          <p:cNvSpPr txBox="1"/>
          <p:nvPr/>
        </p:nvSpPr>
        <p:spPr>
          <a:xfrm>
            <a:off x="3961190" y="3044692"/>
            <a:ext cx="2134810" cy="369332"/>
          </a:xfrm>
          <a:prstGeom prst="rect">
            <a:avLst/>
          </a:prstGeom>
          <a:solidFill>
            <a:srgbClr val="FFFF00">
              <a:alpha val="50000"/>
            </a:srgbClr>
          </a:solidFill>
        </p:spPr>
        <p:txBody>
          <a:bodyPr wrap="square" rtlCol="0">
            <a:spAutoFit/>
          </a:bodyPr>
          <a:lstStyle/>
          <a:p>
            <a:r>
              <a:rPr lang="en-US" dirty="0"/>
              <a:t>    </a:t>
            </a:r>
          </a:p>
        </p:txBody>
      </p:sp>
      <p:sp>
        <p:nvSpPr>
          <p:cNvPr id="11" name="TextBox 10">
            <a:extLst>
              <a:ext uri="{FF2B5EF4-FFF2-40B4-BE49-F238E27FC236}">
                <a16:creationId xmlns:a16="http://schemas.microsoft.com/office/drawing/2014/main" id="{8048B266-6939-1E4D-1773-0B9A751A56A5}"/>
              </a:ext>
            </a:extLst>
          </p:cNvPr>
          <p:cNvSpPr txBox="1"/>
          <p:nvPr/>
        </p:nvSpPr>
        <p:spPr>
          <a:xfrm>
            <a:off x="773350" y="2646944"/>
            <a:ext cx="6160849" cy="1785104"/>
          </a:xfrm>
          <a:prstGeom prst="rect">
            <a:avLst/>
          </a:prstGeom>
          <a:noFill/>
        </p:spPr>
        <p:txBody>
          <a:bodyPr wrap="square" rtlCol="0">
            <a:spAutoFit/>
          </a:bodyPr>
          <a:lstStyle/>
          <a:p>
            <a:r>
              <a:rPr lang="en-US" sz="2200" dirty="0"/>
              <a:t>Harvard Medical School professors Michael &amp; Tracy Balboni argued for distinct “spaces” </a:t>
            </a:r>
            <a:br>
              <a:rPr lang="en-US" sz="2200" dirty="0"/>
            </a:br>
            <a:r>
              <a:rPr lang="en-US" sz="2200" dirty="0"/>
              <a:t>(= structural pluralism) for nurturing </a:t>
            </a:r>
            <a:r>
              <a:rPr lang="en-US" sz="2200" u="sng" dirty="0"/>
              <a:t>multiple independent partnerships</a:t>
            </a:r>
            <a:r>
              <a:rPr lang="en-US" sz="2200" dirty="0"/>
              <a:t> between scientifically informed medicine and specific R/S traditions</a:t>
            </a:r>
            <a:endParaRPr lang="en-GB" sz="2200" dirty="0"/>
          </a:p>
        </p:txBody>
      </p:sp>
    </p:spTree>
    <p:extLst>
      <p:ext uri="{BB962C8B-B14F-4D97-AF65-F5344CB8AC3E}">
        <p14:creationId xmlns:p14="http://schemas.microsoft.com/office/powerpoint/2010/main" val="1580089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50"/>
                                        <p:tgtEl>
                                          <p:spTgt spid="11"/>
                                        </p:tgtEl>
                                      </p:cBhvr>
                                    </p:animEffect>
                                  </p:childTnLst>
                                </p:cTn>
                              </p:par>
                            </p:childTnLst>
                          </p:cTn>
                        </p:par>
                        <p:par>
                          <p:cTn id="8" fill="hold">
                            <p:stCondLst>
                              <p:cond delay="25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par>
                          <p:cTn id="13" fill="hold">
                            <p:stCondLst>
                              <p:cond delay="250"/>
                            </p:stCondLst>
                            <p:childTnLst>
                              <p:par>
                                <p:cTn id="14" presetID="1"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par>
                          <p:cTn id="16" fill="hold">
                            <p:stCondLst>
                              <p:cond delay="250"/>
                            </p:stCondLst>
                            <p:childTnLst>
                              <p:par>
                                <p:cTn id="17" presetID="1"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par>
                          <p:cTn id="19" fill="hold">
                            <p:stCondLst>
                              <p:cond delay="250"/>
                            </p:stCondLst>
                            <p:childTnLst>
                              <p:par>
                                <p:cTn id="20" presetID="1"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250"/>
                                        <p:tgtEl>
                                          <p:spTgt spid="21"/>
                                        </p:tgtEl>
                                      </p:cBhvr>
                                    </p:animEffect>
                                  </p:childTnLst>
                                </p:cTn>
                              </p:par>
                            </p:childTnLst>
                          </p:cTn>
                        </p:par>
                        <p:par>
                          <p:cTn id="31" fill="hold">
                            <p:stCondLst>
                              <p:cond delay="250"/>
                            </p:stCondLst>
                            <p:childTnLst>
                              <p:par>
                                <p:cTn id="32" presetID="1"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par>
                          <p:cTn id="34" fill="hold">
                            <p:stCondLst>
                              <p:cond delay="250"/>
                            </p:stCondLst>
                            <p:childTnLst>
                              <p:par>
                                <p:cTn id="35" presetID="1" presetClass="entr" presetSubtype="0"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0" grpId="0"/>
      <p:bldP spid="21" grpId="0" animBg="1"/>
      <p:bldP spid="22" grpId="0"/>
      <p:bldP spid="23" grpId="0"/>
      <p:bldP spid="24" grpId="0"/>
      <p:bldP spid="7" grpId="0" animBg="1"/>
      <p:bldP spid="8" grpId="0" animBg="1"/>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solidFill>
            <a:srgbClr val="33CCFF">
              <a:alpha val="40000"/>
            </a:srgbClr>
          </a:solidFill>
        </p:spPr>
        <p:txBody>
          <a:bodyPr/>
          <a:lstStyle/>
          <a:p>
            <a:r>
              <a:rPr lang="en-US" sz="3200" dirty="0"/>
              <a:t>PROPOSITIONS ON SIPUBH:</a:t>
            </a:r>
            <a:br>
              <a:rPr lang="en-US" sz="3200" dirty="0"/>
            </a:br>
            <a:endParaRPr lang="en-US" sz="3200" dirty="0"/>
          </a:p>
        </p:txBody>
      </p:sp>
      <p:sp>
        <p:nvSpPr>
          <p:cNvPr id="4" name="Slide Number Placeholder 3"/>
          <p:cNvSpPr>
            <a:spLocks noGrp="1"/>
          </p:cNvSpPr>
          <p:nvPr>
            <p:ph type="sldNum" sz="quarter" idx="12"/>
          </p:nvPr>
        </p:nvSpPr>
        <p:spPr/>
        <p:txBody>
          <a:bodyPr/>
          <a:lstStyle/>
          <a:p>
            <a:pPr>
              <a:defRPr/>
            </a:pPr>
            <a:fld id="{1562156A-9564-4DAC-8093-548D72B23337}" type="slidenum">
              <a:rPr lang="en-US" altLang="en-US" smtClean="0"/>
              <a:pPr>
                <a:defRPr/>
              </a:pPr>
              <a:t>33</a:t>
            </a:fld>
            <a:endParaRPr lang="en-US" altLang="en-US"/>
          </a:p>
        </p:txBody>
      </p:sp>
      <p:sp>
        <p:nvSpPr>
          <p:cNvPr id="5" name="TextBox 4"/>
          <p:cNvSpPr txBox="1"/>
          <p:nvPr/>
        </p:nvSpPr>
        <p:spPr>
          <a:xfrm>
            <a:off x="2986085" y="833438"/>
            <a:ext cx="3429001" cy="523220"/>
          </a:xfrm>
          <a:prstGeom prst="rect">
            <a:avLst/>
          </a:prstGeom>
          <a:noFill/>
        </p:spPr>
        <p:txBody>
          <a:bodyPr wrap="square" rtlCol="0">
            <a:spAutoFit/>
          </a:bodyPr>
          <a:lstStyle/>
          <a:p>
            <a:pPr marL="0" lvl="1" algn="ctr" eaLnBrk="1" hangingPunct="1"/>
            <a:r>
              <a:rPr lang="en-US" altLang="en-US" sz="2800" dirty="0"/>
              <a:t>I. LOCALIZING</a:t>
            </a:r>
          </a:p>
        </p:txBody>
      </p:sp>
      <p:sp>
        <p:nvSpPr>
          <p:cNvPr id="6" name="TextBox 5">
            <a:extLst>
              <a:ext uri="{FF2B5EF4-FFF2-40B4-BE49-F238E27FC236}">
                <a16:creationId xmlns:a16="http://schemas.microsoft.com/office/drawing/2014/main" id="{2B382490-5E02-B57C-0B0C-576222FA6ACD}"/>
              </a:ext>
            </a:extLst>
          </p:cNvPr>
          <p:cNvSpPr txBox="1"/>
          <p:nvPr/>
        </p:nvSpPr>
        <p:spPr>
          <a:xfrm>
            <a:off x="1066800" y="1961422"/>
            <a:ext cx="7010400" cy="830997"/>
          </a:xfrm>
          <a:prstGeom prst="rect">
            <a:avLst/>
          </a:prstGeom>
          <a:solidFill>
            <a:srgbClr val="B5E3A5">
              <a:alpha val="40000"/>
            </a:srgbClr>
          </a:solidFill>
        </p:spPr>
        <p:txBody>
          <a:bodyPr wrap="square" rtlCol="0">
            <a:spAutoFit/>
          </a:bodyPr>
          <a:lstStyle/>
          <a:p>
            <a:pPr marL="571500" indent="-571500">
              <a:tabLst>
                <a:tab pos="44450" algn="l"/>
                <a:tab pos="571500" algn="l"/>
              </a:tabLst>
            </a:pPr>
            <a:r>
              <a:rPr lang="en-US" sz="2400" dirty="0"/>
              <a:t>I.1. 	For success, SIPUBH must be adapted to </a:t>
            </a:r>
            <a:r>
              <a:rPr lang="en-US" sz="2400" b="1" dirty="0"/>
              <a:t>local</a:t>
            </a:r>
            <a:r>
              <a:rPr lang="en-US" sz="2400" dirty="0"/>
              <a:t> cultural/spiritual conditions</a:t>
            </a:r>
            <a:endParaRPr lang="en-GB" sz="2400" dirty="0"/>
          </a:p>
        </p:txBody>
      </p:sp>
      <p:sp>
        <p:nvSpPr>
          <p:cNvPr id="7" name="TextBox 6">
            <a:extLst>
              <a:ext uri="{FF2B5EF4-FFF2-40B4-BE49-F238E27FC236}">
                <a16:creationId xmlns:a16="http://schemas.microsoft.com/office/drawing/2014/main" id="{F2E0E17F-95CC-996F-18B9-2D577301C794}"/>
              </a:ext>
            </a:extLst>
          </p:cNvPr>
          <p:cNvSpPr txBox="1"/>
          <p:nvPr/>
        </p:nvSpPr>
        <p:spPr>
          <a:xfrm>
            <a:off x="1066800" y="3113914"/>
            <a:ext cx="7010400" cy="1200329"/>
          </a:xfrm>
          <a:prstGeom prst="rect">
            <a:avLst/>
          </a:prstGeom>
          <a:solidFill>
            <a:srgbClr val="B5E3A5">
              <a:alpha val="40000"/>
            </a:srgbClr>
          </a:solidFill>
        </p:spPr>
        <p:txBody>
          <a:bodyPr wrap="square" rtlCol="0">
            <a:spAutoFit/>
          </a:bodyPr>
          <a:lstStyle/>
          <a:p>
            <a:pPr marL="571500" indent="-571500">
              <a:tabLst>
                <a:tab pos="44450" algn="l"/>
                <a:tab pos="571500" algn="l"/>
              </a:tabLst>
            </a:pPr>
            <a:r>
              <a:rPr lang="en-US" sz="2400" dirty="0"/>
              <a:t>I.2. 	The socio-motivational / political backing to implement SIPUBH will vary between countries/localities</a:t>
            </a:r>
            <a:endParaRPr lang="en-GB" sz="2400" dirty="0"/>
          </a:p>
        </p:txBody>
      </p:sp>
      <p:sp>
        <p:nvSpPr>
          <p:cNvPr id="8" name="TextBox 7">
            <a:extLst>
              <a:ext uri="{FF2B5EF4-FFF2-40B4-BE49-F238E27FC236}">
                <a16:creationId xmlns:a16="http://schemas.microsoft.com/office/drawing/2014/main" id="{199B62A8-8169-951E-AF11-3A8BACE26A90}"/>
              </a:ext>
            </a:extLst>
          </p:cNvPr>
          <p:cNvSpPr txBox="1"/>
          <p:nvPr/>
        </p:nvSpPr>
        <p:spPr>
          <a:xfrm>
            <a:off x="1081613" y="4635738"/>
            <a:ext cx="7010400" cy="1200329"/>
          </a:xfrm>
          <a:prstGeom prst="rect">
            <a:avLst/>
          </a:prstGeom>
          <a:solidFill>
            <a:srgbClr val="B5E3A5">
              <a:alpha val="40000"/>
            </a:srgbClr>
          </a:solidFill>
        </p:spPr>
        <p:txBody>
          <a:bodyPr wrap="square" rtlCol="0">
            <a:spAutoFit/>
          </a:bodyPr>
          <a:lstStyle/>
          <a:p>
            <a:pPr marL="571500" indent="-571500">
              <a:tabLst>
                <a:tab pos="44450" algn="l"/>
                <a:tab pos="571500" algn="l"/>
              </a:tabLst>
            </a:pPr>
            <a:r>
              <a:rPr lang="en-US" sz="2400" dirty="0"/>
              <a:t>I.3. 	The nature and degree of </a:t>
            </a:r>
            <a:r>
              <a:rPr lang="en-US" sz="2400" u="sng" dirty="0"/>
              <a:t>structural pluralism </a:t>
            </a:r>
            <a:r>
              <a:rPr lang="en-US" sz="2400" dirty="0"/>
              <a:t>needed for SIPUBH will vary across sociolegal and cultural contexts</a:t>
            </a:r>
            <a:endParaRPr lang="en-GB" sz="2400" dirty="0"/>
          </a:p>
        </p:txBody>
      </p:sp>
      <p:sp>
        <p:nvSpPr>
          <p:cNvPr id="10" name="TextBox 9">
            <a:extLst>
              <a:ext uri="{FF2B5EF4-FFF2-40B4-BE49-F238E27FC236}">
                <a16:creationId xmlns:a16="http://schemas.microsoft.com/office/drawing/2014/main" id="{199FF5CA-8DEB-CB31-CE01-F52B0BB29FE0}"/>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9" name="Rectangle: Rounded Corners 8">
            <a:extLst>
              <a:ext uri="{FF2B5EF4-FFF2-40B4-BE49-F238E27FC236}">
                <a16:creationId xmlns:a16="http://schemas.microsoft.com/office/drawing/2014/main" id="{DB41C555-1A91-6A76-A14E-2DEB9C5CE8E2}"/>
              </a:ext>
            </a:extLst>
          </p:cNvPr>
          <p:cNvSpPr/>
          <p:nvPr/>
        </p:nvSpPr>
        <p:spPr bwMode="auto">
          <a:xfrm>
            <a:off x="457200" y="1565440"/>
            <a:ext cx="1386620" cy="306467"/>
          </a:xfrm>
          <a:prstGeom prst="roundRect">
            <a:avLst/>
          </a:prstGeom>
          <a:solidFill>
            <a:srgbClr val="FFC000"/>
          </a:solidFill>
          <a:ln w="6350" cap="flat" cmpd="sng" algn="ctr">
            <a:solidFill>
              <a:schemeClr val="tx1"/>
            </a:solid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SUMMARY</a:t>
            </a: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4451886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II. BACKING</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34</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23635" y="1610811"/>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is SIPUBH’s sociopolitical/cultural backing?</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6" name="TextBox 5">
            <a:extLst>
              <a:ext uri="{FF2B5EF4-FFF2-40B4-BE49-F238E27FC236}">
                <a16:creationId xmlns:a16="http://schemas.microsoft.com/office/drawing/2014/main" id="{B049C591-F41C-9F99-0328-087425FD42BD}"/>
              </a:ext>
            </a:extLst>
          </p:cNvPr>
          <p:cNvSpPr txBox="1"/>
          <p:nvPr/>
        </p:nvSpPr>
        <p:spPr>
          <a:xfrm>
            <a:off x="257174" y="2820994"/>
            <a:ext cx="8562522" cy="1107996"/>
          </a:xfrm>
          <a:prstGeom prst="rect">
            <a:avLst/>
          </a:prstGeom>
          <a:solidFill>
            <a:srgbClr val="FFC000">
              <a:alpha val="50000"/>
            </a:srgbClr>
          </a:solidFill>
        </p:spPr>
        <p:txBody>
          <a:bodyPr wrap="square" rtlCol="0">
            <a:spAutoFit/>
          </a:bodyPr>
          <a:lstStyle/>
          <a:p>
            <a:r>
              <a:rPr lang="en-US" sz="2200" dirty="0">
                <a:solidFill>
                  <a:srgbClr val="00B0F0"/>
                </a:solidFill>
              </a:rPr>
              <a:t>ANALOGY</a:t>
            </a:r>
            <a:br>
              <a:rPr lang="en-US" sz="2200" dirty="0">
                <a:solidFill>
                  <a:srgbClr val="00B0F0"/>
                </a:solidFill>
              </a:rPr>
            </a:br>
            <a:r>
              <a:rPr lang="en-US" sz="2200" dirty="0">
                <a:solidFill>
                  <a:srgbClr val="00B0F0"/>
                </a:solidFill>
              </a:rPr>
              <a:t>Even as </a:t>
            </a:r>
            <a:r>
              <a:rPr lang="en-US" sz="2200" b="1" u="sng" dirty="0">
                <a:solidFill>
                  <a:srgbClr val="00B0F0"/>
                </a:solidFill>
              </a:rPr>
              <a:t>patient agreement</a:t>
            </a:r>
            <a:r>
              <a:rPr lang="en-US" sz="2200" dirty="0">
                <a:solidFill>
                  <a:srgbClr val="00B0F0"/>
                </a:solidFill>
              </a:rPr>
              <a:t> is needed for individual treatment, </a:t>
            </a:r>
            <a:r>
              <a:rPr lang="en-US" sz="2200" b="1" u="sng" dirty="0">
                <a:solidFill>
                  <a:srgbClr val="00B0F0"/>
                </a:solidFill>
              </a:rPr>
              <a:t>political backing</a:t>
            </a:r>
            <a:r>
              <a:rPr lang="en-US" sz="2200" dirty="0">
                <a:solidFill>
                  <a:srgbClr val="00B0F0"/>
                </a:solidFill>
              </a:rPr>
              <a:t> - implicit or explicit - is </a:t>
            </a:r>
            <a:r>
              <a:rPr lang="en-US" sz="2200" u="sng" dirty="0">
                <a:solidFill>
                  <a:srgbClr val="00B0F0"/>
                </a:solidFill>
              </a:rPr>
              <a:t>needed</a:t>
            </a:r>
            <a:r>
              <a:rPr lang="en-US" sz="2200" dirty="0">
                <a:solidFill>
                  <a:srgbClr val="00B0F0"/>
                </a:solidFill>
              </a:rPr>
              <a:t> for public health</a:t>
            </a:r>
            <a:endParaRPr lang="en-GB" sz="2200" dirty="0">
              <a:solidFill>
                <a:srgbClr val="00B0F0"/>
              </a:solidFill>
            </a:endParaRPr>
          </a:p>
        </p:txBody>
      </p:sp>
    </p:spTree>
    <p:extLst>
      <p:ext uri="{BB962C8B-B14F-4D97-AF65-F5344CB8AC3E}">
        <p14:creationId xmlns:p14="http://schemas.microsoft.com/office/powerpoint/2010/main" val="34323473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II. BACKING</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35</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is SIPUBH’s sociopolitical/cultural backing?</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55E85159-A674-BF9B-B9FA-62A13081EF13}"/>
              </a:ext>
            </a:extLst>
          </p:cNvPr>
          <p:cNvSpPr txBox="1"/>
          <p:nvPr/>
        </p:nvSpPr>
        <p:spPr>
          <a:xfrm>
            <a:off x="106757" y="1446678"/>
            <a:ext cx="7733491" cy="830997"/>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II.1. 	Political support for SIPUBH could plausibly come in part from </a:t>
            </a:r>
            <a:r>
              <a:rPr lang="en-US" sz="2400" u="sng" dirty="0"/>
              <a:t>interfaith and spiritual coalitions</a:t>
            </a:r>
            <a:endParaRPr lang="en-GB" sz="2400" u="sng" dirty="0"/>
          </a:p>
        </p:txBody>
      </p:sp>
      <p:sp>
        <p:nvSpPr>
          <p:cNvPr id="9" name="TextBox 8">
            <a:extLst>
              <a:ext uri="{FF2B5EF4-FFF2-40B4-BE49-F238E27FC236}">
                <a16:creationId xmlns:a16="http://schemas.microsoft.com/office/drawing/2014/main" id="{B9C61FDD-73CA-6C96-902F-37186AF7179D}"/>
              </a:ext>
            </a:extLst>
          </p:cNvPr>
          <p:cNvSpPr txBox="1"/>
          <p:nvPr/>
        </p:nvSpPr>
        <p:spPr>
          <a:xfrm>
            <a:off x="7974186"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C5DA5FEE-0E00-ABDA-5802-7EE5DDEA7782}"/>
              </a:ext>
            </a:extLst>
          </p:cNvPr>
          <p:cNvSpPr txBox="1"/>
          <p:nvPr/>
        </p:nvSpPr>
        <p:spPr>
          <a:xfrm>
            <a:off x="8130045" y="6341062"/>
            <a:ext cx="790574" cy="461665"/>
          </a:xfrm>
          <a:prstGeom prst="rect">
            <a:avLst/>
          </a:prstGeom>
          <a:solidFill>
            <a:srgbClr val="33CCFF">
              <a:alpha val="20000"/>
            </a:srgbClr>
          </a:solidFill>
        </p:spPr>
        <p:txBody>
          <a:bodyPr wrap="square" rtlCol="0">
            <a:spAutoFit/>
          </a:bodyPr>
          <a:lstStyle/>
          <a:p>
            <a:r>
              <a:rPr lang="en-US" sz="1200" dirty="0">
                <a:solidFill>
                  <a:srgbClr val="33CCFF"/>
                </a:solidFill>
              </a:rPr>
              <a:t>*direct</a:t>
            </a:r>
          </a:p>
          <a:p>
            <a:r>
              <a:rPr lang="en-US" sz="1200" dirty="0">
                <a:solidFill>
                  <a:srgbClr val="33CCFF"/>
                </a:solidFill>
              </a:rPr>
              <a:t>†related</a:t>
            </a:r>
            <a:endParaRPr lang="en-GB" sz="1200" dirty="0">
              <a:solidFill>
                <a:srgbClr val="33CCFF"/>
              </a:solidFill>
            </a:endParaRPr>
          </a:p>
        </p:txBody>
      </p:sp>
      <p:sp>
        <p:nvSpPr>
          <p:cNvPr id="14" name="TextBox 13">
            <a:extLst>
              <a:ext uri="{FF2B5EF4-FFF2-40B4-BE49-F238E27FC236}">
                <a16:creationId xmlns:a16="http://schemas.microsoft.com/office/drawing/2014/main" id="{88342181-0F76-FE36-30C8-87E54BA163F5}"/>
              </a:ext>
            </a:extLst>
          </p:cNvPr>
          <p:cNvSpPr txBox="1"/>
          <p:nvPr/>
        </p:nvSpPr>
        <p:spPr>
          <a:xfrm>
            <a:off x="579328" y="2529279"/>
            <a:ext cx="6019800" cy="769441"/>
          </a:xfrm>
          <a:prstGeom prst="rect">
            <a:avLst/>
          </a:prstGeom>
          <a:noFill/>
        </p:spPr>
        <p:txBody>
          <a:bodyPr wrap="square" rtlCol="0">
            <a:spAutoFit/>
          </a:bodyPr>
          <a:lstStyle/>
          <a:p>
            <a:r>
              <a:rPr lang="en-US" sz="2200" dirty="0"/>
              <a:t>Coalitions of faith-based organizations have helped pass key health initiatives in the US.</a:t>
            </a:r>
            <a:endParaRPr lang="en-GB" sz="2200" dirty="0"/>
          </a:p>
        </p:txBody>
      </p:sp>
      <p:sp>
        <p:nvSpPr>
          <p:cNvPr id="16" name="TextBox 15">
            <a:extLst>
              <a:ext uri="{FF2B5EF4-FFF2-40B4-BE49-F238E27FC236}">
                <a16:creationId xmlns:a16="http://schemas.microsoft.com/office/drawing/2014/main" id="{574D4CBF-57B8-E775-EC50-D8C7FD923DD2}"/>
              </a:ext>
            </a:extLst>
          </p:cNvPr>
          <p:cNvSpPr txBox="1"/>
          <p:nvPr/>
        </p:nvSpPr>
        <p:spPr>
          <a:xfrm>
            <a:off x="7463804" y="2396891"/>
            <a:ext cx="1731618" cy="787588"/>
          </a:xfrm>
          <a:prstGeom prst="rect">
            <a:avLst/>
          </a:prstGeom>
          <a:noFill/>
        </p:spPr>
        <p:txBody>
          <a:bodyPr wrap="square" rtlCol="0">
            <a:spAutoFit/>
          </a:bodyPr>
          <a:lstStyle/>
          <a:p>
            <a:pPr>
              <a:lnSpc>
                <a:spcPct val="130000"/>
              </a:lnSpc>
            </a:pPr>
            <a:r>
              <a:rPr lang="en-US" sz="1200" dirty="0">
                <a:solidFill>
                  <a:srgbClr val="33CCFF"/>
                </a:solidFill>
              </a:rPr>
              <a:t>*Fulton &amp; Wood, (2017). Achieving and leveraging diversity…</a:t>
            </a:r>
            <a:endParaRPr lang="en-US" sz="1200" dirty="0">
              <a:solidFill>
                <a:srgbClr val="33CCFF"/>
              </a:solidFill>
              <a:highlight>
                <a:srgbClr val="FFFF00"/>
              </a:highlight>
            </a:endParaRPr>
          </a:p>
        </p:txBody>
      </p:sp>
      <p:sp>
        <p:nvSpPr>
          <p:cNvPr id="17" name="TextBox 16">
            <a:extLst>
              <a:ext uri="{FF2B5EF4-FFF2-40B4-BE49-F238E27FC236}">
                <a16:creationId xmlns:a16="http://schemas.microsoft.com/office/drawing/2014/main" id="{C366CB4A-F3C8-16BA-81BE-924B24111061}"/>
              </a:ext>
            </a:extLst>
          </p:cNvPr>
          <p:cNvSpPr txBox="1"/>
          <p:nvPr/>
        </p:nvSpPr>
        <p:spPr>
          <a:xfrm>
            <a:off x="7463804" y="3424032"/>
            <a:ext cx="1548270" cy="787588"/>
          </a:xfrm>
          <a:prstGeom prst="rect">
            <a:avLst/>
          </a:prstGeom>
          <a:noFill/>
        </p:spPr>
        <p:txBody>
          <a:bodyPr wrap="square" rtlCol="0">
            <a:spAutoFit/>
          </a:bodyPr>
          <a:lstStyle/>
          <a:p>
            <a:pPr>
              <a:lnSpc>
                <a:spcPct val="130000"/>
              </a:lnSpc>
            </a:pPr>
            <a:r>
              <a:rPr lang="en-US" sz="1200" dirty="0">
                <a:solidFill>
                  <a:srgbClr val="33CCFF"/>
                </a:solidFill>
              </a:rPr>
              <a:t>*Oman (2026). Spirituality,  health, and well-being….</a:t>
            </a:r>
            <a:endParaRPr lang="en-US" sz="1200" dirty="0">
              <a:solidFill>
                <a:srgbClr val="33CCFF"/>
              </a:solidFill>
              <a:highlight>
                <a:srgbClr val="FFFF00"/>
              </a:highlight>
            </a:endParaRPr>
          </a:p>
        </p:txBody>
      </p:sp>
      <p:sp>
        <p:nvSpPr>
          <p:cNvPr id="18" name="TextBox 17">
            <a:extLst>
              <a:ext uri="{FF2B5EF4-FFF2-40B4-BE49-F238E27FC236}">
                <a16:creationId xmlns:a16="http://schemas.microsoft.com/office/drawing/2014/main" id="{CA3AC9A1-AC92-0DED-CBF0-D6C972514537}"/>
              </a:ext>
            </a:extLst>
          </p:cNvPr>
          <p:cNvSpPr txBox="1"/>
          <p:nvPr/>
        </p:nvSpPr>
        <p:spPr>
          <a:xfrm>
            <a:off x="579328" y="3424032"/>
            <a:ext cx="6019800" cy="769441"/>
          </a:xfrm>
          <a:prstGeom prst="rect">
            <a:avLst/>
          </a:prstGeom>
          <a:noFill/>
        </p:spPr>
        <p:txBody>
          <a:bodyPr wrap="square" rtlCol="0">
            <a:spAutoFit/>
          </a:bodyPr>
          <a:lstStyle/>
          <a:p>
            <a:r>
              <a:rPr lang="en-US" sz="2200" dirty="0"/>
              <a:t>The vagueness of “spirituality” can allow it to be a “coalition magnet”.</a:t>
            </a:r>
            <a:endParaRPr lang="en-GB" sz="2200" dirty="0"/>
          </a:p>
        </p:txBody>
      </p:sp>
      <p:sp>
        <p:nvSpPr>
          <p:cNvPr id="19" name="TextBox 18">
            <a:extLst>
              <a:ext uri="{FF2B5EF4-FFF2-40B4-BE49-F238E27FC236}">
                <a16:creationId xmlns:a16="http://schemas.microsoft.com/office/drawing/2014/main" id="{2E44127E-25B0-F911-8528-C8F88A3C3A66}"/>
              </a:ext>
            </a:extLst>
          </p:cNvPr>
          <p:cNvSpPr txBox="1"/>
          <p:nvPr/>
        </p:nvSpPr>
        <p:spPr>
          <a:xfrm>
            <a:off x="7413303" y="4305856"/>
            <a:ext cx="1548270" cy="787588"/>
          </a:xfrm>
          <a:prstGeom prst="rect">
            <a:avLst/>
          </a:prstGeom>
          <a:noFill/>
        </p:spPr>
        <p:txBody>
          <a:bodyPr wrap="square" rtlCol="0">
            <a:spAutoFit/>
          </a:bodyPr>
          <a:lstStyle/>
          <a:p>
            <a:pPr>
              <a:lnSpc>
                <a:spcPct val="130000"/>
              </a:lnSpc>
            </a:pPr>
            <a:r>
              <a:rPr lang="en-US" sz="1200" dirty="0">
                <a:solidFill>
                  <a:srgbClr val="33CCFF"/>
                </a:solidFill>
              </a:rPr>
              <a:t>*</a:t>
            </a:r>
            <a:r>
              <a:rPr lang="en-US" sz="1200" dirty="0" err="1">
                <a:solidFill>
                  <a:srgbClr val="33CCFF"/>
                </a:solidFill>
              </a:rPr>
              <a:t>Béland</a:t>
            </a:r>
            <a:r>
              <a:rPr lang="en-US" sz="1200" dirty="0">
                <a:solidFill>
                  <a:srgbClr val="33CCFF"/>
                </a:solidFill>
              </a:rPr>
              <a:t> &amp; Cox (2016). Ideas as coalition magnets</a:t>
            </a:r>
            <a:endParaRPr lang="en-US" sz="1200" dirty="0">
              <a:solidFill>
                <a:srgbClr val="33CCFF"/>
              </a:solidFill>
              <a:highlight>
                <a:srgbClr val="FFFF00"/>
              </a:highlight>
            </a:endParaRPr>
          </a:p>
        </p:txBody>
      </p:sp>
      <p:sp>
        <p:nvSpPr>
          <p:cNvPr id="20" name="TextBox 19">
            <a:extLst>
              <a:ext uri="{FF2B5EF4-FFF2-40B4-BE49-F238E27FC236}">
                <a16:creationId xmlns:a16="http://schemas.microsoft.com/office/drawing/2014/main" id="{CED1A8BC-32C7-E996-999D-D0E209CE2A16}"/>
              </a:ext>
            </a:extLst>
          </p:cNvPr>
          <p:cNvSpPr txBox="1"/>
          <p:nvPr/>
        </p:nvSpPr>
        <p:spPr>
          <a:xfrm>
            <a:off x="7393298" y="5237165"/>
            <a:ext cx="1548270" cy="307456"/>
          </a:xfrm>
          <a:prstGeom prst="rect">
            <a:avLst/>
          </a:prstGeom>
          <a:noFill/>
        </p:spPr>
        <p:txBody>
          <a:bodyPr wrap="square" rtlCol="0">
            <a:spAutoFit/>
          </a:bodyPr>
          <a:lstStyle/>
          <a:p>
            <a:pPr>
              <a:lnSpc>
                <a:spcPct val="130000"/>
              </a:lnSpc>
            </a:pPr>
            <a:r>
              <a:rPr lang="en-US" sz="1200" dirty="0">
                <a:solidFill>
                  <a:srgbClr val="33CCFF"/>
                </a:solidFill>
              </a:rPr>
              <a:t>†Swinkels (2020)</a:t>
            </a:r>
            <a:endParaRPr lang="en-US" sz="1200" dirty="0">
              <a:solidFill>
                <a:srgbClr val="33CCFF"/>
              </a:solidFill>
              <a:highlight>
                <a:srgbClr val="FFFF00"/>
              </a:highlight>
            </a:endParaRPr>
          </a:p>
        </p:txBody>
      </p:sp>
      <p:sp>
        <p:nvSpPr>
          <p:cNvPr id="21" name="TextBox 20">
            <a:extLst>
              <a:ext uri="{FF2B5EF4-FFF2-40B4-BE49-F238E27FC236}">
                <a16:creationId xmlns:a16="http://schemas.microsoft.com/office/drawing/2014/main" id="{3223A128-38B4-3D64-E2ED-AFD5BD0A6EC7}"/>
              </a:ext>
            </a:extLst>
          </p:cNvPr>
          <p:cNvSpPr txBox="1"/>
          <p:nvPr/>
        </p:nvSpPr>
        <p:spPr>
          <a:xfrm>
            <a:off x="1752600" y="4283444"/>
            <a:ext cx="5181600" cy="877163"/>
          </a:xfrm>
          <a:prstGeom prst="rect">
            <a:avLst/>
          </a:prstGeom>
          <a:noFill/>
        </p:spPr>
        <p:txBody>
          <a:bodyPr wrap="square" rtlCol="0">
            <a:spAutoFit/>
          </a:bodyPr>
          <a:lstStyle/>
          <a:p>
            <a:r>
              <a:rPr lang="en-US" sz="1700" dirty="0">
                <a:solidFill>
                  <a:srgbClr val="FF0000"/>
                </a:solidFill>
                <a:sym typeface="Wingdings 3" panose="05040102010807070707" pitchFamily="18" charset="2"/>
              </a:rPr>
              <a:t>  </a:t>
            </a:r>
            <a:r>
              <a:rPr lang="en-US" sz="1700" dirty="0">
                <a:solidFill>
                  <a:srgbClr val="FF0000"/>
                </a:solidFill>
              </a:rPr>
              <a:t>an idea of “ambiguous or polysemic character… that makes it attractive to groups that might otherwise have different interests…” (</a:t>
            </a:r>
            <a:r>
              <a:rPr lang="en-US" sz="1700" dirty="0" err="1">
                <a:solidFill>
                  <a:srgbClr val="FF0000"/>
                </a:solidFill>
              </a:rPr>
              <a:t>Béland</a:t>
            </a:r>
            <a:r>
              <a:rPr lang="en-US" sz="1700" dirty="0">
                <a:solidFill>
                  <a:srgbClr val="FF0000"/>
                </a:solidFill>
              </a:rPr>
              <a:t> &amp; Cox)</a:t>
            </a:r>
            <a:endParaRPr lang="en-GB" sz="1700" dirty="0">
              <a:solidFill>
                <a:srgbClr val="FF0000"/>
              </a:solidFill>
            </a:endParaRPr>
          </a:p>
        </p:txBody>
      </p:sp>
      <p:sp>
        <p:nvSpPr>
          <p:cNvPr id="22" name="TextBox 21">
            <a:extLst>
              <a:ext uri="{FF2B5EF4-FFF2-40B4-BE49-F238E27FC236}">
                <a16:creationId xmlns:a16="http://schemas.microsoft.com/office/drawing/2014/main" id="{EE4DAA54-E931-409D-1A7F-8023AB7AC6F1}"/>
              </a:ext>
            </a:extLst>
          </p:cNvPr>
          <p:cNvSpPr txBox="1"/>
          <p:nvPr/>
        </p:nvSpPr>
        <p:spPr>
          <a:xfrm>
            <a:off x="998428" y="5237165"/>
            <a:ext cx="5181600" cy="615553"/>
          </a:xfrm>
          <a:prstGeom prst="rect">
            <a:avLst/>
          </a:prstGeom>
          <a:solidFill>
            <a:srgbClr val="E0F3D9">
              <a:alpha val="44000"/>
            </a:srgbClr>
          </a:solidFill>
        </p:spPr>
        <p:txBody>
          <a:bodyPr wrap="square" rtlCol="0">
            <a:spAutoFit/>
          </a:bodyPr>
          <a:lstStyle/>
          <a:p>
            <a:r>
              <a:rPr lang="en-US" sz="1700" dirty="0"/>
              <a:t>“Spirituality” is often criticized as individualizing, but here it may </a:t>
            </a:r>
            <a:r>
              <a:rPr lang="en-US" sz="1700" i="1" dirty="0"/>
              <a:t>ironically</a:t>
            </a:r>
            <a:r>
              <a:rPr lang="en-US" sz="1700" dirty="0"/>
              <a:t> support R/S </a:t>
            </a:r>
            <a:r>
              <a:rPr lang="en-US" sz="1700" i="1" dirty="0" err="1"/>
              <a:t>deprivatization</a:t>
            </a:r>
            <a:endParaRPr lang="en-GB" sz="1700" i="1" dirty="0"/>
          </a:p>
        </p:txBody>
      </p:sp>
      <p:sp>
        <p:nvSpPr>
          <p:cNvPr id="23" name="TextBox 22">
            <a:extLst>
              <a:ext uri="{FF2B5EF4-FFF2-40B4-BE49-F238E27FC236}">
                <a16:creationId xmlns:a16="http://schemas.microsoft.com/office/drawing/2014/main" id="{582135AF-4B74-35B2-306F-1CC9ADC3ED1A}"/>
              </a:ext>
            </a:extLst>
          </p:cNvPr>
          <p:cNvSpPr txBox="1"/>
          <p:nvPr/>
        </p:nvSpPr>
        <p:spPr>
          <a:xfrm>
            <a:off x="7413303" y="5667299"/>
            <a:ext cx="1663174" cy="307456"/>
          </a:xfrm>
          <a:prstGeom prst="rect">
            <a:avLst/>
          </a:prstGeom>
          <a:noFill/>
        </p:spPr>
        <p:txBody>
          <a:bodyPr wrap="square" rtlCol="0">
            <a:spAutoFit/>
          </a:bodyPr>
          <a:lstStyle/>
          <a:p>
            <a:pPr>
              <a:lnSpc>
                <a:spcPct val="130000"/>
              </a:lnSpc>
            </a:pPr>
            <a:r>
              <a:rPr lang="en-US" sz="1200" dirty="0">
                <a:solidFill>
                  <a:srgbClr val="33CCFF"/>
                </a:solidFill>
              </a:rPr>
              <a:t>†Sandal (2011, 2021)</a:t>
            </a:r>
            <a:endParaRPr lang="en-US" sz="1200" dirty="0">
              <a:solidFill>
                <a:srgbClr val="33CCFF"/>
              </a:solidFill>
              <a:highlight>
                <a:srgbClr val="FFFF00"/>
              </a:highlight>
            </a:endParaRPr>
          </a:p>
        </p:txBody>
      </p:sp>
      <p:sp>
        <p:nvSpPr>
          <p:cNvPr id="24" name="TextBox 23">
            <a:extLst>
              <a:ext uri="{FF2B5EF4-FFF2-40B4-BE49-F238E27FC236}">
                <a16:creationId xmlns:a16="http://schemas.microsoft.com/office/drawing/2014/main" id="{9B5D6DE7-F811-07B8-A328-725FB274E224}"/>
              </a:ext>
            </a:extLst>
          </p:cNvPr>
          <p:cNvSpPr txBox="1"/>
          <p:nvPr/>
        </p:nvSpPr>
        <p:spPr>
          <a:xfrm>
            <a:off x="7393298" y="6006712"/>
            <a:ext cx="1663174" cy="307456"/>
          </a:xfrm>
          <a:prstGeom prst="rect">
            <a:avLst/>
          </a:prstGeom>
          <a:noFill/>
        </p:spPr>
        <p:txBody>
          <a:bodyPr wrap="square" rtlCol="0">
            <a:spAutoFit/>
          </a:bodyPr>
          <a:lstStyle/>
          <a:p>
            <a:pPr>
              <a:lnSpc>
                <a:spcPct val="130000"/>
              </a:lnSpc>
            </a:pPr>
            <a:r>
              <a:rPr lang="en-US" sz="1200" dirty="0">
                <a:solidFill>
                  <a:srgbClr val="33CCFF"/>
                </a:solidFill>
              </a:rPr>
              <a:t>†Gonzalez &amp;cl (2008)</a:t>
            </a:r>
            <a:endParaRPr lang="en-US" sz="1200" dirty="0">
              <a:solidFill>
                <a:srgbClr val="33CCFF"/>
              </a:solidFill>
              <a:highlight>
                <a:srgbClr val="FFFF00"/>
              </a:highlight>
            </a:endParaRPr>
          </a:p>
        </p:txBody>
      </p:sp>
    </p:spTree>
    <p:extLst>
      <p:ext uri="{BB962C8B-B14F-4D97-AF65-F5344CB8AC3E}">
        <p14:creationId xmlns:p14="http://schemas.microsoft.com/office/powerpoint/2010/main" val="26579717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250"/>
                                        <p:tgtEl>
                                          <p:spTgt spid="14"/>
                                        </p:tgtEl>
                                      </p:cBhvr>
                                    </p:animEffect>
                                  </p:childTnLst>
                                </p:cTn>
                              </p:par>
                            </p:childTnLst>
                          </p:cTn>
                        </p:par>
                        <p:par>
                          <p:cTn id="15" fill="hold">
                            <p:stCondLst>
                              <p:cond delay="250"/>
                            </p:stCondLst>
                            <p:childTnLst>
                              <p:par>
                                <p:cTn id="16" presetID="1"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25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250"/>
                                        <p:tgtEl>
                                          <p:spTgt spid="21"/>
                                        </p:tgtEl>
                                      </p:cBhvr>
                                    </p:animEffect>
                                  </p:childTnLst>
                                </p:cTn>
                              </p:par>
                            </p:childTnLst>
                          </p:cTn>
                        </p:par>
                        <p:par>
                          <p:cTn id="26" fill="hold">
                            <p:stCondLst>
                              <p:cond delay="250"/>
                            </p:stCondLst>
                            <p:childTnLst>
                              <p:par>
                                <p:cTn id="27" presetID="1"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par>
                          <p:cTn id="29" fill="hold">
                            <p:stCondLst>
                              <p:cond delay="250"/>
                            </p:stCondLst>
                            <p:childTnLst>
                              <p:par>
                                <p:cTn id="30" presetID="1"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childTnLst>
                                </p:cTn>
                              </p:par>
                            </p:childTnLst>
                          </p:cTn>
                        </p:par>
                        <p:par>
                          <p:cTn id="32" fill="hold">
                            <p:stCondLst>
                              <p:cond delay="250"/>
                            </p:stCondLst>
                            <p:childTnLst>
                              <p:par>
                                <p:cTn id="33" presetID="1"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par>
                          <p:cTn id="35" fill="hold">
                            <p:stCondLst>
                              <p:cond delay="250"/>
                            </p:stCondLst>
                            <p:childTnLst>
                              <p:par>
                                <p:cTn id="36" presetID="1"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par>
                          <p:cTn id="38" fill="hold">
                            <p:stCondLst>
                              <p:cond delay="250"/>
                            </p:stCondLst>
                            <p:childTnLst>
                              <p:par>
                                <p:cTn id="39" presetID="1"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ppt_w</p:attrName>
                                        </p:attrNameLst>
                                      </p:cBhvr>
                                      <p:tavLst>
                                        <p:tav tm="0">
                                          <p:val>
                                            <p:fltVal val="0"/>
                                          </p:val>
                                        </p:tav>
                                        <p:tav tm="100000">
                                          <p:val>
                                            <p:strVal val="#ppt_w"/>
                                          </p:val>
                                        </p:tav>
                                      </p:tavLst>
                                    </p:anim>
                                    <p:anim calcmode="lin" valueType="num">
                                      <p:cBhvr>
                                        <p:cTn id="46" dur="500" fill="hold"/>
                                        <p:tgtEl>
                                          <p:spTgt spid="22"/>
                                        </p:tgtEl>
                                        <p:attrNameLst>
                                          <p:attrName>ppt_h</p:attrName>
                                        </p:attrNameLst>
                                      </p:cBhvr>
                                      <p:tavLst>
                                        <p:tav tm="0">
                                          <p:val>
                                            <p:fltVal val="0"/>
                                          </p:val>
                                        </p:tav>
                                        <p:tav tm="100000">
                                          <p:val>
                                            <p:strVal val="#ppt_h"/>
                                          </p:val>
                                        </p:tav>
                                      </p:tavLst>
                                    </p:anim>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16" grpId="0"/>
      <p:bldP spid="17" grpId="0"/>
      <p:bldP spid="18" grpId="0"/>
      <p:bldP spid="19" grpId="0"/>
      <p:bldP spid="20" grpId="0"/>
      <p:bldP spid="21" grpId="0"/>
      <p:bldP spid="22" grpId="0" animBg="1"/>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II. BACKING</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36</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is SIPUBH’s sociopolitical/cultural backing?</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55E85159-A674-BF9B-B9FA-62A13081EF13}"/>
              </a:ext>
            </a:extLst>
          </p:cNvPr>
          <p:cNvSpPr txBox="1"/>
          <p:nvPr/>
        </p:nvSpPr>
        <p:spPr>
          <a:xfrm>
            <a:off x="106757" y="1446678"/>
            <a:ext cx="7867429" cy="830997"/>
          </a:xfrm>
          <a:prstGeom prst="rect">
            <a:avLst/>
          </a:prstGeom>
          <a:solidFill>
            <a:srgbClr val="B5E3A5">
              <a:alpha val="40000"/>
            </a:srgbClr>
          </a:solidFill>
        </p:spPr>
        <p:txBody>
          <a:bodyPr wrap="square" rtlCol="0">
            <a:spAutoFit/>
          </a:bodyPr>
          <a:lstStyle/>
          <a:p>
            <a:pPr marL="627063" indent="-627063">
              <a:tabLst>
                <a:tab pos="44450" algn="l"/>
                <a:tab pos="520700" algn="l"/>
              </a:tabLst>
            </a:pPr>
            <a:r>
              <a:rPr lang="en-US" sz="2400" dirty="0"/>
              <a:t>II.2. 	SIPUBH launch and ongoing governance success will need both bottom-up and top-down engagement</a:t>
            </a:r>
            <a:endParaRPr lang="en-GB" sz="2400" dirty="0"/>
          </a:p>
        </p:txBody>
      </p:sp>
      <p:sp>
        <p:nvSpPr>
          <p:cNvPr id="9" name="TextBox 8">
            <a:extLst>
              <a:ext uri="{FF2B5EF4-FFF2-40B4-BE49-F238E27FC236}">
                <a16:creationId xmlns:a16="http://schemas.microsoft.com/office/drawing/2014/main" id="{B9C61FDD-73CA-6C96-902F-37186AF7179D}"/>
              </a:ext>
            </a:extLst>
          </p:cNvPr>
          <p:cNvSpPr txBox="1"/>
          <p:nvPr/>
        </p:nvSpPr>
        <p:spPr>
          <a:xfrm>
            <a:off x="7974186"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C5DA5FEE-0E00-ABDA-5802-7EE5DDEA7782}"/>
              </a:ext>
            </a:extLst>
          </p:cNvPr>
          <p:cNvSpPr txBox="1"/>
          <p:nvPr/>
        </p:nvSpPr>
        <p:spPr>
          <a:xfrm>
            <a:off x="8130045" y="6341062"/>
            <a:ext cx="790574" cy="461665"/>
          </a:xfrm>
          <a:prstGeom prst="rect">
            <a:avLst/>
          </a:prstGeom>
          <a:solidFill>
            <a:srgbClr val="33CCFF">
              <a:alpha val="20000"/>
            </a:srgbClr>
          </a:solidFill>
        </p:spPr>
        <p:txBody>
          <a:bodyPr wrap="square" rtlCol="0">
            <a:spAutoFit/>
          </a:bodyPr>
          <a:lstStyle/>
          <a:p>
            <a:r>
              <a:rPr lang="en-US" sz="1200" dirty="0">
                <a:solidFill>
                  <a:srgbClr val="33CCFF"/>
                </a:solidFill>
              </a:rPr>
              <a:t>*direct</a:t>
            </a:r>
          </a:p>
          <a:p>
            <a:r>
              <a:rPr lang="en-US" sz="1200" dirty="0">
                <a:solidFill>
                  <a:srgbClr val="33CCFF"/>
                </a:solidFill>
              </a:rPr>
              <a:t>†related</a:t>
            </a:r>
            <a:endParaRPr lang="en-GB" sz="1200" dirty="0">
              <a:solidFill>
                <a:srgbClr val="33CCFF"/>
              </a:solidFill>
            </a:endParaRPr>
          </a:p>
        </p:txBody>
      </p:sp>
      <p:sp>
        <p:nvSpPr>
          <p:cNvPr id="14" name="TextBox 13">
            <a:extLst>
              <a:ext uri="{FF2B5EF4-FFF2-40B4-BE49-F238E27FC236}">
                <a16:creationId xmlns:a16="http://schemas.microsoft.com/office/drawing/2014/main" id="{88342181-0F76-FE36-30C8-87E54BA163F5}"/>
              </a:ext>
            </a:extLst>
          </p:cNvPr>
          <p:cNvSpPr txBox="1"/>
          <p:nvPr/>
        </p:nvSpPr>
        <p:spPr>
          <a:xfrm>
            <a:off x="457200" y="2471713"/>
            <a:ext cx="6956102" cy="1107996"/>
          </a:xfrm>
          <a:prstGeom prst="rect">
            <a:avLst/>
          </a:prstGeom>
          <a:noFill/>
        </p:spPr>
        <p:txBody>
          <a:bodyPr wrap="square" rtlCol="0">
            <a:spAutoFit/>
          </a:bodyPr>
          <a:lstStyle/>
          <a:p>
            <a:r>
              <a:rPr lang="en-US" sz="2200" u="sng" dirty="0"/>
              <a:t>Combined </a:t>
            </a:r>
            <a:r>
              <a:rPr lang="en-US" sz="2200" u="sng" dirty="0" err="1"/>
              <a:t>bottom+top</a:t>
            </a:r>
            <a:r>
              <a:rPr lang="en-US" sz="2200" dirty="0"/>
              <a:t> engagement is commonly emphasized in recent PUBH ↔ almost a “truism” </a:t>
            </a:r>
          </a:p>
          <a:p>
            <a:pPr marL="342900" indent="-342900">
              <a:buFont typeface="Arial" panose="020B0604020202020204" pitchFamily="34" charset="0"/>
              <a:buChar char="•"/>
            </a:pPr>
            <a:r>
              <a:rPr lang="en-US" sz="2200" dirty="0"/>
              <a:t>closely related to the value of community </a:t>
            </a:r>
            <a:r>
              <a:rPr lang="en-US" sz="2200" i="1" dirty="0"/>
              <a:t>partnering</a:t>
            </a:r>
            <a:endParaRPr lang="en-GB" sz="2200" dirty="0"/>
          </a:p>
        </p:txBody>
      </p:sp>
      <p:sp>
        <p:nvSpPr>
          <p:cNvPr id="17" name="TextBox 16">
            <a:extLst>
              <a:ext uri="{FF2B5EF4-FFF2-40B4-BE49-F238E27FC236}">
                <a16:creationId xmlns:a16="http://schemas.microsoft.com/office/drawing/2014/main" id="{C366CB4A-F3C8-16BA-81BE-924B24111061}"/>
              </a:ext>
            </a:extLst>
          </p:cNvPr>
          <p:cNvSpPr txBox="1"/>
          <p:nvPr/>
        </p:nvSpPr>
        <p:spPr>
          <a:xfrm>
            <a:off x="7595729" y="2608223"/>
            <a:ext cx="1548270" cy="787588"/>
          </a:xfrm>
          <a:prstGeom prst="rect">
            <a:avLst/>
          </a:prstGeom>
          <a:noFill/>
        </p:spPr>
        <p:txBody>
          <a:bodyPr wrap="square" rtlCol="0">
            <a:spAutoFit/>
          </a:bodyPr>
          <a:lstStyle/>
          <a:p>
            <a:pPr>
              <a:lnSpc>
                <a:spcPct val="130000"/>
              </a:lnSpc>
            </a:pPr>
            <a:r>
              <a:rPr lang="en-US" sz="1200" dirty="0">
                <a:solidFill>
                  <a:srgbClr val="33CCFF"/>
                </a:solidFill>
              </a:rPr>
              <a:t>*Oman (2025). REPLY: PHIOMM framework….</a:t>
            </a:r>
            <a:endParaRPr lang="en-US" sz="1200" dirty="0">
              <a:solidFill>
                <a:srgbClr val="33CCFF"/>
              </a:solidFill>
              <a:highlight>
                <a:srgbClr val="FFFF00"/>
              </a:highlight>
            </a:endParaRPr>
          </a:p>
        </p:txBody>
      </p:sp>
      <p:sp>
        <p:nvSpPr>
          <p:cNvPr id="18" name="TextBox 17">
            <a:extLst>
              <a:ext uri="{FF2B5EF4-FFF2-40B4-BE49-F238E27FC236}">
                <a16:creationId xmlns:a16="http://schemas.microsoft.com/office/drawing/2014/main" id="{CA3AC9A1-AC92-0DED-CBF0-D6C972514537}"/>
              </a:ext>
            </a:extLst>
          </p:cNvPr>
          <p:cNvSpPr txBox="1"/>
          <p:nvPr/>
        </p:nvSpPr>
        <p:spPr>
          <a:xfrm>
            <a:off x="667640" y="6024562"/>
            <a:ext cx="6382731" cy="769441"/>
          </a:xfrm>
          <a:prstGeom prst="rect">
            <a:avLst/>
          </a:prstGeom>
          <a:solidFill>
            <a:srgbClr val="FFFF00">
              <a:alpha val="10000"/>
            </a:srgbClr>
          </a:solidFill>
        </p:spPr>
        <p:txBody>
          <a:bodyPr wrap="square" rtlCol="0">
            <a:spAutoFit/>
          </a:bodyPr>
          <a:lstStyle/>
          <a:p>
            <a:r>
              <a:rPr lang="en-US" sz="2200" dirty="0"/>
              <a:t>Key Q: When can committing to SSENV warrant </a:t>
            </a:r>
            <a:r>
              <a:rPr lang="en-US" sz="2200" dirty="0">
                <a:solidFill>
                  <a:srgbClr val="00B050"/>
                </a:solidFill>
              </a:rPr>
              <a:t>reducing </a:t>
            </a:r>
            <a:r>
              <a:rPr lang="en-US" sz="2200" b="1" dirty="0">
                <a:solidFill>
                  <a:srgbClr val="00B050"/>
                </a:solidFill>
              </a:rPr>
              <a:t>advertising</a:t>
            </a:r>
            <a:r>
              <a:rPr lang="en-US" sz="2200" dirty="0">
                <a:solidFill>
                  <a:srgbClr val="00B050"/>
                </a:solidFill>
              </a:rPr>
              <a:t>?     </a:t>
            </a:r>
            <a:r>
              <a:rPr lang="en-US" sz="2200" dirty="0"/>
              <a:t>↔    </a:t>
            </a:r>
            <a:r>
              <a:rPr lang="en-US" sz="2200" dirty="0">
                <a:solidFill>
                  <a:srgbClr val="FF0000"/>
                </a:solidFill>
              </a:rPr>
              <a:t>value tradeoff</a:t>
            </a:r>
            <a:endParaRPr lang="en-GB" sz="2200" dirty="0">
              <a:solidFill>
                <a:srgbClr val="FF0000"/>
              </a:solidFill>
            </a:endParaRPr>
          </a:p>
        </p:txBody>
      </p:sp>
      <p:sp>
        <p:nvSpPr>
          <p:cNvPr id="25" name="TextBox 24">
            <a:extLst>
              <a:ext uri="{FF2B5EF4-FFF2-40B4-BE49-F238E27FC236}">
                <a16:creationId xmlns:a16="http://schemas.microsoft.com/office/drawing/2014/main" id="{D8CE1C7C-8F4F-5BC0-800E-11FBB3C2856A}"/>
              </a:ext>
            </a:extLst>
          </p:cNvPr>
          <p:cNvSpPr txBox="1"/>
          <p:nvPr/>
        </p:nvSpPr>
        <p:spPr>
          <a:xfrm>
            <a:off x="99629" y="3870998"/>
            <a:ext cx="6950742" cy="1200329"/>
          </a:xfrm>
          <a:prstGeom prst="rect">
            <a:avLst/>
          </a:prstGeom>
          <a:solidFill>
            <a:srgbClr val="B5E3A5">
              <a:alpha val="40000"/>
            </a:srgbClr>
          </a:solidFill>
        </p:spPr>
        <p:txBody>
          <a:bodyPr wrap="square" rtlCol="0">
            <a:spAutoFit/>
          </a:bodyPr>
          <a:lstStyle/>
          <a:p>
            <a:pPr marL="627063" indent="-627063">
              <a:tabLst>
                <a:tab pos="44450" algn="l"/>
                <a:tab pos="520700" algn="l"/>
              </a:tabLst>
            </a:pPr>
            <a:r>
              <a:rPr lang="en-US" sz="2400" dirty="0"/>
              <a:t>II.3. 	 Creating SSENVs may sometimes align well with public health efforts to control </a:t>
            </a:r>
            <a:r>
              <a:rPr lang="en-US" sz="2400" u="sng" dirty="0"/>
              <a:t>commercial determinants of health</a:t>
            </a:r>
            <a:endParaRPr lang="en-GB" sz="2400" u="sng" dirty="0"/>
          </a:p>
        </p:txBody>
      </p:sp>
      <p:sp>
        <p:nvSpPr>
          <p:cNvPr id="26" name="TextBox 25">
            <a:extLst>
              <a:ext uri="{FF2B5EF4-FFF2-40B4-BE49-F238E27FC236}">
                <a16:creationId xmlns:a16="http://schemas.microsoft.com/office/drawing/2014/main" id="{F11BE975-A03C-6CA8-AD45-A602E11598CD}"/>
              </a:ext>
            </a:extLst>
          </p:cNvPr>
          <p:cNvSpPr txBox="1"/>
          <p:nvPr/>
        </p:nvSpPr>
        <p:spPr>
          <a:xfrm>
            <a:off x="1232958" y="5163224"/>
            <a:ext cx="5252093" cy="769441"/>
          </a:xfrm>
          <a:prstGeom prst="rect">
            <a:avLst/>
          </a:prstGeom>
          <a:noFill/>
        </p:spPr>
        <p:txBody>
          <a:bodyPr wrap="square" rtlCol="0">
            <a:spAutoFit/>
          </a:bodyPr>
          <a:lstStyle/>
          <a:p>
            <a:r>
              <a:rPr lang="en-US" sz="2200" dirty="0"/>
              <a:t>Growing PUBH literature on </a:t>
            </a:r>
            <a:br>
              <a:rPr lang="en-US" sz="2200" dirty="0"/>
            </a:br>
            <a:r>
              <a:rPr lang="en-US" sz="2200" dirty="0"/>
              <a:t>“commercial determinants of health”</a:t>
            </a:r>
            <a:endParaRPr lang="en-GB" sz="2200" dirty="0"/>
          </a:p>
        </p:txBody>
      </p:sp>
      <p:sp>
        <p:nvSpPr>
          <p:cNvPr id="27" name="TextBox 26">
            <a:extLst>
              <a:ext uri="{FF2B5EF4-FFF2-40B4-BE49-F238E27FC236}">
                <a16:creationId xmlns:a16="http://schemas.microsoft.com/office/drawing/2014/main" id="{D3939BF2-325C-EA3D-A1B9-68DB3DF27971}"/>
              </a:ext>
            </a:extLst>
          </p:cNvPr>
          <p:cNvSpPr txBox="1"/>
          <p:nvPr/>
        </p:nvSpPr>
        <p:spPr>
          <a:xfrm>
            <a:off x="7632015" y="4743966"/>
            <a:ext cx="1548270" cy="1277273"/>
          </a:xfrm>
          <a:prstGeom prst="rect">
            <a:avLst/>
          </a:prstGeom>
          <a:noFill/>
        </p:spPr>
        <p:txBody>
          <a:bodyPr wrap="square" rtlCol="0">
            <a:spAutoFit/>
          </a:bodyPr>
          <a:lstStyle/>
          <a:p>
            <a:pPr>
              <a:spcAft>
                <a:spcPts val="600"/>
              </a:spcAft>
            </a:pPr>
            <a:r>
              <a:rPr lang="en-US" sz="1200" dirty="0">
                <a:solidFill>
                  <a:srgbClr val="33CCFF"/>
                </a:solidFill>
              </a:rPr>
              <a:t>*Kickbusch &amp;c (2016) in </a:t>
            </a:r>
            <a:r>
              <a:rPr lang="en-US" sz="1200" i="1" dirty="0">
                <a:solidFill>
                  <a:srgbClr val="33CCFF"/>
                </a:solidFill>
              </a:rPr>
              <a:t>Lancet</a:t>
            </a:r>
          </a:p>
          <a:p>
            <a:pPr>
              <a:spcAft>
                <a:spcPts val="600"/>
              </a:spcAft>
            </a:pPr>
            <a:r>
              <a:rPr lang="en-US" sz="1200" dirty="0">
                <a:solidFill>
                  <a:srgbClr val="33CCFF"/>
                </a:solidFill>
              </a:rPr>
              <a:t>Maani… &amp; Galea (Eds) (2023). </a:t>
            </a:r>
            <a:r>
              <a:rPr lang="en-US" sz="1200" i="1" dirty="0">
                <a:solidFill>
                  <a:srgbClr val="33CCFF"/>
                </a:solidFill>
              </a:rPr>
              <a:t>Commercial determinants</a:t>
            </a:r>
            <a:r>
              <a:rPr lang="en-US" sz="1200" dirty="0">
                <a:solidFill>
                  <a:srgbClr val="33CCFF"/>
                </a:solidFill>
              </a:rPr>
              <a:t>…</a:t>
            </a:r>
          </a:p>
        </p:txBody>
      </p:sp>
      <p:pic>
        <p:nvPicPr>
          <p:cNvPr id="6" name="Picture 5">
            <a:extLst>
              <a:ext uri="{FF2B5EF4-FFF2-40B4-BE49-F238E27FC236}">
                <a16:creationId xmlns:a16="http://schemas.microsoft.com/office/drawing/2014/main" id="{5269DB6D-D9B5-B748-BE49-6F1F84AC82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581" r="24294"/>
          <a:stretch/>
        </p:blipFill>
        <p:spPr>
          <a:xfrm>
            <a:off x="6233738" y="5334383"/>
            <a:ext cx="516231" cy="516274"/>
          </a:xfrm>
          <a:prstGeom prst="rect">
            <a:avLst/>
          </a:prstGeom>
        </p:spPr>
      </p:pic>
    </p:spTree>
    <p:extLst>
      <p:ext uri="{BB962C8B-B14F-4D97-AF65-F5344CB8AC3E}">
        <p14:creationId xmlns:p14="http://schemas.microsoft.com/office/powerpoint/2010/main" val="32259770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250"/>
                                        <p:tgtEl>
                                          <p:spTgt spid="25"/>
                                        </p:tgtEl>
                                      </p:cBhvr>
                                    </p:animEffect>
                                    <p:anim calcmode="lin" valueType="num">
                                      <p:cBhvr>
                                        <p:cTn id="21" dur="250" fill="hold"/>
                                        <p:tgtEl>
                                          <p:spTgt spid="25"/>
                                        </p:tgtEl>
                                        <p:attrNameLst>
                                          <p:attrName>ppt_x</p:attrName>
                                        </p:attrNameLst>
                                      </p:cBhvr>
                                      <p:tavLst>
                                        <p:tav tm="0">
                                          <p:val>
                                            <p:strVal val="#ppt_x"/>
                                          </p:val>
                                        </p:tav>
                                        <p:tav tm="100000">
                                          <p:val>
                                            <p:strVal val="#ppt_x"/>
                                          </p:val>
                                        </p:tav>
                                      </p:tavLst>
                                    </p:anim>
                                    <p:anim calcmode="lin" valueType="num">
                                      <p:cBhvr>
                                        <p:cTn id="22" dur="250" fill="hold"/>
                                        <p:tgtEl>
                                          <p:spTgt spid="25"/>
                                        </p:tgtEl>
                                        <p:attrNameLst>
                                          <p:attrName>ppt_y</p:attrName>
                                        </p:attrNameLst>
                                      </p:cBhvr>
                                      <p:tavLst>
                                        <p:tav tm="0">
                                          <p:val>
                                            <p:strVal val="#ppt_y-.1"/>
                                          </p:val>
                                        </p:tav>
                                        <p:tav tm="100000">
                                          <p:val>
                                            <p:strVal val="#ppt_y"/>
                                          </p:val>
                                        </p:tav>
                                      </p:tavLst>
                                    </p:anim>
                                  </p:childTnLst>
                                </p:cTn>
                              </p:par>
                            </p:childTnLst>
                          </p:cTn>
                        </p:par>
                        <p:par>
                          <p:cTn id="23" fill="hold">
                            <p:stCondLst>
                              <p:cond delay="250"/>
                            </p:stCondLst>
                            <p:childTnLst>
                              <p:par>
                                <p:cTn id="24" presetID="10" presetClass="entr" presetSubtype="0" fill="hold" grpId="0" nodeType="afterEffect">
                                  <p:stCondLst>
                                    <p:cond delay="5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nodeType="withEffect">
                                  <p:stCondLst>
                                    <p:cond delay="5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1250"/>
                            </p:stCondLst>
                            <p:childTnLst>
                              <p:par>
                                <p:cTn id="31" presetID="1"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par>
                          <p:cTn id="33" fill="hold">
                            <p:stCondLst>
                              <p:cond delay="1250"/>
                            </p:stCondLst>
                            <p:childTnLst>
                              <p:par>
                                <p:cTn id="34" presetID="31" presetClass="entr" presetSubtype="0" fill="hold" grpId="0" nodeType="afterEffect">
                                  <p:stCondLst>
                                    <p:cond delay="20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 calcmode="lin" valueType="num">
                                      <p:cBhvr>
                                        <p:cTn id="38" dur="500" fill="hold"/>
                                        <p:tgtEl>
                                          <p:spTgt spid="18"/>
                                        </p:tgtEl>
                                        <p:attrNameLst>
                                          <p:attrName>style.rotation</p:attrName>
                                        </p:attrNameLst>
                                      </p:cBhvr>
                                      <p:tavLst>
                                        <p:tav tm="0">
                                          <p:val>
                                            <p:fltVal val="90"/>
                                          </p:val>
                                        </p:tav>
                                        <p:tav tm="100000">
                                          <p:val>
                                            <p:fltVal val="0"/>
                                          </p:val>
                                        </p:tav>
                                      </p:tavLst>
                                    </p:anim>
                                    <p:animEffect transition="in" filter="fade">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17" grpId="0"/>
      <p:bldP spid="18" grpId="0" animBg="1"/>
      <p:bldP spid="25" grpId="0" animBg="1"/>
      <p:bldP spid="26" grpId="0"/>
      <p:bldP spid="27"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solidFill>
            <a:srgbClr val="33CCFF">
              <a:alpha val="40000"/>
            </a:srgbClr>
          </a:solidFill>
        </p:spPr>
        <p:txBody>
          <a:bodyPr/>
          <a:lstStyle/>
          <a:p>
            <a:r>
              <a:rPr lang="en-US" sz="3200" dirty="0"/>
              <a:t>PROPOSITIONS ON SIPUBH:</a:t>
            </a:r>
            <a:br>
              <a:rPr lang="en-US" sz="3200" dirty="0"/>
            </a:br>
            <a:endParaRPr lang="en-US" sz="3200" dirty="0"/>
          </a:p>
        </p:txBody>
      </p:sp>
      <p:sp>
        <p:nvSpPr>
          <p:cNvPr id="4" name="Slide Number Placeholder 3"/>
          <p:cNvSpPr>
            <a:spLocks noGrp="1"/>
          </p:cNvSpPr>
          <p:nvPr>
            <p:ph type="sldNum" sz="quarter" idx="12"/>
          </p:nvPr>
        </p:nvSpPr>
        <p:spPr/>
        <p:txBody>
          <a:bodyPr/>
          <a:lstStyle/>
          <a:p>
            <a:pPr>
              <a:defRPr/>
            </a:pPr>
            <a:fld id="{1562156A-9564-4DAC-8093-548D72B23337}" type="slidenum">
              <a:rPr lang="en-US" altLang="en-US" smtClean="0"/>
              <a:pPr>
                <a:defRPr/>
              </a:pPr>
              <a:t>37</a:t>
            </a:fld>
            <a:endParaRPr lang="en-US" altLang="en-US"/>
          </a:p>
        </p:txBody>
      </p:sp>
      <p:sp>
        <p:nvSpPr>
          <p:cNvPr id="5" name="TextBox 4"/>
          <p:cNvSpPr txBox="1"/>
          <p:nvPr/>
        </p:nvSpPr>
        <p:spPr>
          <a:xfrm>
            <a:off x="2986085" y="768156"/>
            <a:ext cx="3429001" cy="523220"/>
          </a:xfrm>
          <a:prstGeom prst="rect">
            <a:avLst/>
          </a:prstGeom>
          <a:noFill/>
        </p:spPr>
        <p:txBody>
          <a:bodyPr wrap="square" rtlCol="0">
            <a:spAutoFit/>
          </a:bodyPr>
          <a:lstStyle/>
          <a:p>
            <a:pPr marL="0" lvl="1" algn="ctr" eaLnBrk="1" hangingPunct="1"/>
            <a:r>
              <a:rPr lang="en-US" altLang="en-US" sz="2800" dirty="0"/>
              <a:t>II. BACKING</a:t>
            </a:r>
          </a:p>
        </p:txBody>
      </p:sp>
      <p:sp>
        <p:nvSpPr>
          <p:cNvPr id="6" name="TextBox 5">
            <a:extLst>
              <a:ext uri="{FF2B5EF4-FFF2-40B4-BE49-F238E27FC236}">
                <a16:creationId xmlns:a16="http://schemas.microsoft.com/office/drawing/2014/main" id="{2B382490-5E02-B57C-0B0C-576222FA6ACD}"/>
              </a:ext>
            </a:extLst>
          </p:cNvPr>
          <p:cNvSpPr txBox="1"/>
          <p:nvPr/>
        </p:nvSpPr>
        <p:spPr>
          <a:xfrm>
            <a:off x="1066800" y="1961422"/>
            <a:ext cx="6934200" cy="1200329"/>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II.1. 	Political support for SIPUBH could plausibly come in part from interfaith and spiritual coalitions</a:t>
            </a:r>
            <a:endParaRPr lang="en-GB" sz="2400" dirty="0"/>
          </a:p>
        </p:txBody>
      </p:sp>
      <p:sp>
        <p:nvSpPr>
          <p:cNvPr id="9" name="TextBox 8">
            <a:extLst>
              <a:ext uri="{FF2B5EF4-FFF2-40B4-BE49-F238E27FC236}">
                <a16:creationId xmlns:a16="http://schemas.microsoft.com/office/drawing/2014/main" id="{8DD2EEB8-A627-21B5-2C2A-68D6B43862A3}"/>
              </a:ext>
            </a:extLst>
          </p:cNvPr>
          <p:cNvSpPr txBox="1"/>
          <p:nvPr/>
        </p:nvSpPr>
        <p:spPr>
          <a:xfrm>
            <a:off x="1054100" y="3281535"/>
            <a:ext cx="6934200" cy="1200329"/>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II.2. 	SIPUBH launch and ongoing governance success will need both bottom-up and top-down engagement</a:t>
            </a:r>
            <a:endParaRPr lang="en-GB" sz="2400" dirty="0"/>
          </a:p>
        </p:txBody>
      </p:sp>
      <p:sp>
        <p:nvSpPr>
          <p:cNvPr id="7" name="TextBox 6">
            <a:extLst>
              <a:ext uri="{FF2B5EF4-FFF2-40B4-BE49-F238E27FC236}">
                <a16:creationId xmlns:a16="http://schemas.microsoft.com/office/drawing/2014/main" id="{F566BEEE-9C6F-B5DD-4174-30B27F0B5960}"/>
              </a:ext>
            </a:extLst>
          </p:cNvPr>
          <p:cNvSpPr txBox="1"/>
          <p:nvPr/>
        </p:nvSpPr>
        <p:spPr>
          <a:xfrm>
            <a:off x="1054100" y="4675565"/>
            <a:ext cx="6934200" cy="1569660"/>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II.3. 	Creating spiritually supportive social environments (SSENVs) may sometimes align well with public health efforts to control commercial determinants of health</a:t>
            </a:r>
            <a:endParaRPr lang="en-GB" sz="2400" dirty="0"/>
          </a:p>
        </p:txBody>
      </p:sp>
      <p:sp>
        <p:nvSpPr>
          <p:cNvPr id="8" name="Rectangle: Rounded Corners 7">
            <a:extLst>
              <a:ext uri="{FF2B5EF4-FFF2-40B4-BE49-F238E27FC236}">
                <a16:creationId xmlns:a16="http://schemas.microsoft.com/office/drawing/2014/main" id="{D4997067-3696-3098-1BA8-46CA0E272DC1}"/>
              </a:ext>
            </a:extLst>
          </p:cNvPr>
          <p:cNvSpPr/>
          <p:nvPr/>
        </p:nvSpPr>
        <p:spPr bwMode="auto">
          <a:xfrm>
            <a:off x="457200" y="1565440"/>
            <a:ext cx="1386620" cy="306467"/>
          </a:xfrm>
          <a:prstGeom prst="roundRect">
            <a:avLst/>
          </a:prstGeom>
          <a:solidFill>
            <a:srgbClr val="FFC000"/>
          </a:solidFill>
          <a:ln w="6350" cap="flat" cmpd="sng" algn="ctr">
            <a:solidFill>
              <a:schemeClr val="tx1"/>
            </a:solid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SUMMARY</a:t>
            </a: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5858163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III. TOOLS</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8503843" y="45655"/>
            <a:ext cx="533400" cy="476250"/>
          </a:xfrm>
        </p:spPr>
        <p:txBody>
          <a:bodyPr/>
          <a:lstStyle/>
          <a:p>
            <a:pPr>
              <a:defRPr/>
            </a:pPr>
            <a:fld id="{1562156A-9564-4DAC-8093-548D72B23337}" type="slidenum">
              <a:rPr lang="en-US" altLang="en-US" smtClean="0"/>
              <a:pPr>
                <a:defRPr/>
              </a:pPr>
              <a:t>38</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“traffic engineering” tools do SSENVs need?</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6" name="TextBox 5">
            <a:extLst>
              <a:ext uri="{FF2B5EF4-FFF2-40B4-BE49-F238E27FC236}">
                <a16:creationId xmlns:a16="http://schemas.microsoft.com/office/drawing/2014/main" id="{50D22953-0F1C-ADB3-9BD1-660EF09B93A5}"/>
              </a:ext>
            </a:extLst>
          </p:cNvPr>
          <p:cNvSpPr txBox="1"/>
          <p:nvPr/>
        </p:nvSpPr>
        <p:spPr>
          <a:xfrm>
            <a:off x="474721" y="1772641"/>
            <a:ext cx="8562522" cy="2800767"/>
          </a:xfrm>
          <a:prstGeom prst="rect">
            <a:avLst/>
          </a:prstGeom>
          <a:solidFill>
            <a:srgbClr val="FFC000">
              <a:alpha val="50000"/>
            </a:srgbClr>
          </a:solidFill>
        </p:spPr>
        <p:txBody>
          <a:bodyPr wrap="square" rtlCol="0">
            <a:spAutoFit/>
          </a:bodyPr>
          <a:lstStyle/>
          <a:p>
            <a:r>
              <a:rPr lang="en-US" sz="2200" dirty="0">
                <a:solidFill>
                  <a:srgbClr val="00B0F0"/>
                </a:solidFill>
              </a:rPr>
              <a:t>ANALOGY</a:t>
            </a:r>
          </a:p>
          <a:p>
            <a:br>
              <a:rPr lang="en-US" sz="2200" dirty="0">
                <a:solidFill>
                  <a:srgbClr val="00B0F0"/>
                </a:solidFill>
              </a:rPr>
            </a:br>
            <a:r>
              <a:rPr lang="en-US" sz="2200" dirty="0">
                <a:solidFill>
                  <a:srgbClr val="00B0F0"/>
                </a:solidFill>
              </a:rPr>
              <a:t>Even as </a:t>
            </a:r>
            <a:r>
              <a:rPr lang="en-US" sz="2200" b="1" u="sng" dirty="0">
                <a:solidFill>
                  <a:srgbClr val="00B0F0"/>
                </a:solidFill>
              </a:rPr>
              <a:t>road traffic engineers </a:t>
            </a:r>
            <a:r>
              <a:rPr lang="en-US" sz="2200" dirty="0">
                <a:solidFill>
                  <a:srgbClr val="00B0F0"/>
                </a:solidFill>
              </a:rPr>
              <a:t>design roadways and signals to support vehicle travel and prevent accidents,</a:t>
            </a:r>
          </a:p>
          <a:p>
            <a:endParaRPr lang="en-US" sz="2200" b="1" u="sng" dirty="0">
              <a:solidFill>
                <a:srgbClr val="00B0F0"/>
              </a:solidFill>
            </a:endParaRPr>
          </a:p>
          <a:p>
            <a:r>
              <a:rPr lang="en-US" sz="2200" b="1" u="sng" dirty="0">
                <a:solidFill>
                  <a:srgbClr val="00B0F0"/>
                </a:solidFill>
              </a:rPr>
              <a:t>SSENV “traffic engineers”</a:t>
            </a:r>
            <a:r>
              <a:rPr lang="en-US" sz="2200" dirty="0">
                <a:solidFill>
                  <a:srgbClr val="00B0F0"/>
                </a:solidFill>
              </a:rPr>
              <a:t> must design spaces and procedures that support diverse spiritualities (their healthy facets)</a:t>
            </a:r>
            <a:br>
              <a:rPr lang="en-US" sz="2200" dirty="0">
                <a:solidFill>
                  <a:srgbClr val="00B0F0"/>
                </a:solidFill>
              </a:rPr>
            </a:br>
            <a:r>
              <a:rPr lang="en-US" sz="2200" dirty="0">
                <a:solidFill>
                  <a:srgbClr val="00B0F0"/>
                </a:solidFill>
              </a:rPr>
              <a:t>while respecting rights </a:t>
            </a:r>
            <a:endParaRPr lang="en-GB" sz="2200" dirty="0">
              <a:solidFill>
                <a:srgbClr val="00B0F0"/>
              </a:solidFill>
            </a:endParaRPr>
          </a:p>
        </p:txBody>
      </p:sp>
    </p:spTree>
    <p:extLst>
      <p:ext uri="{BB962C8B-B14F-4D97-AF65-F5344CB8AC3E}">
        <p14:creationId xmlns:p14="http://schemas.microsoft.com/office/powerpoint/2010/main" val="30179901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63E2604-A738-F7AC-7D5F-6D4A41B51028}"/>
              </a:ext>
            </a:extLst>
          </p:cNvPr>
          <p:cNvSpPr txBox="1"/>
          <p:nvPr/>
        </p:nvSpPr>
        <p:spPr>
          <a:xfrm>
            <a:off x="94057" y="3100232"/>
            <a:ext cx="2258052" cy="369332"/>
          </a:xfrm>
          <a:prstGeom prst="rect">
            <a:avLst/>
          </a:prstGeom>
          <a:solidFill>
            <a:srgbClr val="FFFF00">
              <a:alpha val="50000"/>
            </a:srgbClr>
          </a:solidFill>
        </p:spPr>
        <p:txBody>
          <a:bodyPr wrap="square" rtlCol="0">
            <a:spAutoFit/>
          </a:bodyPr>
          <a:lstStyle/>
          <a:p>
            <a:r>
              <a:rPr lang="en-US" dirty="0"/>
              <a:t>    </a:t>
            </a:r>
          </a:p>
        </p:txBody>
      </p:sp>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III. TOOLS</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8503843" y="45655"/>
            <a:ext cx="533400" cy="476250"/>
          </a:xfrm>
        </p:spPr>
        <p:txBody>
          <a:bodyPr/>
          <a:lstStyle/>
          <a:p>
            <a:pPr>
              <a:defRPr/>
            </a:pPr>
            <a:fld id="{1562156A-9564-4DAC-8093-548D72B23337}" type="slidenum">
              <a:rPr lang="en-US" altLang="en-US" smtClean="0"/>
              <a:pPr>
                <a:defRPr/>
              </a:pPr>
              <a:t>39</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“traffic engineering” tools do SSENVs need?</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55E85159-A674-BF9B-B9FA-62A13081EF13}"/>
              </a:ext>
            </a:extLst>
          </p:cNvPr>
          <p:cNvSpPr txBox="1"/>
          <p:nvPr/>
        </p:nvSpPr>
        <p:spPr>
          <a:xfrm>
            <a:off x="106758" y="1446678"/>
            <a:ext cx="7786704" cy="1477328"/>
          </a:xfrm>
          <a:prstGeom prst="rect">
            <a:avLst/>
          </a:prstGeom>
          <a:solidFill>
            <a:srgbClr val="B5E3A5">
              <a:alpha val="40000"/>
            </a:srgbClr>
          </a:solidFill>
        </p:spPr>
        <p:txBody>
          <a:bodyPr wrap="square" rtlCol="0">
            <a:spAutoFit/>
          </a:bodyPr>
          <a:lstStyle/>
          <a:p>
            <a:pPr marL="685800" indent="-685800" defTabSz="749300">
              <a:tabLst>
                <a:tab pos="44450" algn="l"/>
                <a:tab pos="520700" algn="l"/>
              </a:tabLst>
            </a:pPr>
            <a:r>
              <a:rPr lang="en-US" sz="2400" dirty="0"/>
              <a:t>III.1.	</a:t>
            </a:r>
            <a:r>
              <a:rPr lang="en-US" sz="2200" dirty="0"/>
              <a:t>Tools for fostering spiritually supportive social environments (SSENVs) include service availability; activity modification; opt-in/opt-out of specific activities/ approaches; physical space modifications; etc. </a:t>
            </a:r>
            <a:endParaRPr lang="en-GB" sz="2200" dirty="0"/>
          </a:p>
        </p:txBody>
      </p:sp>
      <p:sp>
        <p:nvSpPr>
          <p:cNvPr id="9" name="TextBox 8">
            <a:extLst>
              <a:ext uri="{FF2B5EF4-FFF2-40B4-BE49-F238E27FC236}">
                <a16:creationId xmlns:a16="http://schemas.microsoft.com/office/drawing/2014/main" id="{B9C61FDD-73CA-6C96-902F-37186AF7179D}"/>
              </a:ext>
            </a:extLst>
          </p:cNvPr>
          <p:cNvSpPr txBox="1"/>
          <p:nvPr/>
        </p:nvSpPr>
        <p:spPr>
          <a:xfrm>
            <a:off x="7974186"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4" name="TextBox 13">
            <a:extLst>
              <a:ext uri="{FF2B5EF4-FFF2-40B4-BE49-F238E27FC236}">
                <a16:creationId xmlns:a16="http://schemas.microsoft.com/office/drawing/2014/main" id="{88342181-0F76-FE36-30C8-87E54BA163F5}"/>
              </a:ext>
            </a:extLst>
          </p:cNvPr>
          <p:cNvSpPr txBox="1"/>
          <p:nvPr/>
        </p:nvSpPr>
        <p:spPr>
          <a:xfrm>
            <a:off x="94057" y="3032004"/>
            <a:ext cx="6833975" cy="430887"/>
          </a:xfrm>
          <a:prstGeom prst="rect">
            <a:avLst/>
          </a:prstGeom>
          <a:noFill/>
        </p:spPr>
        <p:txBody>
          <a:bodyPr wrap="square" rtlCol="0">
            <a:spAutoFit/>
          </a:bodyPr>
          <a:lstStyle/>
          <a:p>
            <a:r>
              <a:rPr lang="en-US" sz="2200" dirty="0"/>
              <a:t>No tool is perfect; example tools:</a:t>
            </a:r>
            <a:endParaRPr lang="en-GB" sz="2200" dirty="0"/>
          </a:p>
        </p:txBody>
      </p:sp>
      <p:sp>
        <p:nvSpPr>
          <p:cNvPr id="17" name="TextBox 16">
            <a:extLst>
              <a:ext uri="{FF2B5EF4-FFF2-40B4-BE49-F238E27FC236}">
                <a16:creationId xmlns:a16="http://schemas.microsoft.com/office/drawing/2014/main" id="{C366CB4A-F3C8-16BA-81BE-924B24111061}"/>
              </a:ext>
            </a:extLst>
          </p:cNvPr>
          <p:cNvSpPr txBox="1"/>
          <p:nvPr/>
        </p:nvSpPr>
        <p:spPr>
          <a:xfrm>
            <a:off x="8041709" y="2322777"/>
            <a:ext cx="721292" cy="787588"/>
          </a:xfrm>
          <a:prstGeom prst="rect">
            <a:avLst/>
          </a:prstGeom>
          <a:noFill/>
        </p:spPr>
        <p:txBody>
          <a:bodyPr wrap="square" rtlCol="0">
            <a:spAutoFit/>
          </a:bodyPr>
          <a:lstStyle/>
          <a:p>
            <a:pPr algn="ctr">
              <a:lnSpc>
                <a:spcPct val="130000"/>
              </a:lnSpc>
            </a:pPr>
            <a:r>
              <a:rPr lang="en-US" sz="1200" dirty="0">
                <a:solidFill>
                  <a:srgbClr val="33CCFF"/>
                </a:solidFill>
              </a:rPr>
              <a:t>Many (see notes)</a:t>
            </a:r>
          </a:p>
        </p:txBody>
      </p:sp>
      <p:sp>
        <p:nvSpPr>
          <p:cNvPr id="15" name="TextBox 14">
            <a:extLst>
              <a:ext uri="{FF2B5EF4-FFF2-40B4-BE49-F238E27FC236}">
                <a16:creationId xmlns:a16="http://schemas.microsoft.com/office/drawing/2014/main" id="{EAB5A1A5-A975-AB6C-99E2-6F1F3EFAB1C8}"/>
              </a:ext>
            </a:extLst>
          </p:cNvPr>
          <p:cNvSpPr txBox="1"/>
          <p:nvPr/>
        </p:nvSpPr>
        <p:spPr>
          <a:xfrm>
            <a:off x="457200" y="3436281"/>
            <a:ext cx="6370144" cy="2443939"/>
          </a:xfrm>
          <a:prstGeom prst="rect">
            <a:avLst/>
          </a:prstGeom>
          <a:noFill/>
        </p:spPr>
        <p:txBody>
          <a:bodyPr wrap="square" rtlCol="0">
            <a:spAutoFit/>
          </a:bodyPr>
          <a:lstStyle/>
          <a:p>
            <a:pPr marL="342900" indent="-342900">
              <a:lnSpc>
                <a:spcPct val="110000"/>
              </a:lnSpc>
              <a:spcAft>
                <a:spcPts val="600"/>
              </a:spcAft>
              <a:buFont typeface="Wingdings" panose="05000000000000000000" pitchFamily="2" charset="2"/>
              <a:buChar char="ð"/>
            </a:pPr>
            <a:r>
              <a:rPr lang="en-US" sz="2400" dirty="0">
                <a:solidFill>
                  <a:srgbClr val="00B050"/>
                </a:solidFill>
              </a:rPr>
              <a:t>Access to spiritually supportive services</a:t>
            </a:r>
          </a:p>
          <a:p>
            <a:pPr>
              <a:lnSpc>
                <a:spcPct val="110000"/>
              </a:lnSpc>
              <a:spcAft>
                <a:spcPts val="600"/>
              </a:spcAft>
            </a:pPr>
            <a:endParaRPr lang="en-US" sz="8000" dirty="0">
              <a:solidFill>
                <a:srgbClr val="00B050"/>
              </a:solidFill>
            </a:endParaRPr>
          </a:p>
          <a:p>
            <a:pPr>
              <a:lnSpc>
                <a:spcPct val="110000"/>
              </a:lnSpc>
              <a:spcAft>
                <a:spcPts val="600"/>
              </a:spcAft>
            </a:pPr>
            <a:endParaRPr lang="en-US" sz="2800" dirty="0">
              <a:solidFill>
                <a:srgbClr val="00B050"/>
              </a:solidFill>
            </a:endParaRPr>
          </a:p>
        </p:txBody>
      </p:sp>
      <p:sp>
        <p:nvSpPr>
          <p:cNvPr id="16" name="TextBox 15">
            <a:extLst>
              <a:ext uri="{FF2B5EF4-FFF2-40B4-BE49-F238E27FC236}">
                <a16:creationId xmlns:a16="http://schemas.microsoft.com/office/drawing/2014/main" id="{6DCB0F1E-92FE-CDB1-261E-9BD47160FDD1}"/>
              </a:ext>
            </a:extLst>
          </p:cNvPr>
          <p:cNvSpPr txBox="1"/>
          <p:nvPr/>
        </p:nvSpPr>
        <p:spPr>
          <a:xfrm>
            <a:off x="1059487" y="3875849"/>
            <a:ext cx="6833975" cy="1477328"/>
          </a:xfrm>
          <a:prstGeom prst="rect">
            <a:avLst/>
          </a:prstGeom>
          <a:noFill/>
        </p:spPr>
        <p:txBody>
          <a:bodyPr wrap="square" rtlCol="0">
            <a:spAutoFit/>
          </a:bodyPr>
          <a:lstStyle/>
          <a:p>
            <a:pPr marL="285750" indent="-285750">
              <a:buFont typeface="Wingdings" panose="05000000000000000000" pitchFamily="2" charset="2"/>
              <a:buChar char="q"/>
            </a:pPr>
            <a:r>
              <a:rPr lang="en-US" dirty="0">
                <a:solidFill>
                  <a:srgbClr val="00B050"/>
                </a:solidFill>
              </a:rPr>
              <a:t>Contemplative interventions </a:t>
            </a:r>
          </a:p>
          <a:p>
            <a:pPr marL="685800" lvl="1" indent="-393700">
              <a:buFont typeface="Arial" panose="020B0604020202020204" pitchFamily="34" charset="0"/>
              <a:buChar char="→"/>
            </a:pPr>
            <a:r>
              <a:rPr lang="en-US" dirty="0">
                <a:solidFill>
                  <a:srgbClr val="00B050"/>
                </a:solidFill>
              </a:rPr>
              <a:t>Seated meditation / prayer (R/S meditation / etc.) </a:t>
            </a:r>
          </a:p>
          <a:p>
            <a:pPr marL="685800" lvl="1" indent="-393700">
              <a:buFont typeface="Arial" panose="020B0604020202020204" pitchFamily="34" charset="0"/>
              <a:buChar char="→"/>
            </a:pPr>
            <a:r>
              <a:rPr lang="en-US" dirty="0">
                <a:solidFill>
                  <a:srgbClr val="00B050"/>
                </a:solidFill>
              </a:rPr>
              <a:t>Meditative movement (yoga; R/S song/dance)</a:t>
            </a:r>
          </a:p>
          <a:p>
            <a:pPr marL="685800" lvl="1" indent="-393700">
              <a:buFont typeface="Arial" panose="020B0604020202020204" pitchFamily="34" charset="0"/>
              <a:buChar char="→"/>
            </a:pPr>
            <a:r>
              <a:rPr lang="en-US" dirty="0">
                <a:solidFill>
                  <a:srgbClr val="00B050"/>
                </a:solidFill>
              </a:rPr>
              <a:t>Portable meditative / prayer (mantra / holy name repeat)</a:t>
            </a:r>
          </a:p>
          <a:p>
            <a:pPr marL="228600" indent="-393700">
              <a:buFont typeface="Wingdings" panose="05000000000000000000" pitchFamily="2" charset="2"/>
              <a:buChar char="q"/>
            </a:pPr>
            <a:r>
              <a:rPr lang="en-US" dirty="0">
                <a:solidFill>
                  <a:srgbClr val="00B050"/>
                </a:solidFill>
              </a:rPr>
              <a:t>Referrals → e.g., chaplains, SIP, etc.</a:t>
            </a:r>
          </a:p>
        </p:txBody>
      </p:sp>
      <p:sp>
        <p:nvSpPr>
          <p:cNvPr id="19" name="Speech Bubble: Rectangle 18">
            <a:extLst>
              <a:ext uri="{FF2B5EF4-FFF2-40B4-BE49-F238E27FC236}">
                <a16:creationId xmlns:a16="http://schemas.microsoft.com/office/drawing/2014/main" id="{A07ACB73-E871-BD47-1049-F0DBD10A9488}"/>
              </a:ext>
            </a:extLst>
          </p:cNvPr>
          <p:cNvSpPr/>
          <p:nvPr/>
        </p:nvSpPr>
        <p:spPr bwMode="auto">
          <a:xfrm>
            <a:off x="6376403" y="3075581"/>
            <a:ext cx="2386598" cy="589555"/>
          </a:xfrm>
          <a:prstGeom prst="wedgeRectCallout">
            <a:avLst>
              <a:gd name="adj1" fmla="val -39448"/>
              <a:gd name="adj2" fmla="val 140895"/>
            </a:avLst>
          </a:prstGeom>
          <a:solidFill>
            <a:srgbClr val="FFFF00">
              <a:alpha val="40000"/>
            </a:srgbClr>
          </a:solidFill>
          <a:ln w="12700" cap="flat" cmpd="sng" algn="ctr">
            <a:solidFill>
              <a:schemeClr val="tx1"/>
            </a:solidFill>
            <a:prstDash val="solid"/>
            <a:miter lim="800000"/>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rPr>
              <a:t>ISSUE</a:t>
            </a:r>
          </a:p>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rPr>
              <a:t>“</a:t>
            </a:r>
            <a:r>
              <a:rPr lang="en-US" sz="1200" dirty="0"/>
              <a:t>M</a:t>
            </a:r>
            <a:r>
              <a:rPr kumimoji="0" lang="en-US" sz="1200" b="0" i="0" u="none" strike="noStrike" cap="none" normalizeH="0" baseline="0" dirty="0">
                <a:ln>
                  <a:noFill/>
                </a:ln>
                <a:solidFill>
                  <a:schemeClr val="tx1"/>
                </a:solidFill>
                <a:effectLst/>
                <a:latin typeface="Arial" charset="0"/>
              </a:rPr>
              <a:t>indfulness” not ecumenical? “Stealth Buddhism”?</a:t>
            </a:r>
            <a:endParaRPr kumimoji="0" lang="en-GB" sz="1200" b="0" i="0" u="none" strike="noStrike" cap="none" normalizeH="0" baseline="0" dirty="0">
              <a:ln>
                <a:noFill/>
              </a:ln>
              <a:solidFill>
                <a:schemeClr val="tx1"/>
              </a:solidFill>
              <a:effectLst/>
              <a:latin typeface="Arial" charset="0"/>
            </a:endParaRPr>
          </a:p>
        </p:txBody>
      </p:sp>
      <p:sp>
        <p:nvSpPr>
          <p:cNvPr id="21" name="Speech Bubble: Rectangle 20">
            <a:extLst>
              <a:ext uri="{FF2B5EF4-FFF2-40B4-BE49-F238E27FC236}">
                <a16:creationId xmlns:a16="http://schemas.microsoft.com/office/drawing/2014/main" id="{0081A920-856A-EF6C-E109-67C8EDF4878D}"/>
              </a:ext>
            </a:extLst>
          </p:cNvPr>
          <p:cNvSpPr/>
          <p:nvPr/>
        </p:nvSpPr>
        <p:spPr bwMode="auto">
          <a:xfrm>
            <a:off x="4855635" y="2961154"/>
            <a:ext cx="978944" cy="589555"/>
          </a:xfrm>
          <a:prstGeom prst="wedgeRectCallout">
            <a:avLst>
              <a:gd name="adj1" fmla="val -95748"/>
              <a:gd name="adj2" fmla="val 204884"/>
            </a:avLst>
          </a:prstGeom>
          <a:solidFill>
            <a:srgbClr val="FFFF00">
              <a:alpha val="40000"/>
            </a:srgbClr>
          </a:solidFill>
          <a:ln w="12700" cap="flat" cmpd="sng" algn="ctr">
            <a:solidFill>
              <a:schemeClr val="tx1"/>
            </a:solidFill>
            <a:prstDash val="solid"/>
            <a:miter lim="800000"/>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rPr>
              <a:t>ISSUE</a:t>
            </a:r>
          </a:p>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rPr>
              <a:t>Yoga not ecumenical?</a:t>
            </a:r>
            <a:endParaRPr kumimoji="0" lang="en-GB" sz="1200" b="0" i="0" u="none" strike="noStrike" cap="none" normalizeH="0" baseline="0" dirty="0">
              <a:ln>
                <a:noFill/>
              </a:ln>
              <a:solidFill>
                <a:schemeClr val="tx1"/>
              </a:solidFill>
              <a:effectLst/>
              <a:latin typeface="Arial" charset="0"/>
            </a:endParaRPr>
          </a:p>
        </p:txBody>
      </p:sp>
      <p:sp>
        <p:nvSpPr>
          <p:cNvPr id="22" name="Right Brace 21">
            <a:extLst>
              <a:ext uri="{FF2B5EF4-FFF2-40B4-BE49-F238E27FC236}">
                <a16:creationId xmlns:a16="http://schemas.microsoft.com/office/drawing/2014/main" id="{92C98666-6838-E386-DDDF-EAD8EBFCE984}"/>
              </a:ext>
            </a:extLst>
          </p:cNvPr>
          <p:cNvSpPr/>
          <p:nvPr/>
        </p:nvSpPr>
        <p:spPr bwMode="auto">
          <a:xfrm>
            <a:off x="7604752" y="4160986"/>
            <a:ext cx="277986" cy="914400"/>
          </a:xfrm>
          <a:prstGeom prst="rightBrace">
            <a:avLst/>
          </a:prstGeom>
          <a:noFill/>
          <a:ln w="381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23" name="TextBox 22">
            <a:extLst>
              <a:ext uri="{FF2B5EF4-FFF2-40B4-BE49-F238E27FC236}">
                <a16:creationId xmlns:a16="http://schemas.microsoft.com/office/drawing/2014/main" id="{A2CBD9EA-FCE8-AB24-02F0-2B10D08A00E2}"/>
              </a:ext>
            </a:extLst>
          </p:cNvPr>
          <p:cNvSpPr txBox="1"/>
          <p:nvPr/>
        </p:nvSpPr>
        <p:spPr>
          <a:xfrm>
            <a:off x="7903606" y="3847021"/>
            <a:ext cx="1102291" cy="1477328"/>
          </a:xfrm>
          <a:prstGeom prst="rect">
            <a:avLst/>
          </a:prstGeom>
          <a:solidFill>
            <a:srgbClr val="FFFF00">
              <a:alpha val="50000"/>
            </a:srgbClr>
          </a:solidFill>
          <a:ln w="25400">
            <a:solidFill>
              <a:srgbClr val="FFC000"/>
            </a:solidFill>
          </a:ln>
        </p:spPr>
        <p:txBody>
          <a:bodyPr wrap="square" lIns="45720" rIns="45720" rtlCol="0">
            <a:spAutoFit/>
          </a:bodyPr>
          <a:lstStyle/>
          <a:p>
            <a:pPr algn="ctr"/>
            <a:r>
              <a:rPr lang="en-US" dirty="0"/>
              <a:t>May need opt-in / opt-out choices (</a:t>
            </a:r>
            <a:r>
              <a:rPr lang="en-US" dirty="0" err="1"/>
              <a:t>eg</a:t>
            </a:r>
            <a:r>
              <a:rPr lang="en-US" dirty="0"/>
              <a:t>, child)</a:t>
            </a:r>
            <a:endParaRPr lang="en-GB" dirty="0"/>
          </a:p>
        </p:txBody>
      </p:sp>
      <p:sp>
        <p:nvSpPr>
          <p:cNvPr id="11" name="TextBox 10">
            <a:extLst>
              <a:ext uri="{FF2B5EF4-FFF2-40B4-BE49-F238E27FC236}">
                <a16:creationId xmlns:a16="http://schemas.microsoft.com/office/drawing/2014/main" id="{B8235D52-6450-8FBC-E365-455486A49B71}"/>
              </a:ext>
            </a:extLst>
          </p:cNvPr>
          <p:cNvSpPr txBox="1"/>
          <p:nvPr/>
        </p:nvSpPr>
        <p:spPr>
          <a:xfrm>
            <a:off x="7604752" y="6583362"/>
            <a:ext cx="1315867" cy="276999"/>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spTree>
    <p:extLst>
      <p:ext uri="{BB962C8B-B14F-4D97-AF65-F5344CB8AC3E}">
        <p14:creationId xmlns:p14="http://schemas.microsoft.com/office/powerpoint/2010/main" val="39382248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anim calcmode="lin" valueType="num">
                                      <p:cBhvr>
                                        <p:cTn id="26" dur="500" fill="hold"/>
                                        <p:tgtEl>
                                          <p:spTgt spid="16"/>
                                        </p:tgtEl>
                                        <p:attrNameLst>
                                          <p:attrName>ppt_x</p:attrName>
                                        </p:attrNameLst>
                                      </p:cBhvr>
                                      <p:tavLst>
                                        <p:tav tm="0">
                                          <p:val>
                                            <p:strVal val="#ppt_x"/>
                                          </p:val>
                                        </p:tav>
                                        <p:tav tm="100000">
                                          <p:val>
                                            <p:strVal val="#ppt_x"/>
                                          </p:val>
                                        </p:tav>
                                      </p:tavLst>
                                    </p:anim>
                                    <p:anim calcmode="lin" valueType="num">
                                      <p:cBhvr>
                                        <p:cTn id="27"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 calcmode="lin" valueType="num">
                                      <p:cBhvr>
                                        <p:cTn id="42" dur="500" fill="hold"/>
                                        <p:tgtEl>
                                          <p:spTgt spid="22"/>
                                        </p:tgtEl>
                                        <p:attrNameLst>
                                          <p:attrName>style.rotation</p:attrName>
                                        </p:attrNameLst>
                                      </p:cBhvr>
                                      <p:tavLst>
                                        <p:tav tm="0">
                                          <p:val>
                                            <p:fltVal val="90"/>
                                          </p:val>
                                        </p:tav>
                                        <p:tav tm="100000">
                                          <p:val>
                                            <p:fltVal val="0"/>
                                          </p:val>
                                        </p:tav>
                                      </p:tavLst>
                                    </p:anim>
                                    <p:animEffect transition="in" filter="fade">
                                      <p:cBhvr>
                                        <p:cTn id="43" dur="500"/>
                                        <p:tgtEl>
                                          <p:spTgt spid="22"/>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 calcmode="lin" valueType="num">
                                      <p:cBhvr>
                                        <p:cTn id="48" dur="500" fill="hold"/>
                                        <p:tgtEl>
                                          <p:spTgt spid="23"/>
                                        </p:tgtEl>
                                        <p:attrNameLst>
                                          <p:attrName>style.rotation</p:attrName>
                                        </p:attrNameLst>
                                      </p:cBhvr>
                                      <p:tavLst>
                                        <p:tav tm="0">
                                          <p:val>
                                            <p:fltVal val="90"/>
                                          </p:val>
                                        </p:tav>
                                        <p:tav tm="100000">
                                          <p:val>
                                            <p:fltVal val="0"/>
                                          </p:val>
                                        </p:tav>
                                      </p:tavLst>
                                    </p:anim>
                                    <p:animEffect transition="in" filter="fade">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p:bldP spid="17" grpId="0"/>
      <p:bldP spid="16" grpId="0"/>
      <p:bldP spid="19" grpId="0" animBg="1"/>
      <p:bldP spid="21" grpId="0" animBg="1"/>
      <p:bldP spid="22" grpId="0" animBg="1"/>
      <p:bldP spid="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AEFFC65-18D4-96BD-247C-9F00EBC453C5}"/>
              </a:ext>
            </a:extLst>
          </p:cNvPr>
          <p:cNvSpPr txBox="1"/>
          <p:nvPr/>
        </p:nvSpPr>
        <p:spPr>
          <a:xfrm>
            <a:off x="94057" y="3100232"/>
            <a:ext cx="2258052" cy="369332"/>
          </a:xfrm>
          <a:prstGeom prst="rect">
            <a:avLst/>
          </a:prstGeom>
          <a:solidFill>
            <a:srgbClr val="FFFF00">
              <a:alpha val="50000"/>
            </a:srgbClr>
          </a:solidFill>
        </p:spPr>
        <p:txBody>
          <a:bodyPr wrap="square" rtlCol="0">
            <a:spAutoFit/>
          </a:bodyPr>
          <a:lstStyle/>
          <a:p>
            <a:r>
              <a:rPr lang="en-US" dirty="0"/>
              <a:t>    </a:t>
            </a:r>
          </a:p>
        </p:txBody>
      </p:sp>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III. TOOLS</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8503843" y="45655"/>
            <a:ext cx="533400" cy="476250"/>
          </a:xfrm>
        </p:spPr>
        <p:txBody>
          <a:bodyPr/>
          <a:lstStyle/>
          <a:p>
            <a:pPr>
              <a:defRPr/>
            </a:pPr>
            <a:fld id="{1562156A-9564-4DAC-8093-548D72B23337}" type="slidenum">
              <a:rPr lang="en-US" altLang="en-US" smtClean="0"/>
              <a:pPr>
                <a:defRPr/>
              </a:pPr>
              <a:t>40</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“traffic engineering” tools do SSENVs need?</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55E85159-A674-BF9B-B9FA-62A13081EF13}"/>
              </a:ext>
            </a:extLst>
          </p:cNvPr>
          <p:cNvSpPr txBox="1"/>
          <p:nvPr/>
        </p:nvSpPr>
        <p:spPr>
          <a:xfrm>
            <a:off x="106758" y="1446678"/>
            <a:ext cx="7786704" cy="1477328"/>
          </a:xfrm>
          <a:prstGeom prst="rect">
            <a:avLst/>
          </a:prstGeom>
          <a:solidFill>
            <a:srgbClr val="B5E3A5">
              <a:alpha val="40000"/>
            </a:srgbClr>
          </a:solidFill>
        </p:spPr>
        <p:txBody>
          <a:bodyPr wrap="square" rtlCol="0">
            <a:spAutoFit/>
          </a:bodyPr>
          <a:lstStyle/>
          <a:p>
            <a:pPr marL="685800" indent="-685800" defTabSz="749300">
              <a:tabLst>
                <a:tab pos="44450" algn="l"/>
                <a:tab pos="520700" algn="l"/>
              </a:tabLst>
            </a:pPr>
            <a:r>
              <a:rPr lang="en-US" sz="2400" dirty="0"/>
              <a:t>III.1.	</a:t>
            </a:r>
            <a:r>
              <a:rPr lang="en-US" sz="2200" dirty="0"/>
              <a:t>Tools for fostering spiritually supportive social environments (SSENVs) include service availability; activity modification; opt-in/opt-out of specific activities/ approaches; physical space modifications; etc. </a:t>
            </a:r>
            <a:endParaRPr lang="en-GB" sz="2200" dirty="0"/>
          </a:p>
        </p:txBody>
      </p:sp>
      <p:sp>
        <p:nvSpPr>
          <p:cNvPr id="9" name="TextBox 8">
            <a:extLst>
              <a:ext uri="{FF2B5EF4-FFF2-40B4-BE49-F238E27FC236}">
                <a16:creationId xmlns:a16="http://schemas.microsoft.com/office/drawing/2014/main" id="{B9C61FDD-73CA-6C96-902F-37186AF7179D}"/>
              </a:ext>
            </a:extLst>
          </p:cNvPr>
          <p:cNvSpPr txBox="1"/>
          <p:nvPr/>
        </p:nvSpPr>
        <p:spPr>
          <a:xfrm>
            <a:off x="7974186"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C5DA5FEE-0E00-ABDA-5802-7EE5DDEA7782}"/>
              </a:ext>
            </a:extLst>
          </p:cNvPr>
          <p:cNvSpPr txBox="1"/>
          <p:nvPr/>
        </p:nvSpPr>
        <p:spPr>
          <a:xfrm>
            <a:off x="7604752" y="6583362"/>
            <a:ext cx="1315867" cy="276999"/>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sp>
        <p:nvSpPr>
          <p:cNvPr id="14" name="TextBox 13">
            <a:extLst>
              <a:ext uri="{FF2B5EF4-FFF2-40B4-BE49-F238E27FC236}">
                <a16:creationId xmlns:a16="http://schemas.microsoft.com/office/drawing/2014/main" id="{88342181-0F76-FE36-30C8-87E54BA163F5}"/>
              </a:ext>
            </a:extLst>
          </p:cNvPr>
          <p:cNvSpPr txBox="1"/>
          <p:nvPr/>
        </p:nvSpPr>
        <p:spPr>
          <a:xfrm>
            <a:off x="94057" y="3032004"/>
            <a:ext cx="6833975" cy="430887"/>
          </a:xfrm>
          <a:prstGeom prst="rect">
            <a:avLst/>
          </a:prstGeom>
          <a:noFill/>
        </p:spPr>
        <p:txBody>
          <a:bodyPr wrap="square" rtlCol="0">
            <a:spAutoFit/>
          </a:bodyPr>
          <a:lstStyle/>
          <a:p>
            <a:r>
              <a:rPr lang="en-US" sz="2200" dirty="0"/>
              <a:t>No tool is perfect; example tools:</a:t>
            </a:r>
            <a:endParaRPr lang="en-GB" sz="2200" dirty="0"/>
          </a:p>
        </p:txBody>
      </p:sp>
      <p:sp>
        <p:nvSpPr>
          <p:cNvPr id="17" name="TextBox 16">
            <a:extLst>
              <a:ext uri="{FF2B5EF4-FFF2-40B4-BE49-F238E27FC236}">
                <a16:creationId xmlns:a16="http://schemas.microsoft.com/office/drawing/2014/main" id="{C366CB4A-F3C8-16BA-81BE-924B24111061}"/>
              </a:ext>
            </a:extLst>
          </p:cNvPr>
          <p:cNvSpPr txBox="1"/>
          <p:nvPr/>
        </p:nvSpPr>
        <p:spPr>
          <a:xfrm>
            <a:off x="8041709" y="2322777"/>
            <a:ext cx="721292" cy="787588"/>
          </a:xfrm>
          <a:prstGeom prst="rect">
            <a:avLst/>
          </a:prstGeom>
          <a:noFill/>
        </p:spPr>
        <p:txBody>
          <a:bodyPr wrap="square" rtlCol="0">
            <a:spAutoFit/>
          </a:bodyPr>
          <a:lstStyle/>
          <a:p>
            <a:pPr algn="ctr">
              <a:lnSpc>
                <a:spcPct val="130000"/>
              </a:lnSpc>
            </a:pPr>
            <a:r>
              <a:rPr lang="en-US" sz="1200" dirty="0">
                <a:solidFill>
                  <a:srgbClr val="33CCFF"/>
                </a:solidFill>
              </a:rPr>
              <a:t>Many (see notes)</a:t>
            </a:r>
          </a:p>
        </p:txBody>
      </p:sp>
      <p:sp>
        <p:nvSpPr>
          <p:cNvPr id="15" name="TextBox 14">
            <a:extLst>
              <a:ext uri="{FF2B5EF4-FFF2-40B4-BE49-F238E27FC236}">
                <a16:creationId xmlns:a16="http://schemas.microsoft.com/office/drawing/2014/main" id="{EAB5A1A5-A975-AB6C-99E2-6F1F3EFAB1C8}"/>
              </a:ext>
            </a:extLst>
          </p:cNvPr>
          <p:cNvSpPr txBox="1"/>
          <p:nvPr/>
        </p:nvSpPr>
        <p:spPr>
          <a:xfrm>
            <a:off x="457200" y="3436281"/>
            <a:ext cx="6370144" cy="2994859"/>
          </a:xfrm>
          <a:prstGeom prst="rect">
            <a:avLst/>
          </a:prstGeom>
          <a:noFill/>
        </p:spPr>
        <p:txBody>
          <a:bodyPr wrap="square" rtlCol="0">
            <a:spAutoFit/>
          </a:bodyPr>
          <a:lstStyle/>
          <a:p>
            <a:pPr marL="342900" indent="-342900">
              <a:lnSpc>
                <a:spcPct val="110000"/>
              </a:lnSpc>
              <a:spcAft>
                <a:spcPts val="600"/>
              </a:spcAft>
              <a:buFont typeface="Wingdings" panose="05000000000000000000" pitchFamily="2" charset="2"/>
              <a:buChar char="ð"/>
            </a:pPr>
            <a:r>
              <a:rPr lang="en-US" sz="2400" dirty="0">
                <a:solidFill>
                  <a:srgbClr val="00B050"/>
                </a:solidFill>
              </a:rPr>
              <a:t>Access to spiritually supportive services</a:t>
            </a:r>
          </a:p>
          <a:p>
            <a:pPr>
              <a:lnSpc>
                <a:spcPct val="110000"/>
              </a:lnSpc>
              <a:spcAft>
                <a:spcPts val="600"/>
              </a:spcAft>
            </a:pPr>
            <a:endParaRPr lang="en-US" sz="8000" dirty="0">
              <a:solidFill>
                <a:srgbClr val="00B050"/>
              </a:solidFill>
            </a:endParaRPr>
          </a:p>
          <a:p>
            <a:pPr marL="342900" indent="-342900">
              <a:lnSpc>
                <a:spcPct val="110000"/>
              </a:lnSpc>
              <a:spcAft>
                <a:spcPts val="600"/>
              </a:spcAft>
              <a:buFont typeface="Wingdings" panose="05000000000000000000" pitchFamily="2" charset="2"/>
              <a:buChar char="ð"/>
            </a:pPr>
            <a:r>
              <a:rPr lang="en-US" sz="2400" dirty="0">
                <a:solidFill>
                  <a:srgbClr val="00B050"/>
                </a:solidFill>
              </a:rPr>
              <a:t>Environmental modifications</a:t>
            </a:r>
          </a:p>
          <a:p>
            <a:pPr>
              <a:lnSpc>
                <a:spcPct val="110000"/>
              </a:lnSpc>
              <a:spcAft>
                <a:spcPts val="600"/>
              </a:spcAft>
            </a:pPr>
            <a:endParaRPr lang="en-US" sz="2800" dirty="0">
              <a:solidFill>
                <a:srgbClr val="00B050"/>
              </a:solidFill>
            </a:endParaRPr>
          </a:p>
        </p:txBody>
      </p:sp>
      <p:sp>
        <p:nvSpPr>
          <p:cNvPr id="16" name="TextBox 15">
            <a:extLst>
              <a:ext uri="{FF2B5EF4-FFF2-40B4-BE49-F238E27FC236}">
                <a16:creationId xmlns:a16="http://schemas.microsoft.com/office/drawing/2014/main" id="{6DCB0F1E-92FE-CDB1-261E-9BD47160FDD1}"/>
              </a:ext>
            </a:extLst>
          </p:cNvPr>
          <p:cNvSpPr txBox="1"/>
          <p:nvPr/>
        </p:nvSpPr>
        <p:spPr>
          <a:xfrm>
            <a:off x="1059487" y="3875849"/>
            <a:ext cx="6833975" cy="1477328"/>
          </a:xfrm>
          <a:prstGeom prst="rect">
            <a:avLst/>
          </a:prstGeom>
          <a:noFill/>
        </p:spPr>
        <p:txBody>
          <a:bodyPr wrap="square" rtlCol="0">
            <a:spAutoFit/>
          </a:bodyPr>
          <a:lstStyle/>
          <a:p>
            <a:pPr marL="285750" indent="-285750">
              <a:buFont typeface="Wingdings" panose="05000000000000000000" pitchFamily="2" charset="2"/>
              <a:buChar char="q"/>
            </a:pPr>
            <a:r>
              <a:rPr lang="en-US" dirty="0">
                <a:solidFill>
                  <a:srgbClr val="00B050"/>
                </a:solidFill>
              </a:rPr>
              <a:t>Contemplative interventions </a:t>
            </a:r>
          </a:p>
          <a:p>
            <a:pPr marL="685800" lvl="1" indent="-393700">
              <a:buFont typeface="Arial" panose="020B0604020202020204" pitchFamily="34" charset="0"/>
              <a:buChar char="→"/>
            </a:pPr>
            <a:r>
              <a:rPr lang="en-US" dirty="0">
                <a:solidFill>
                  <a:srgbClr val="00B050"/>
                </a:solidFill>
              </a:rPr>
              <a:t>Seated meditation / prayer (R/S meditation / etc.) </a:t>
            </a:r>
          </a:p>
          <a:p>
            <a:pPr marL="685800" lvl="1" indent="-393700">
              <a:buFont typeface="Arial" panose="020B0604020202020204" pitchFamily="34" charset="0"/>
              <a:buChar char="→"/>
            </a:pPr>
            <a:r>
              <a:rPr lang="en-US" dirty="0">
                <a:solidFill>
                  <a:srgbClr val="00B050"/>
                </a:solidFill>
              </a:rPr>
              <a:t>Meditative movement (yoga; R/S song/dance)</a:t>
            </a:r>
          </a:p>
          <a:p>
            <a:pPr marL="685800" lvl="1" indent="-393700">
              <a:buFont typeface="Arial" panose="020B0604020202020204" pitchFamily="34" charset="0"/>
              <a:buChar char="→"/>
            </a:pPr>
            <a:r>
              <a:rPr lang="en-US" dirty="0">
                <a:solidFill>
                  <a:srgbClr val="00B050"/>
                </a:solidFill>
              </a:rPr>
              <a:t>Portable meditative / prayer (mantra / holy name repeat)</a:t>
            </a:r>
          </a:p>
          <a:p>
            <a:pPr marL="228600" indent="-393700">
              <a:buFont typeface="Wingdings" panose="05000000000000000000" pitchFamily="2" charset="2"/>
              <a:buChar char="q"/>
            </a:pPr>
            <a:r>
              <a:rPr lang="en-US" dirty="0">
                <a:solidFill>
                  <a:srgbClr val="00B050"/>
                </a:solidFill>
              </a:rPr>
              <a:t>Referrals → e.g., chaplains, SIP, etc.</a:t>
            </a:r>
          </a:p>
        </p:txBody>
      </p:sp>
      <p:sp>
        <p:nvSpPr>
          <p:cNvPr id="22" name="Right Brace 21">
            <a:extLst>
              <a:ext uri="{FF2B5EF4-FFF2-40B4-BE49-F238E27FC236}">
                <a16:creationId xmlns:a16="http://schemas.microsoft.com/office/drawing/2014/main" id="{92C98666-6838-E386-DDDF-EAD8EBFCE984}"/>
              </a:ext>
            </a:extLst>
          </p:cNvPr>
          <p:cNvSpPr/>
          <p:nvPr/>
        </p:nvSpPr>
        <p:spPr bwMode="auto">
          <a:xfrm>
            <a:off x="7604752" y="4160986"/>
            <a:ext cx="277986" cy="914400"/>
          </a:xfrm>
          <a:prstGeom prst="rightBrace">
            <a:avLst/>
          </a:prstGeom>
          <a:noFill/>
          <a:ln w="381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23" name="TextBox 22">
            <a:extLst>
              <a:ext uri="{FF2B5EF4-FFF2-40B4-BE49-F238E27FC236}">
                <a16:creationId xmlns:a16="http://schemas.microsoft.com/office/drawing/2014/main" id="{A2CBD9EA-FCE8-AB24-02F0-2B10D08A00E2}"/>
              </a:ext>
            </a:extLst>
          </p:cNvPr>
          <p:cNvSpPr txBox="1"/>
          <p:nvPr/>
        </p:nvSpPr>
        <p:spPr>
          <a:xfrm>
            <a:off x="7903606" y="3847021"/>
            <a:ext cx="1102291" cy="1477328"/>
          </a:xfrm>
          <a:prstGeom prst="rect">
            <a:avLst/>
          </a:prstGeom>
          <a:solidFill>
            <a:srgbClr val="FFFF00">
              <a:alpha val="50000"/>
            </a:srgbClr>
          </a:solidFill>
          <a:ln w="25400">
            <a:solidFill>
              <a:srgbClr val="FFC000"/>
            </a:solidFill>
          </a:ln>
        </p:spPr>
        <p:txBody>
          <a:bodyPr wrap="square" lIns="45720" rIns="45720" rtlCol="0">
            <a:spAutoFit/>
          </a:bodyPr>
          <a:lstStyle/>
          <a:p>
            <a:pPr algn="ctr"/>
            <a:r>
              <a:rPr lang="en-US" dirty="0"/>
              <a:t>May need opt-in / opt-out choices (</a:t>
            </a:r>
            <a:r>
              <a:rPr lang="en-US" dirty="0" err="1"/>
              <a:t>eg</a:t>
            </a:r>
            <a:r>
              <a:rPr lang="en-US" dirty="0"/>
              <a:t>, child)</a:t>
            </a:r>
            <a:endParaRPr lang="en-GB" dirty="0"/>
          </a:p>
        </p:txBody>
      </p:sp>
      <p:sp>
        <p:nvSpPr>
          <p:cNvPr id="6" name="TextBox 5">
            <a:extLst>
              <a:ext uri="{FF2B5EF4-FFF2-40B4-BE49-F238E27FC236}">
                <a16:creationId xmlns:a16="http://schemas.microsoft.com/office/drawing/2014/main" id="{12C7CCA2-C689-84C2-3936-DB36B8E1427B}"/>
              </a:ext>
            </a:extLst>
          </p:cNvPr>
          <p:cNvSpPr txBox="1"/>
          <p:nvPr/>
        </p:nvSpPr>
        <p:spPr>
          <a:xfrm>
            <a:off x="1046787" y="5785835"/>
            <a:ext cx="4795213" cy="923330"/>
          </a:xfrm>
          <a:prstGeom prst="rect">
            <a:avLst/>
          </a:prstGeom>
          <a:noFill/>
        </p:spPr>
        <p:txBody>
          <a:bodyPr wrap="square" rtlCol="0">
            <a:spAutoFit/>
          </a:bodyPr>
          <a:lstStyle/>
          <a:p>
            <a:pPr marL="285750" indent="-285750">
              <a:buFont typeface="Wingdings" panose="05000000000000000000" pitchFamily="2" charset="2"/>
              <a:buChar char="q"/>
            </a:pPr>
            <a:r>
              <a:rPr lang="en-US" dirty="0">
                <a:solidFill>
                  <a:srgbClr val="00B050"/>
                </a:solidFill>
              </a:rPr>
              <a:t>Rooms of silence</a:t>
            </a:r>
          </a:p>
          <a:p>
            <a:pPr marL="285750" indent="-285750">
              <a:buFont typeface="Wingdings" panose="05000000000000000000" pitchFamily="2" charset="2"/>
              <a:buChar char="q"/>
            </a:pPr>
            <a:r>
              <a:rPr lang="en-US" dirty="0">
                <a:solidFill>
                  <a:srgbClr val="00B050"/>
                </a:solidFill>
              </a:rPr>
              <a:t>Chaplain presence (interfaith)</a:t>
            </a:r>
          </a:p>
          <a:p>
            <a:pPr marL="285750" indent="-285750">
              <a:buFont typeface="Wingdings" panose="05000000000000000000" pitchFamily="2" charset="2"/>
              <a:buChar char="q"/>
            </a:pPr>
            <a:r>
              <a:rPr lang="en-US" dirty="0">
                <a:solidFill>
                  <a:srgbClr val="00B050"/>
                </a:solidFill>
              </a:rPr>
              <a:t>Limit unhealthy advertising</a:t>
            </a:r>
          </a:p>
        </p:txBody>
      </p:sp>
      <p:sp>
        <p:nvSpPr>
          <p:cNvPr id="11" name="Speech Bubble: Rectangle 10">
            <a:extLst>
              <a:ext uri="{FF2B5EF4-FFF2-40B4-BE49-F238E27FC236}">
                <a16:creationId xmlns:a16="http://schemas.microsoft.com/office/drawing/2014/main" id="{2693C818-ACBD-A2C3-EEEE-F607963E9450}"/>
              </a:ext>
            </a:extLst>
          </p:cNvPr>
          <p:cNvSpPr/>
          <p:nvPr/>
        </p:nvSpPr>
        <p:spPr bwMode="auto">
          <a:xfrm>
            <a:off x="5110216" y="6120732"/>
            <a:ext cx="2209800" cy="682118"/>
          </a:xfrm>
          <a:prstGeom prst="wedgeRectCallout">
            <a:avLst>
              <a:gd name="adj1" fmla="val -80137"/>
              <a:gd name="adj2" fmla="val -24976"/>
            </a:avLst>
          </a:prstGeom>
          <a:solidFill>
            <a:srgbClr val="FFFF00">
              <a:alpha val="40000"/>
            </a:srgbClr>
          </a:solidFill>
          <a:ln w="25400" cap="flat" cmpd="sng" algn="ctr">
            <a:solidFill>
              <a:srgbClr val="FFC000"/>
            </a:solidFill>
            <a:prstDash val="solid"/>
            <a:miter lim="800000"/>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rPr>
              <a:t>Used across sectors </a:t>
            </a:r>
            <a:br>
              <a:rPr kumimoji="0" lang="en-US" sz="1200" b="0" i="0" u="none" strike="noStrike" cap="none" normalizeH="0" baseline="0" dirty="0">
                <a:ln>
                  <a:noFill/>
                </a:ln>
                <a:solidFill>
                  <a:schemeClr val="tx1"/>
                </a:solidFill>
                <a:effectLst/>
                <a:latin typeface="Arial" charset="0"/>
              </a:rPr>
            </a:br>
            <a:r>
              <a:rPr kumimoji="0" lang="en-US" sz="1200" b="0" i="0" u="none" strike="noStrike" cap="none" normalizeH="0" baseline="0" dirty="0">
                <a:ln>
                  <a:noFill/>
                </a:ln>
                <a:solidFill>
                  <a:schemeClr val="tx1"/>
                </a:solidFill>
                <a:effectLst/>
                <a:latin typeface="Arial" charset="0"/>
              </a:rPr>
              <a:t>(e.g., factory floors)</a:t>
            </a:r>
            <a:r>
              <a:rPr kumimoji="0" lang="en-US" sz="1200" b="0" i="0" u="none" strike="noStrike" cap="none" normalizeH="0" dirty="0">
                <a:ln>
                  <a:noFill/>
                </a:ln>
                <a:solidFill>
                  <a:schemeClr val="tx1"/>
                </a:solidFill>
                <a:effectLst/>
                <a:latin typeface="Arial" charset="0"/>
              </a:rPr>
              <a:t>;</a:t>
            </a:r>
          </a:p>
          <a:p>
            <a:pPr marL="0" marR="0" indent="0" algn="l" defTabSz="914400" rtl="0" eaLnBrk="1" fontAlgn="base" latinLnBrk="0" hangingPunct="1">
              <a:lnSpc>
                <a:spcPct val="100000"/>
              </a:lnSpc>
              <a:spcBef>
                <a:spcPct val="0"/>
              </a:spcBef>
              <a:spcAft>
                <a:spcPct val="0"/>
              </a:spcAft>
              <a:buClrTx/>
              <a:buSzTx/>
              <a:buFontTx/>
              <a:buNone/>
              <a:tabLst/>
            </a:pPr>
            <a:r>
              <a:rPr lang="en-US" sz="1200" baseline="0" dirty="0"/>
              <a:t>Chaplaincy</a:t>
            </a:r>
            <a:r>
              <a:rPr lang="en-US" sz="1200" dirty="0"/>
              <a:t> Innovation Lab</a:t>
            </a:r>
            <a:endParaRPr kumimoji="0" lang="en-GB" sz="1200" b="0" i="0" u="none" strike="noStrike" cap="none" normalizeH="0" baseline="0" dirty="0">
              <a:ln>
                <a:noFill/>
              </a:ln>
              <a:solidFill>
                <a:schemeClr val="tx1"/>
              </a:solidFill>
              <a:effectLst/>
              <a:latin typeface="Arial" charset="0"/>
            </a:endParaRPr>
          </a:p>
        </p:txBody>
      </p:sp>
      <p:sp>
        <p:nvSpPr>
          <p:cNvPr id="13" name="TextBox 12">
            <a:extLst>
              <a:ext uri="{FF2B5EF4-FFF2-40B4-BE49-F238E27FC236}">
                <a16:creationId xmlns:a16="http://schemas.microsoft.com/office/drawing/2014/main" id="{DF3D7FBD-F333-09F9-EE25-00122005C138}"/>
              </a:ext>
            </a:extLst>
          </p:cNvPr>
          <p:cNvSpPr txBox="1"/>
          <p:nvPr/>
        </p:nvSpPr>
        <p:spPr>
          <a:xfrm>
            <a:off x="7710537" y="5906608"/>
            <a:ext cx="1295360" cy="646331"/>
          </a:xfrm>
          <a:prstGeom prst="rect">
            <a:avLst/>
          </a:prstGeom>
          <a:noFill/>
        </p:spPr>
        <p:txBody>
          <a:bodyPr wrap="square" rtlCol="0">
            <a:spAutoFit/>
          </a:bodyPr>
          <a:lstStyle/>
          <a:p>
            <a:pPr algn="ctr"/>
            <a:r>
              <a:rPr lang="en-US" sz="1200" dirty="0">
                <a:solidFill>
                  <a:srgbClr val="33CCFF"/>
                </a:solidFill>
              </a:rPr>
              <a:t>Plummer (1996). Chaplaincy…</a:t>
            </a:r>
          </a:p>
        </p:txBody>
      </p:sp>
      <p:sp>
        <p:nvSpPr>
          <p:cNvPr id="18" name="TextBox 17">
            <a:extLst>
              <a:ext uri="{FF2B5EF4-FFF2-40B4-BE49-F238E27FC236}">
                <a16:creationId xmlns:a16="http://schemas.microsoft.com/office/drawing/2014/main" id="{0148E534-5C89-1F5A-C89B-0F21AFD418E1}"/>
              </a:ext>
            </a:extLst>
          </p:cNvPr>
          <p:cNvSpPr txBox="1"/>
          <p:nvPr/>
        </p:nvSpPr>
        <p:spPr>
          <a:xfrm>
            <a:off x="7604752" y="5442969"/>
            <a:ext cx="1471725" cy="461665"/>
          </a:xfrm>
          <a:prstGeom prst="rect">
            <a:avLst/>
          </a:prstGeom>
          <a:noFill/>
        </p:spPr>
        <p:txBody>
          <a:bodyPr wrap="square" rtlCol="0">
            <a:spAutoFit/>
          </a:bodyPr>
          <a:lstStyle/>
          <a:p>
            <a:pPr algn="ctr"/>
            <a:r>
              <a:rPr lang="en-US" sz="1200" dirty="0">
                <a:solidFill>
                  <a:srgbClr val="33CCFF"/>
                </a:solidFill>
              </a:rPr>
              <a:t>Christensen &amp;c (2019) Rooms…</a:t>
            </a:r>
          </a:p>
        </p:txBody>
      </p:sp>
      <p:sp>
        <p:nvSpPr>
          <p:cNvPr id="19" name="Speech Bubble: Rectangle 18">
            <a:extLst>
              <a:ext uri="{FF2B5EF4-FFF2-40B4-BE49-F238E27FC236}">
                <a16:creationId xmlns:a16="http://schemas.microsoft.com/office/drawing/2014/main" id="{E17C1C15-7FAD-497F-42FF-77D342581D4B}"/>
              </a:ext>
            </a:extLst>
          </p:cNvPr>
          <p:cNvSpPr/>
          <p:nvPr/>
        </p:nvSpPr>
        <p:spPr bwMode="auto">
          <a:xfrm>
            <a:off x="5150603" y="5785835"/>
            <a:ext cx="2209800" cy="249460"/>
          </a:xfrm>
          <a:prstGeom prst="wedgeRectCallout">
            <a:avLst>
              <a:gd name="adj1" fmla="val -138593"/>
              <a:gd name="adj2" fmla="val 21570"/>
            </a:avLst>
          </a:prstGeom>
          <a:solidFill>
            <a:srgbClr val="FFFF00">
              <a:alpha val="40000"/>
            </a:srgbClr>
          </a:solidFill>
          <a:ln w="25400" cap="flat" cmpd="sng" algn="ctr">
            <a:solidFill>
              <a:srgbClr val="FFC000"/>
            </a:solidFill>
            <a:prstDash val="solid"/>
            <a:miter lim="800000"/>
            <a:headEnd type="none" w="med" len="med"/>
            <a:tailEnd type="none" w="med" len="med"/>
          </a:ln>
          <a:effectLst/>
        </p:spPr>
        <p:txBody>
          <a:bodyPr vert="horz" wrap="square" lIns="45720" tIns="45720" rIns="4572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rPr>
              <a:t>Used across sectors </a:t>
            </a:r>
            <a:endParaRPr kumimoji="0" lang="en-GB" sz="12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572412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Effect transition="in" filter="fade">
                                      <p:cBhvr>
                                        <p:cTn id="7" dur="250"/>
                                        <p:tgtEl>
                                          <p:spTgt spid="15">
                                            <p:txEl>
                                              <p:pRg st="2" end="2"/>
                                            </p:txEl>
                                          </p:spTgt>
                                        </p:tgtEl>
                                      </p:cBhvr>
                                    </p:animEffect>
                                    <p:anim calcmode="lin" valueType="num">
                                      <p:cBhvr>
                                        <p:cTn id="8" dur="25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9" dur="250" fill="hold"/>
                                        <p:tgtEl>
                                          <p:spTgt spid="15">
                                            <p:txEl>
                                              <p:pRg st="2" end="2"/>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anim calcmode="lin" valueType="num">
                                      <p:cBhvr>
                                        <p:cTn id="13" dur="250" fill="hold"/>
                                        <p:tgtEl>
                                          <p:spTgt spid="6"/>
                                        </p:tgtEl>
                                        <p:attrNameLst>
                                          <p:attrName>ppt_x</p:attrName>
                                        </p:attrNameLst>
                                      </p:cBhvr>
                                      <p:tavLst>
                                        <p:tav tm="0">
                                          <p:val>
                                            <p:strVal val="#ppt_x"/>
                                          </p:val>
                                        </p:tav>
                                        <p:tav tm="100000">
                                          <p:val>
                                            <p:strVal val="#ppt_x"/>
                                          </p:val>
                                        </p:tav>
                                      </p:tavLst>
                                    </p:anim>
                                    <p:anim calcmode="lin" valueType="num">
                                      <p:cBhvr>
                                        <p:cTn id="14" dur="25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250"/>
                            </p:stCondLst>
                            <p:childTnLst>
                              <p:par>
                                <p:cTn id="16" presetID="1"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par>
                          <p:cTn id="18" fill="hold">
                            <p:stCondLst>
                              <p:cond delay="250"/>
                            </p:stCondLst>
                            <p:childTnLst>
                              <p:par>
                                <p:cTn id="19" presetID="1"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par>
                          <p:cTn id="21" fill="hold">
                            <p:stCondLst>
                              <p:cond delay="250"/>
                            </p:stCondLst>
                            <p:childTnLst>
                              <p:par>
                                <p:cTn id="22" presetID="47"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50"/>
                                        <p:tgtEl>
                                          <p:spTgt spid="11"/>
                                        </p:tgtEl>
                                      </p:cBhvr>
                                    </p:animEffect>
                                    <p:anim calcmode="lin" valueType="num">
                                      <p:cBhvr>
                                        <p:cTn id="25" dur="250" fill="hold"/>
                                        <p:tgtEl>
                                          <p:spTgt spid="11"/>
                                        </p:tgtEl>
                                        <p:attrNameLst>
                                          <p:attrName>ppt_x</p:attrName>
                                        </p:attrNameLst>
                                      </p:cBhvr>
                                      <p:tavLst>
                                        <p:tav tm="0">
                                          <p:val>
                                            <p:strVal val="#ppt_x"/>
                                          </p:val>
                                        </p:tav>
                                        <p:tav tm="100000">
                                          <p:val>
                                            <p:strVal val="#ppt_x"/>
                                          </p:val>
                                        </p:tav>
                                      </p:tavLst>
                                    </p:anim>
                                    <p:anim calcmode="lin" valueType="num">
                                      <p:cBhvr>
                                        <p:cTn id="26" dur="250" fill="hold"/>
                                        <p:tgtEl>
                                          <p:spTgt spid="11"/>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3" grpId="0"/>
      <p:bldP spid="18" grpId="0"/>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F30CDD36-1997-4907-33D4-E6EDE13E9ADA}"/>
              </a:ext>
            </a:extLst>
          </p:cNvPr>
          <p:cNvSpPr txBox="1"/>
          <p:nvPr/>
        </p:nvSpPr>
        <p:spPr>
          <a:xfrm>
            <a:off x="5410200" y="4762208"/>
            <a:ext cx="2258052" cy="369332"/>
          </a:xfrm>
          <a:prstGeom prst="rect">
            <a:avLst/>
          </a:prstGeom>
          <a:solidFill>
            <a:srgbClr val="FFFF00">
              <a:alpha val="50000"/>
            </a:srgbClr>
          </a:solidFill>
        </p:spPr>
        <p:txBody>
          <a:bodyPr wrap="square" rtlCol="0">
            <a:spAutoFit/>
          </a:bodyPr>
          <a:lstStyle/>
          <a:p>
            <a:r>
              <a:rPr lang="en-US" dirty="0"/>
              <a:t>    </a:t>
            </a:r>
          </a:p>
        </p:txBody>
      </p:sp>
      <p:sp>
        <p:nvSpPr>
          <p:cNvPr id="14" name="TextBox 13">
            <a:extLst>
              <a:ext uri="{FF2B5EF4-FFF2-40B4-BE49-F238E27FC236}">
                <a16:creationId xmlns:a16="http://schemas.microsoft.com/office/drawing/2014/main" id="{88342181-0F76-FE36-30C8-87E54BA163F5}"/>
              </a:ext>
            </a:extLst>
          </p:cNvPr>
          <p:cNvSpPr txBox="1"/>
          <p:nvPr/>
        </p:nvSpPr>
        <p:spPr>
          <a:xfrm>
            <a:off x="380999" y="2600607"/>
            <a:ext cx="7391401" cy="3647152"/>
          </a:xfrm>
          <a:prstGeom prst="rect">
            <a:avLst/>
          </a:prstGeom>
          <a:noFill/>
        </p:spPr>
        <p:txBody>
          <a:bodyPr wrap="square" rtlCol="0">
            <a:spAutoFit/>
          </a:bodyPr>
          <a:lstStyle/>
          <a:p>
            <a:r>
              <a:rPr lang="en-US" sz="2200" dirty="0">
                <a:solidFill>
                  <a:srgbClr val="00B0F0"/>
                </a:solidFill>
              </a:rPr>
              <a:t>A: Proactively </a:t>
            </a:r>
            <a:r>
              <a:rPr lang="en-US" sz="2200" u="sng" dirty="0">
                <a:solidFill>
                  <a:srgbClr val="00B0F0"/>
                </a:solidFill>
              </a:rPr>
              <a:t>build in</a:t>
            </a:r>
            <a:r>
              <a:rPr lang="en-US" sz="2200" dirty="0">
                <a:solidFill>
                  <a:srgbClr val="00B0F0"/>
                </a:solidFill>
              </a:rPr>
              <a:t> content for diverse R/S traditions:</a:t>
            </a:r>
          </a:p>
          <a:p>
            <a:pPr marL="508000" indent="-330200">
              <a:spcBef>
                <a:spcPts val="600"/>
              </a:spcBef>
              <a:buFont typeface="+mj-lt"/>
              <a:buAutoNum type="arabicPeriod"/>
              <a:tabLst>
                <a:tab pos="739775" algn="l"/>
              </a:tabLst>
            </a:pPr>
            <a:r>
              <a:rPr lang="en-US" sz="2000" dirty="0">
                <a:solidFill>
                  <a:srgbClr val="92D050"/>
                </a:solidFill>
              </a:rPr>
              <a:t>Separate analogous programs (“flavors”) – e.g., Christian Meditation, Muslim Meditation, Mindfulness Meditation</a:t>
            </a:r>
          </a:p>
          <a:p>
            <a:pPr marL="977900" lvl="1" indent="-342900">
              <a:spcBef>
                <a:spcPts val="600"/>
              </a:spcBef>
              <a:buFont typeface="Wingdings" panose="05000000000000000000" pitchFamily="2" charset="2"/>
              <a:buChar char="ð"/>
            </a:pPr>
            <a:r>
              <a:rPr lang="en-US" sz="2000" dirty="0"/>
              <a:t>Costly/cumbersome and impractical for small faiths</a:t>
            </a:r>
          </a:p>
          <a:p>
            <a:pPr marL="977900" lvl="1" indent="-342900">
              <a:spcBef>
                <a:spcPts val="600"/>
              </a:spcBef>
              <a:buFont typeface="Wingdings" panose="05000000000000000000" pitchFamily="2" charset="2"/>
              <a:buChar char="ð"/>
            </a:pPr>
            <a:r>
              <a:rPr lang="en-US" sz="2000" dirty="0"/>
              <a:t>Needed when tradition-specific content is </a:t>
            </a:r>
            <a:r>
              <a:rPr lang="en-US" sz="2000" u="sng" dirty="0"/>
              <a:t>extensive</a:t>
            </a:r>
            <a:endParaRPr lang="en-US" sz="2000" dirty="0"/>
          </a:p>
          <a:p>
            <a:pPr marL="177800">
              <a:spcBef>
                <a:spcPts val="600"/>
              </a:spcBef>
            </a:pPr>
            <a:endParaRPr lang="en-US" sz="1400" dirty="0"/>
          </a:p>
          <a:p>
            <a:pPr marL="508000" indent="-330200">
              <a:spcBef>
                <a:spcPts val="600"/>
              </a:spcBef>
              <a:buFont typeface="+mj-lt"/>
              <a:buAutoNum type="arabicPeriod" startAt="2"/>
              <a:tabLst>
                <a:tab pos="739775" algn="l"/>
              </a:tabLst>
            </a:pPr>
            <a:r>
              <a:rPr lang="en-US" sz="2000" dirty="0">
                <a:solidFill>
                  <a:srgbClr val="92D050"/>
                </a:solidFill>
              </a:rPr>
              <a:t>Shared process, distinct content – e.g., Mantram Repetition</a:t>
            </a:r>
          </a:p>
          <a:p>
            <a:pPr marL="977900" lvl="1" indent="-342900">
              <a:spcBef>
                <a:spcPts val="600"/>
              </a:spcBef>
              <a:buFont typeface="Wingdings" panose="05000000000000000000" pitchFamily="2" charset="2"/>
              <a:buChar char="ð"/>
            </a:pPr>
            <a:r>
              <a:rPr lang="en-US" sz="2000" dirty="0"/>
              <a:t>Doable when tradition-specific content is </a:t>
            </a:r>
            <a:r>
              <a:rPr lang="en-US" sz="2000" u="sng" dirty="0"/>
              <a:t>compact</a:t>
            </a:r>
            <a:br>
              <a:rPr lang="en-US" sz="2000" dirty="0"/>
            </a:br>
            <a:endParaRPr lang="en-US" sz="2000" dirty="0"/>
          </a:p>
          <a:p>
            <a:pPr marL="177800">
              <a:spcBef>
                <a:spcPts val="600"/>
              </a:spcBef>
            </a:pPr>
            <a:endParaRPr lang="en-US" sz="2000" dirty="0"/>
          </a:p>
        </p:txBody>
      </p:sp>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III. TOOLS</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8503843" y="45655"/>
            <a:ext cx="533400" cy="476250"/>
          </a:xfrm>
        </p:spPr>
        <p:txBody>
          <a:bodyPr/>
          <a:lstStyle/>
          <a:p>
            <a:pPr>
              <a:defRPr/>
            </a:pPr>
            <a:fld id="{1562156A-9564-4DAC-8093-548D72B23337}" type="slidenum">
              <a:rPr lang="en-US" altLang="en-US" smtClean="0"/>
              <a:pPr>
                <a:defRPr/>
              </a:pPr>
              <a:t>41</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“traffic engineering” tools do SSENVs need?</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55E85159-A674-BF9B-B9FA-62A13081EF13}"/>
              </a:ext>
            </a:extLst>
          </p:cNvPr>
          <p:cNvSpPr txBox="1"/>
          <p:nvPr/>
        </p:nvSpPr>
        <p:spPr>
          <a:xfrm>
            <a:off x="106757" y="1446678"/>
            <a:ext cx="7934951" cy="707886"/>
          </a:xfrm>
          <a:prstGeom prst="rect">
            <a:avLst/>
          </a:prstGeom>
          <a:solidFill>
            <a:srgbClr val="B5E3A5">
              <a:alpha val="40000"/>
            </a:srgbClr>
          </a:solidFill>
        </p:spPr>
        <p:txBody>
          <a:bodyPr wrap="square" rtlCol="0">
            <a:spAutoFit/>
          </a:bodyPr>
          <a:lstStyle/>
          <a:p>
            <a:pPr marL="685800" indent="-685800" defTabSz="749300">
              <a:tabLst>
                <a:tab pos="44450" algn="l"/>
                <a:tab pos="520700" algn="l"/>
              </a:tabLst>
            </a:pPr>
            <a:r>
              <a:rPr lang="en-US" sz="2000" dirty="0"/>
              <a:t>III.2.	Tools differently support ecumenical inclusiveness - proactively include R/S particularities, eliminating them, or a combination</a:t>
            </a:r>
            <a:endParaRPr lang="en-GB" sz="2000" dirty="0"/>
          </a:p>
        </p:txBody>
      </p:sp>
      <p:sp>
        <p:nvSpPr>
          <p:cNvPr id="9" name="TextBox 8">
            <a:extLst>
              <a:ext uri="{FF2B5EF4-FFF2-40B4-BE49-F238E27FC236}">
                <a16:creationId xmlns:a16="http://schemas.microsoft.com/office/drawing/2014/main" id="{B9C61FDD-73CA-6C96-902F-37186AF7179D}"/>
              </a:ext>
            </a:extLst>
          </p:cNvPr>
          <p:cNvSpPr txBox="1"/>
          <p:nvPr/>
        </p:nvSpPr>
        <p:spPr>
          <a:xfrm>
            <a:off x="8085876" y="1408544"/>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C5DA5FEE-0E00-ABDA-5802-7EE5DDEA7782}"/>
              </a:ext>
            </a:extLst>
          </p:cNvPr>
          <p:cNvSpPr txBox="1"/>
          <p:nvPr/>
        </p:nvSpPr>
        <p:spPr>
          <a:xfrm>
            <a:off x="8130045" y="6341062"/>
            <a:ext cx="790574" cy="461665"/>
          </a:xfrm>
          <a:prstGeom prst="rect">
            <a:avLst/>
          </a:prstGeom>
          <a:solidFill>
            <a:srgbClr val="33CCFF">
              <a:alpha val="20000"/>
            </a:srgbClr>
          </a:solidFill>
        </p:spPr>
        <p:txBody>
          <a:bodyPr wrap="square" rtlCol="0">
            <a:spAutoFit/>
          </a:bodyPr>
          <a:lstStyle/>
          <a:p>
            <a:r>
              <a:rPr lang="en-US" sz="1200" dirty="0">
                <a:solidFill>
                  <a:srgbClr val="33CCFF"/>
                </a:solidFill>
              </a:rPr>
              <a:t>*direct</a:t>
            </a:r>
          </a:p>
          <a:p>
            <a:r>
              <a:rPr lang="en-US" sz="1200" dirty="0">
                <a:solidFill>
                  <a:srgbClr val="33CCFF"/>
                </a:solidFill>
              </a:rPr>
              <a:t>†related</a:t>
            </a:r>
            <a:endParaRPr lang="en-GB" sz="1200" dirty="0">
              <a:solidFill>
                <a:srgbClr val="33CCFF"/>
              </a:solidFill>
            </a:endParaRPr>
          </a:p>
        </p:txBody>
      </p:sp>
      <p:sp>
        <p:nvSpPr>
          <p:cNvPr id="17" name="TextBox 16">
            <a:extLst>
              <a:ext uri="{FF2B5EF4-FFF2-40B4-BE49-F238E27FC236}">
                <a16:creationId xmlns:a16="http://schemas.microsoft.com/office/drawing/2014/main" id="{C366CB4A-F3C8-16BA-81BE-924B24111061}"/>
              </a:ext>
            </a:extLst>
          </p:cNvPr>
          <p:cNvSpPr txBox="1"/>
          <p:nvPr/>
        </p:nvSpPr>
        <p:spPr>
          <a:xfrm>
            <a:off x="8041709" y="2322777"/>
            <a:ext cx="721292" cy="787588"/>
          </a:xfrm>
          <a:prstGeom prst="rect">
            <a:avLst/>
          </a:prstGeom>
          <a:noFill/>
        </p:spPr>
        <p:txBody>
          <a:bodyPr wrap="square" rtlCol="0">
            <a:spAutoFit/>
          </a:bodyPr>
          <a:lstStyle/>
          <a:p>
            <a:pPr algn="ctr">
              <a:lnSpc>
                <a:spcPct val="130000"/>
              </a:lnSpc>
            </a:pPr>
            <a:r>
              <a:rPr lang="en-US" sz="1200" dirty="0">
                <a:solidFill>
                  <a:srgbClr val="33CCFF"/>
                </a:solidFill>
              </a:rPr>
              <a:t>Many (see notes)</a:t>
            </a:r>
          </a:p>
        </p:txBody>
      </p:sp>
      <p:sp>
        <p:nvSpPr>
          <p:cNvPr id="6" name="TextBox 5">
            <a:extLst>
              <a:ext uri="{FF2B5EF4-FFF2-40B4-BE49-F238E27FC236}">
                <a16:creationId xmlns:a16="http://schemas.microsoft.com/office/drawing/2014/main" id="{94DE3038-1218-8618-7ED0-0DC1E6B8F76E}"/>
              </a:ext>
            </a:extLst>
          </p:cNvPr>
          <p:cNvSpPr txBox="1"/>
          <p:nvPr/>
        </p:nvSpPr>
        <p:spPr>
          <a:xfrm>
            <a:off x="-59930" y="2192079"/>
            <a:ext cx="7825073" cy="369332"/>
          </a:xfrm>
          <a:prstGeom prst="rect">
            <a:avLst/>
          </a:prstGeom>
          <a:noFill/>
        </p:spPr>
        <p:txBody>
          <a:bodyPr wrap="square" rtlCol="0">
            <a:spAutoFit/>
          </a:bodyPr>
          <a:lstStyle/>
          <a:p>
            <a:pPr algn="ctr"/>
            <a:r>
              <a:rPr lang="en-US" dirty="0">
                <a:solidFill>
                  <a:srgbClr val="FF0000"/>
                </a:solidFill>
              </a:rPr>
              <a:t>Q: What </a:t>
            </a:r>
            <a:r>
              <a:rPr lang="en-US" u="sng" dirty="0">
                <a:solidFill>
                  <a:srgbClr val="FF0000"/>
                </a:solidFill>
              </a:rPr>
              <a:t>alternatives</a:t>
            </a:r>
            <a:r>
              <a:rPr lang="en-US" dirty="0">
                <a:solidFill>
                  <a:srgbClr val="FF0000"/>
                </a:solidFill>
              </a:rPr>
              <a:t> to eliminating (“bleaching out”) all R/S particularities</a:t>
            </a:r>
            <a:endParaRPr lang="en-GB" dirty="0"/>
          </a:p>
        </p:txBody>
      </p:sp>
      <p:sp>
        <p:nvSpPr>
          <p:cNvPr id="8" name="TextBox 7">
            <a:extLst>
              <a:ext uri="{FF2B5EF4-FFF2-40B4-BE49-F238E27FC236}">
                <a16:creationId xmlns:a16="http://schemas.microsoft.com/office/drawing/2014/main" id="{EFC3EB6F-5218-097D-E3C2-BBACC0A9AF54}"/>
              </a:ext>
            </a:extLst>
          </p:cNvPr>
          <p:cNvSpPr txBox="1"/>
          <p:nvPr/>
        </p:nvSpPr>
        <p:spPr>
          <a:xfrm>
            <a:off x="2286000" y="6158471"/>
            <a:ext cx="2895600" cy="646331"/>
          </a:xfrm>
          <a:prstGeom prst="rect">
            <a:avLst/>
          </a:prstGeom>
          <a:noFill/>
        </p:spPr>
        <p:txBody>
          <a:bodyPr wrap="square" rtlCol="0">
            <a:spAutoFit/>
          </a:bodyPr>
          <a:lstStyle/>
          <a:p>
            <a:pPr algn="ctr"/>
            <a:r>
              <a:rPr lang="en-US" dirty="0">
                <a:solidFill>
                  <a:srgbClr val="92D050"/>
                </a:solidFill>
              </a:rPr>
              <a:t>+ Opt-in / opt-out for </a:t>
            </a:r>
            <a:br>
              <a:rPr lang="en-US" dirty="0">
                <a:solidFill>
                  <a:srgbClr val="92D050"/>
                </a:solidFill>
              </a:rPr>
            </a:br>
            <a:r>
              <a:rPr lang="en-US" dirty="0">
                <a:solidFill>
                  <a:srgbClr val="92D050"/>
                </a:solidFill>
              </a:rPr>
              <a:t>some community contexts</a:t>
            </a:r>
          </a:p>
        </p:txBody>
      </p:sp>
      <p:sp>
        <p:nvSpPr>
          <p:cNvPr id="11" name="Speech Bubble: Rectangle 10">
            <a:extLst>
              <a:ext uri="{FF2B5EF4-FFF2-40B4-BE49-F238E27FC236}">
                <a16:creationId xmlns:a16="http://schemas.microsoft.com/office/drawing/2014/main" id="{923AAF29-B55C-5CC9-B72A-CCE18F4C1973}"/>
              </a:ext>
            </a:extLst>
          </p:cNvPr>
          <p:cNvSpPr/>
          <p:nvPr/>
        </p:nvSpPr>
        <p:spPr bwMode="auto">
          <a:xfrm>
            <a:off x="7772400" y="3524651"/>
            <a:ext cx="1102291" cy="682118"/>
          </a:xfrm>
          <a:prstGeom prst="wedgeRectCallout">
            <a:avLst>
              <a:gd name="adj1" fmla="val -94606"/>
              <a:gd name="adj2" fmla="val 51624"/>
            </a:avLst>
          </a:prstGeom>
          <a:solidFill>
            <a:srgbClr val="FFFF00">
              <a:alpha val="40000"/>
            </a:srgbClr>
          </a:solidFill>
          <a:ln w="25400" cap="flat" cmpd="sng" algn="ctr">
            <a:solidFill>
              <a:srgbClr val="FFC000"/>
            </a:solidFill>
            <a:prstDash val="solid"/>
            <a:miter lim="800000"/>
            <a:headEnd type="none" w="med" len="med"/>
            <a:tailEnd type="none" w="med" len="med"/>
          </a:ln>
          <a:effectLst/>
        </p:spPr>
        <p:txBody>
          <a:bodyPr vert="horz" wrap="square" lIns="45720" tIns="45720" rIns="45720" bIns="45720" numCol="1" rtlCol="0" anchor="t" anchorCtr="0" compatLnSpc="1">
            <a:prstTxWarp prst="textNoShape">
              <a:avLst/>
            </a:prstTxWarp>
          </a:bodyPr>
          <a:lstStyle/>
          <a:p>
            <a:r>
              <a:rPr lang="en-US" sz="1200" dirty="0"/>
              <a:t>like schools for multilingual populations</a:t>
            </a:r>
            <a:endParaRPr kumimoji="0" lang="en-GB" sz="12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5906084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xEl>
                                              <p:pRg st="1" end="1"/>
                                            </p:txEl>
                                          </p:spTgt>
                                        </p:tgtEl>
                                        <p:attrNameLst>
                                          <p:attrName>style.visibility</p:attrName>
                                        </p:attrNameLst>
                                      </p:cBhvr>
                                      <p:to>
                                        <p:strVal val="visible"/>
                                      </p:to>
                                    </p:set>
                                    <p:animEffect transition="in" filter="fade">
                                      <p:cBhvr>
                                        <p:cTn id="18" dur="250"/>
                                        <p:tgtEl>
                                          <p:spTgt spid="14">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250"/>
                                        <p:tgtEl>
                                          <p:spTgt spid="14">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xEl>
                                              <p:pRg st="3" end="3"/>
                                            </p:txEl>
                                          </p:spTgt>
                                        </p:tgtEl>
                                        <p:attrNameLst>
                                          <p:attrName>style.visibility</p:attrName>
                                        </p:attrNameLst>
                                      </p:cBhvr>
                                      <p:to>
                                        <p:strVal val="visible"/>
                                      </p:to>
                                    </p:set>
                                    <p:animEffect transition="in" filter="fade">
                                      <p:cBhvr>
                                        <p:cTn id="24" dur="250"/>
                                        <p:tgtEl>
                                          <p:spTgt spid="14">
                                            <p:txEl>
                                              <p:pRg st="3" end="3"/>
                                            </p:txEl>
                                          </p:spTgt>
                                        </p:tgtEl>
                                      </p:cBhvr>
                                    </p:animEffect>
                                  </p:childTnLst>
                                </p:cTn>
                              </p:par>
                            </p:childTnLst>
                          </p:cTn>
                        </p:par>
                        <p:par>
                          <p:cTn id="25" fill="hold">
                            <p:stCondLst>
                              <p:cond delay="250"/>
                            </p:stCondLst>
                            <p:childTnLst>
                              <p:par>
                                <p:cTn id="26" presetID="1"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par>
                          <p:cTn id="28" fill="hold">
                            <p:stCondLst>
                              <p:cond delay="250"/>
                            </p:stCondLst>
                            <p:childTnLst>
                              <p:par>
                                <p:cTn id="29" presetID="1"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par>
                          <p:cTn id="31" fill="hold">
                            <p:stCondLst>
                              <p:cond delay="250"/>
                            </p:stCondLst>
                            <p:childTnLst>
                              <p:par>
                                <p:cTn id="32" presetID="1"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par>
                          <p:cTn id="34" fill="hold">
                            <p:stCondLst>
                              <p:cond delay="250"/>
                            </p:stCondLst>
                            <p:childTnLst>
                              <p:par>
                                <p:cTn id="35" presetID="47"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4">
                                            <p:txEl>
                                              <p:pRg st="5" end="5"/>
                                            </p:txEl>
                                          </p:spTgt>
                                        </p:tgtEl>
                                        <p:attrNameLst>
                                          <p:attrName>style.visibility</p:attrName>
                                        </p:attrNameLst>
                                      </p:cBhvr>
                                      <p:to>
                                        <p:strVal val="visible"/>
                                      </p:to>
                                    </p:set>
                                    <p:animEffect transition="in" filter="fade">
                                      <p:cBhvr>
                                        <p:cTn id="44" dur="250"/>
                                        <p:tgtEl>
                                          <p:spTgt spid="14">
                                            <p:txEl>
                                              <p:pRg st="5" end="5"/>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4">
                                            <p:txEl>
                                              <p:pRg st="6" end="6"/>
                                            </p:txEl>
                                          </p:spTgt>
                                        </p:tgtEl>
                                        <p:attrNameLst>
                                          <p:attrName>style.visibility</p:attrName>
                                        </p:attrNameLst>
                                      </p:cBhvr>
                                      <p:to>
                                        <p:strVal val="visible"/>
                                      </p:to>
                                    </p:set>
                                    <p:animEffect transition="in" filter="fade">
                                      <p:cBhvr>
                                        <p:cTn id="47" dur="250"/>
                                        <p:tgtEl>
                                          <p:spTgt spid="14">
                                            <p:txEl>
                                              <p:pRg st="6" end="6"/>
                                            </p:txEl>
                                          </p:spTgt>
                                        </p:tgtEl>
                                      </p:cBhvr>
                                    </p:animEffect>
                                  </p:childTnLst>
                                </p:cTn>
                              </p:par>
                            </p:childTnLst>
                          </p:cTn>
                        </p:par>
                        <p:par>
                          <p:cTn id="48" fill="hold">
                            <p:stCondLst>
                              <p:cond delay="25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7" grpId="0" animBg="1"/>
      <p:bldP spid="17" grpId="0"/>
      <p:bldP spid="6" grpId="0"/>
      <p:bldP spid="8" grpId="0"/>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2AB3996F-AE8F-7487-CBDA-1BCE82FD10F1}"/>
              </a:ext>
            </a:extLst>
          </p:cNvPr>
          <p:cNvSpPr txBox="1"/>
          <p:nvPr/>
        </p:nvSpPr>
        <p:spPr>
          <a:xfrm>
            <a:off x="872734" y="3000577"/>
            <a:ext cx="3318266" cy="369332"/>
          </a:xfrm>
          <a:prstGeom prst="rect">
            <a:avLst/>
          </a:prstGeom>
          <a:solidFill>
            <a:srgbClr val="FFFF00">
              <a:alpha val="50000"/>
            </a:srgbClr>
          </a:solidFill>
        </p:spPr>
        <p:txBody>
          <a:bodyPr wrap="square" rtlCol="0">
            <a:spAutoFit/>
          </a:bodyPr>
          <a:lstStyle/>
          <a:p>
            <a:r>
              <a:rPr lang="en-US" dirty="0"/>
              <a:t>    </a:t>
            </a:r>
          </a:p>
        </p:txBody>
      </p:sp>
      <p:sp>
        <p:nvSpPr>
          <p:cNvPr id="13" name="TextBox 12">
            <a:extLst>
              <a:ext uri="{FF2B5EF4-FFF2-40B4-BE49-F238E27FC236}">
                <a16:creationId xmlns:a16="http://schemas.microsoft.com/office/drawing/2014/main" id="{8C6AB9A6-1F67-6DCA-2B84-583C94AB0AA3}"/>
              </a:ext>
            </a:extLst>
          </p:cNvPr>
          <p:cNvSpPr txBox="1"/>
          <p:nvPr/>
        </p:nvSpPr>
        <p:spPr>
          <a:xfrm>
            <a:off x="354565" y="4681588"/>
            <a:ext cx="8149278" cy="1912768"/>
          </a:xfrm>
          <a:prstGeom prst="rect">
            <a:avLst/>
          </a:prstGeom>
          <a:noFill/>
        </p:spPr>
        <p:txBody>
          <a:bodyPr wrap="square" rtlCol="0">
            <a:spAutoFit/>
          </a:bodyPr>
          <a:lstStyle/>
          <a:p>
            <a:pPr marL="342900" indent="-342900">
              <a:lnSpc>
                <a:spcPct val="110000"/>
              </a:lnSpc>
              <a:spcAft>
                <a:spcPts val="600"/>
              </a:spcAft>
              <a:buFont typeface="Wingdings" panose="05000000000000000000" pitchFamily="2" charset="2"/>
              <a:buChar char="ð"/>
            </a:pPr>
            <a:r>
              <a:rPr lang="en-US" sz="2000" dirty="0">
                <a:solidFill>
                  <a:srgbClr val="00B050"/>
                </a:solidFill>
              </a:rPr>
              <a:t>Repeat </a:t>
            </a:r>
            <a:r>
              <a:rPr lang="en-US" sz="2000" dirty="0" err="1">
                <a:solidFill>
                  <a:srgbClr val="00B050"/>
                </a:solidFill>
              </a:rPr>
              <a:t>mantram</a:t>
            </a:r>
            <a:r>
              <a:rPr lang="en-US" sz="2000" dirty="0">
                <a:solidFill>
                  <a:srgbClr val="00B050"/>
                </a:solidFill>
              </a:rPr>
              <a:t>/holy name frequently </a:t>
            </a:r>
            <a:r>
              <a:rPr lang="en-US" sz="2000" b="1" u="sng" dirty="0">
                <a:solidFill>
                  <a:srgbClr val="00B050"/>
                </a:solidFill>
              </a:rPr>
              <a:t>throughout day</a:t>
            </a:r>
            <a:r>
              <a:rPr lang="en-US" sz="2000" b="1" dirty="0">
                <a:solidFill>
                  <a:srgbClr val="00B050"/>
                </a:solidFill>
              </a:rPr>
              <a:t> </a:t>
            </a:r>
            <a:r>
              <a:rPr lang="en-US" sz="2000" dirty="0">
                <a:solidFill>
                  <a:srgbClr val="00B050"/>
                </a:solidFill>
              </a:rPr>
              <a:t>(“portable”)</a:t>
            </a:r>
          </a:p>
          <a:p>
            <a:pPr marL="342900" indent="-342900">
              <a:lnSpc>
                <a:spcPct val="110000"/>
              </a:lnSpc>
              <a:spcAft>
                <a:spcPts val="600"/>
              </a:spcAft>
              <a:buFont typeface="Wingdings" panose="05000000000000000000" pitchFamily="2" charset="2"/>
              <a:buChar char="ð"/>
            </a:pPr>
            <a:r>
              <a:rPr lang="en-US" sz="2000" dirty="0">
                <a:solidFill>
                  <a:srgbClr val="00B050"/>
                </a:solidFill>
              </a:rPr>
              <a:t>Researched populations mostly clinical (PTSD + HIV, CVD), </a:t>
            </a:r>
            <a:br>
              <a:rPr lang="en-US" sz="2000" dirty="0">
                <a:solidFill>
                  <a:srgbClr val="00B050"/>
                </a:solidFill>
              </a:rPr>
            </a:br>
            <a:r>
              <a:rPr lang="en-US" sz="2000" dirty="0">
                <a:solidFill>
                  <a:srgbClr val="00B050"/>
                </a:solidFill>
              </a:rPr>
              <a:t>but also healthy adults: healthcare workers, family caregivers, pregnant women, students, homeless</a:t>
            </a:r>
          </a:p>
          <a:p>
            <a:pPr marL="342900" indent="-342900">
              <a:lnSpc>
                <a:spcPct val="110000"/>
              </a:lnSpc>
              <a:spcAft>
                <a:spcPts val="600"/>
              </a:spcAft>
              <a:buFont typeface="Wingdings" panose="05000000000000000000" pitchFamily="2" charset="2"/>
              <a:buChar char="ð"/>
            </a:pPr>
            <a:r>
              <a:rPr lang="en-US" sz="2000" dirty="0">
                <a:solidFill>
                  <a:srgbClr val="00B050"/>
                </a:solidFill>
              </a:rPr>
              <a:t>Studied in US, Korea, Egypt</a:t>
            </a:r>
          </a:p>
        </p:txBody>
      </p:sp>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166250"/>
            <a:ext cx="8229600" cy="535715"/>
          </a:xfrm>
          <a:solidFill>
            <a:srgbClr val="33CCFF">
              <a:alpha val="40000"/>
            </a:srgbClr>
          </a:solidFill>
        </p:spPr>
        <p:txBody>
          <a:bodyPr/>
          <a:lstStyle/>
          <a:p>
            <a:r>
              <a:rPr lang="en-US" sz="2400" dirty="0"/>
              <a:t>PROPOSITIONS:      </a:t>
            </a:r>
            <a:r>
              <a:rPr lang="en-US" sz="3200" b="1" u="sng" dirty="0"/>
              <a:t>III. TOOLS</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8503843" y="45655"/>
            <a:ext cx="533400" cy="476250"/>
          </a:xfrm>
        </p:spPr>
        <p:txBody>
          <a:bodyPr/>
          <a:lstStyle/>
          <a:p>
            <a:pPr>
              <a:defRPr/>
            </a:pPr>
            <a:fld id="{1562156A-9564-4DAC-8093-548D72B23337}" type="slidenum">
              <a:rPr lang="en-US" altLang="en-US" smtClean="0"/>
              <a:pPr>
                <a:defRPr/>
              </a:pPr>
              <a:t>42</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66345" y="735423"/>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“traffic engineering” tools do SSENVs need?</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55E85159-A674-BF9B-B9FA-62A13081EF13}"/>
              </a:ext>
            </a:extLst>
          </p:cNvPr>
          <p:cNvSpPr txBox="1"/>
          <p:nvPr/>
        </p:nvSpPr>
        <p:spPr>
          <a:xfrm>
            <a:off x="6277" y="1250782"/>
            <a:ext cx="8028021" cy="707886"/>
          </a:xfrm>
          <a:prstGeom prst="rect">
            <a:avLst/>
          </a:prstGeom>
          <a:solidFill>
            <a:srgbClr val="B5E3A5">
              <a:alpha val="40000"/>
            </a:srgbClr>
          </a:solidFill>
        </p:spPr>
        <p:txBody>
          <a:bodyPr wrap="square" rtlCol="0">
            <a:spAutoFit/>
          </a:bodyPr>
          <a:lstStyle/>
          <a:p>
            <a:pPr marL="685800" indent="-685800" defTabSz="749300">
              <a:tabLst>
                <a:tab pos="44450" algn="l"/>
                <a:tab pos="520700" algn="l"/>
              </a:tabLst>
            </a:pPr>
            <a:r>
              <a:rPr lang="en-US" sz="2000" dirty="0"/>
              <a:t>III.2.	Tools differently support ecumenical inclusiveness - proactively include R/S particularities, eliminating them, or a combination</a:t>
            </a:r>
            <a:endParaRPr lang="en-GB" sz="2200" dirty="0"/>
          </a:p>
        </p:txBody>
      </p:sp>
      <p:sp>
        <p:nvSpPr>
          <p:cNvPr id="9" name="TextBox 8">
            <a:extLst>
              <a:ext uri="{FF2B5EF4-FFF2-40B4-BE49-F238E27FC236}">
                <a16:creationId xmlns:a16="http://schemas.microsoft.com/office/drawing/2014/main" id="{B9C61FDD-73CA-6C96-902F-37186AF7179D}"/>
              </a:ext>
            </a:extLst>
          </p:cNvPr>
          <p:cNvSpPr txBox="1"/>
          <p:nvPr/>
        </p:nvSpPr>
        <p:spPr>
          <a:xfrm>
            <a:off x="8034298" y="141163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C5DA5FEE-0E00-ABDA-5802-7EE5DDEA7782}"/>
              </a:ext>
            </a:extLst>
          </p:cNvPr>
          <p:cNvSpPr txBox="1"/>
          <p:nvPr/>
        </p:nvSpPr>
        <p:spPr>
          <a:xfrm>
            <a:off x="7584224" y="6535346"/>
            <a:ext cx="1453019" cy="276999"/>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sp>
        <p:nvSpPr>
          <p:cNvPr id="17" name="TextBox 16">
            <a:extLst>
              <a:ext uri="{FF2B5EF4-FFF2-40B4-BE49-F238E27FC236}">
                <a16:creationId xmlns:a16="http://schemas.microsoft.com/office/drawing/2014/main" id="{C366CB4A-F3C8-16BA-81BE-924B24111061}"/>
              </a:ext>
            </a:extLst>
          </p:cNvPr>
          <p:cNvSpPr txBox="1"/>
          <p:nvPr/>
        </p:nvSpPr>
        <p:spPr>
          <a:xfrm>
            <a:off x="3155376" y="4059655"/>
            <a:ext cx="5881867" cy="547522"/>
          </a:xfrm>
          <a:prstGeom prst="rect">
            <a:avLst/>
          </a:prstGeom>
          <a:noFill/>
        </p:spPr>
        <p:txBody>
          <a:bodyPr wrap="square" rtlCol="0">
            <a:spAutoFit/>
          </a:bodyPr>
          <a:lstStyle/>
          <a:p>
            <a:pPr algn="r">
              <a:lnSpc>
                <a:spcPct val="130000"/>
              </a:lnSpc>
            </a:pPr>
            <a:r>
              <a:rPr lang="en-US" sz="1200" dirty="0">
                <a:solidFill>
                  <a:srgbClr val="33CCFF"/>
                </a:solidFill>
              </a:rPr>
              <a:t>*</a:t>
            </a:r>
            <a:r>
              <a:rPr lang="en-US" sz="1200" b="1" dirty="0">
                <a:solidFill>
                  <a:srgbClr val="33CCFF"/>
                </a:solidFill>
              </a:rPr>
              <a:t>Oman, D. (2026). Mantram Repetition Program. In N. N. Singh (Ed.), </a:t>
            </a:r>
            <a:r>
              <a:rPr lang="en-US" sz="1200" b="1" i="1" dirty="0">
                <a:solidFill>
                  <a:srgbClr val="33CCFF"/>
                </a:solidFill>
              </a:rPr>
              <a:t>Encyclopedia of mindfulness, Buddhism, and other contemplative practices</a:t>
            </a:r>
            <a:r>
              <a:rPr lang="en-US" sz="1200" dirty="0">
                <a:solidFill>
                  <a:srgbClr val="33CCFF"/>
                </a:solidFill>
              </a:rPr>
              <a:t>.</a:t>
            </a:r>
          </a:p>
        </p:txBody>
      </p:sp>
      <p:pic>
        <p:nvPicPr>
          <p:cNvPr id="8" name="Picture 7">
            <a:extLst>
              <a:ext uri="{FF2B5EF4-FFF2-40B4-BE49-F238E27FC236}">
                <a16:creationId xmlns:a16="http://schemas.microsoft.com/office/drawing/2014/main" id="{2D22D1D8-DFEB-3682-A7DF-40EE7B953F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34778" y="2194081"/>
            <a:ext cx="781106" cy="900735"/>
          </a:xfrm>
          <a:prstGeom prst="rect">
            <a:avLst/>
          </a:prstGeom>
        </p:spPr>
      </p:pic>
      <p:sp>
        <p:nvSpPr>
          <p:cNvPr id="11" name="TextBox 10">
            <a:extLst>
              <a:ext uri="{FF2B5EF4-FFF2-40B4-BE49-F238E27FC236}">
                <a16:creationId xmlns:a16="http://schemas.microsoft.com/office/drawing/2014/main" id="{2410DFB4-F5CF-5368-93D2-00392D703FF6}"/>
              </a:ext>
            </a:extLst>
          </p:cNvPr>
          <p:cNvSpPr txBox="1"/>
          <p:nvPr/>
        </p:nvSpPr>
        <p:spPr>
          <a:xfrm>
            <a:off x="7905921" y="3171003"/>
            <a:ext cx="1195844" cy="646331"/>
          </a:xfrm>
          <a:prstGeom prst="rect">
            <a:avLst/>
          </a:prstGeom>
          <a:noFill/>
        </p:spPr>
        <p:txBody>
          <a:bodyPr wrap="square" rtlCol="0">
            <a:spAutoFit/>
          </a:bodyPr>
          <a:lstStyle/>
          <a:p>
            <a:pPr algn="ctr"/>
            <a:r>
              <a:rPr lang="en-US" sz="1200" dirty="0"/>
              <a:t>Jill Bormann (US Veterans Administration)</a:t>
            </a:r>
            <a:endParaRPr lang="en-GB" sz="1200" dirty="0"/>
          </a:p>
        </p:txBody>
      </p:sp>
      <p:sp>
        <p:nvSpPr>
          <p:cNvPr id="16" name="TextBox 15">
            <a:extLst>
              <a:ext uri="{FF2B5EF4-FFF2-40B4-BE49-F238E27FC236}">
                <a16:creationId xmlns:a16="http://schemas.microsoft.com/office/drawing/2014/main" id="{4EE62291-B138-A204-BD1C-C6966B642C59}"/>
              </a:ext>
            </a:extLst>
          </p:cNvPr>
          <p:cNvSpPr txBox="1"/>
          <p:nvPr/>
        </p:nvSpPr>
        <p:spPr>
          <a:xfrm>
            <a:off x="423393" y="2985072"/>
            <a:ext cx="7153431" cy="1081771"/>
          </a:xfrm>
          <a:prstGeom prst="rect">
            <a:avLst/>
          </a:prstGeom>
          <a:noFill/>
        </p:spPr>
        <p:txBody>
          <a:bodyPr wrap="square" rtlCol="0">
            <a:spAutoFit/>
          </a:bodyPr>
          <a:lstStyle/>
          <a:p>
            <a:pPr marL="342900" indent="-342900">
              <a:lnSpc>
                <a:spcPct val="110000"/>
              </a:lnSpc>
              <a:spcAft>
                <a:spcPts val="600"/>
              </a:spcAft>
              <a:buFont typeface="Wingdings" panose="05000000000000000000" pitchFamily="2" charset="2"/>
              <a:buChar char="ð"/>
            </a:pPr>
            <a:r>
              <a:rPr lang="en-US" sz="2000" dirty="0">
                <a:solidFill>
                  <a:srgbClr val="00B050"/>
                </a:solidFill>
              </a:rPr>
              <a:t>Mantram Repetition Program = manualized intervention built over 20 years in US Veterans Administration </a:t>
            </a:r>
            <a:br>
              <a:rPr lang="en-US" sz="2000" dirty="0">
                <a:solidFill>
                  <a:srgbClr val="00B050"/>
                </a:solidFill>
              </a:rPr>
            </a:br>
            <a:r>
              <a:rPr lang="en-US" sz="2000" dirty="0">
                <a:solidFill>
                  <a:srgbClr val="00B050"/>
                </a:solidFill>
              </a:rPr>
              <a:t>(~ 12 hours over 6 to 8 weeks)</a:t>
            </a:r>
          </a:p>
        </p:txBody>
      </p:sp>
      <p:sp>
        <p:nvSpPr>
          <p:cNvPr id="18" name="TextBox 17">
            <a:extLst>
              <a:ext uri="{FF2B5EF4-FFF2-40B4-BE49-F238E27FC236}">
                <a16:creationId xmlns:a16="http://schemas.microsoft.com/office/drawing/2014/main" id="{E5D628CB-22A2-FF1F-5B26-0A9DFECF5C68}"/>
              </a:ext>
            </a:extLst>
          </p:cNvPr>
          <p:cNvSpPr txBox="1"/>
          <p:nvPr/>
        </p:nvSpPr>
        <p:spPr>
          <a:xfrm>
            <a:off x="6629401" y="5885981"/>
            <a:ext cx="2514600" cy="547522"/>
          </a:xfrm>
          <a:prstGeom prst="rect">
            <a:avLst/>
          </a:prstGeom>
          <a:noFill/>
        </p:spPr>
        <p:txBody>
          <a:bodyPr wrap="square" rtlCol="0">
            <a:spAutoFit/>
          </a:bodyPr>
          <a:lstStyle/>
          <a:p>
            <a:pPr algn="r">
              <a:lnSpc>
                <a:spcPct val="130000"/>
              </a:lnSpc>
            </a:pPr>
            <a:r>
              <a:rPr lang="en-US" sz="1200" dirty="0">
                <a:solidFill>
                  <a:srgbClr val="33CCFF"/>
                </a:solidFill>
              </a:rPr>
              <a:t>*Bormann &amp;c (2018</a:t>
            </a:r>
            <a:r>
              <a:rPr lang="en-US" sz="1200" i="1" dirty="0">
                <a:solidFill>
                  <a:srgbClr val="33CCFF"/>
                </a:solidFill>
              </a:rPr>
              <a:t>).. </a:t>
            </a:r>
            <a:br>
              <a:rPr lang="en-US" sz="1200" i="1" dirty="0">
                <a:solidFill>
                  <a:srgbClr val="33CCFF"/>
                </a:solidFill>
              </a:rPr>
            </a:br>
            <a:r>
              <a:rPr lang="en-US" sz="1200" b="1" i="1" dirty="0">
                <a:solidFill>
                  <a:srgbClr val="33CCFF"/>
                </a:solidFill>
              </a:rPr>
              <a:t>American Journal of Psychiatry</a:t>
            </a:r>
          </a:p>
        </p:txBody>
      </p:sp>
      <p:sp>
        <p:nvSpPr>
          <p:cNvPr id="6" name="Rectangle: Rounded Corners 5">
            <a:extLst>
              <a:ext uri="{FF2B5EF4-FFF2-40B4-BE49-F238E27FC236}">
                <a16:creationId xmlns:a16="http://schemas.microsoft.com/office/drawing/2014/main" id="{A630E1C3-56D2-4103-162C-D10AD6FBA949}"/>
              </a:ext>
            </a:extLst>
          </p:cNvPr>
          <p:cNvSpPr/>
          <p:nvPr/>
        </p:nvSpPr>
        <p:spPr bwMode="auto">
          <a:xfrm>
            <a:off x="106757" y="2590111"/>
            <a:ext cx="1260148" cy="306467"/>
          </a:xfrm>
          <a:prstGeom prst="roundRect">
            <a:avLst/>
          </a:prstGeom>
          <a:solidFill>
            <a:srgbClr val="FFC000"/>
          </a:solidFill>
          <a:ln w="6350" cap="flat" cmpd="sng" algn="ctr">
            <a:no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ZOOM IN:</a:t>
            </a: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491133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250"/>
                                        <p:tgtEl>
                                          <p:spTgt spid="19"/>
                                        </p:tgtEl>
                                      </p:cBhvr>
                                    </p:animEffect>
                                  </p:childTnLst>
                                </p:cTn>
                              </p:par>
                            </p:childTnLst>
                          </p:cTn>
                        </p:par>
                        <p:par>
                          <p:cTn id="14" fill="hold">
                            <p:stCondLst>
                              <p:cond delay="750"/>
                            </p:stCondLst>
                            <p:childTnLst>
                              <p:par>
                                <p:cTn id="15" presetID="1"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par>
                          <p:cTn id="17" fill="hold">
                            <p:stCondLst>
                              <p:cond delay="750"/>
                            </p:stCondLst>
                            <p:childTnLst>
                              <p:par>
                                <p:cTn id="18" presetID="1"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par>
                          <p:cTn id="20" fill="hold">
                            <p:stCondLst>
                              <p:cond delay="750"/>
                            </p:stCondLst>
                            <p:childTnLst>
                              <p:par>
                                <p:cTn id="21" presetID="1"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animEffect transition="in" filter="fade">
                                      <p:cBhvr>
                                        <p:cTn id="29" dur="500"/>
                                        <p:tgtEl>
                                          <p:spTgt spid="13">
                                            <p:txEl>
                                              <p:pRg st="0" end="0"/>
                                            </p:txEl>
                                          </p:spTgt>
                                        </p:tgtEl>
                                      </p:cBhvr>
                                    </p:animEffect>
                                    <p:anim calcmode="lin" valueType="num">
                                      <p:cBhvr>
                                        <p:cTn id="30"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13">
                                            <p:txEl>
                                              <p:pRg st="1" end="1"/>
                                            </p:txEl>
                                          </p:spTgt>
                                        </p:tgtEl>
                                        <p:attrNameLst>
                                          <p:attrName>style.visibility</p:attrName>
                                        </p:attrNameLst>
                                      </p:cBhvr>
                                      <p:to>
                                        <p:strVal val="visible"/>
                                      </p:to>
                                    </p:set>
                                    <p:animEffect transition="in" filter="fade">
                                      <p:cBhvr>
                                        <p:cTn id="36" dur="500"/>
                                        <p:tgtEl>
                                          <p:spTgt spid="13">
                                            <p:txEl>
                                              <p:pRg st="1" end="1"/>
                                            </p:txEl>
                                          </p:spTgt>
                                        </p:tgtEl>
                                      </p:cBhvr>
                                    </p:animEffect>
                                    <p:anim calcmode="lin" valueType="num">
                                      <p:cBhvr>
                                        <p:cTn id="37"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38" dur="500" fill="hold"/>
                                        <p:tgtEl>
                                          <p:spTgt spid="13">
                                            <p:txEl>
                                              <p:pRg st="1" end="1"/>
                                            </p:txEl>
                                          </p:spTgt>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13">
                                            <p:txEl>
                                              <p:pRg st="2" end="2"/>
                                            </p:txEl>
                                          </p:spTgt>
                                        </p:tgtEl>
                                        <p:attrNameLst>
                                          <p:attrName>style.visibility</p:attrName>
                                        </p:attrNameLst>
                                      </p:cBhvr>
                                      <p:to>
                                        <p:strVal val="visible"/>
                                      </p:to>
                                    </p:set>
                                    <p:animEffect transition="in" filter="fade">
                                      <p:cBhvr>
                                        <p:cTn id="41" dur="500"/>
                                        <p:tgtEl>
                                          <p:spTgt spid="13">
                                            <p:txEl>
                                              <p:pRg st="2" end="2"/>
                                            </p:txEl>
                                          </p:spTgt>
                                        </p:tgtEl>
                                      </p:cBhvr>
                                    </p:animEffect>
                                    <p:anim calcmode="lin" valueType="num">
                                      <p:cBhvr>
                                        <p:cTn id="42"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43"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p:bldP spid="11" grpId="0"/>
      <p:bldP spid="1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4181A6D-8E80-41FE-BB3A-BDE461CD2081}"/>
              </a:ext>
            </a:extLst>
          </p:cNvPr>
          <p:cNvSpPr>
            <a:spLocks noGrp="1"/>
          </p:cNvSpPr>
          <p:nvPr>
            <p:ph type="sldNum" sz="quarter" idx="12"/>
          </p:nvPr>
        </p:nvSpPr>
        <p:spPr/>
        <p:txBody>
          <a:bodyPr/>
          <a:lstStyle/>
          <a:p>
            <a:fld id="{41E6012E-625A-4124-8387-63E63718B5A6}" type="slidenum">
              <a:rPr lang="en-US" altLang="en-US"/>
              <a:pPr/>
              <a:t>43</a:t>
            </a:fld>
            <a:endParaRPr lang="en-US" altLang="en-US"/>
          </a:p>
        </p:txBody>
      </p:sp>
      <p:sp>
        <p:nvSpPr>
          <p:cNvPr id="612354" name="Rectangle 2">
            <a:extLst>
              <a:ext uri="{FF2B5EF4-FFF2-40B4-BE49-F238E27FC236}">
                <a16:creationId xmlns:a16="http://schemas.microsoft.com/office/drawing/2014/main" id="{8EAA04C3-48DB-41C2-8F4F-E3AF21693AE8}"/>
              </a:ext>
            </a:extLst>
          </p:cNvPr>
          <p:cNvSpPr>
            <a:spLocks noGrp="1" noChangeArrowheads="1"/>
          </p:cNvSpPr>
          <p:nvPr>
            <p:ph type="title"/>
          </p:nvPr>
        </p:nvSpPr>
        <p:spPr>
          <a:xfrm>
            <a:off x="533400" y="917575"/>
            <a:ext cx="8305800" cy="334962"/>
          </a:xfrm>
        </p:spPr>
        <p:txBody>
          <a:bodyPr/>
          <a:lstStyle/>
          <a:p>
            <a:r>
              <a:rPr lang="en-US" altLang="en-US" sz="4000" dirty="0"/>
              <a:t>Examples of </a:t>
            </a:r>
            <a:r>
              <a:rPr lang="en-US" altLang="en-US" sz="4000" dirty="0" err="1"/>
              <a:t>Mantrams</a:t>
            </a:r>
            <a:endParaRPr lang="en-US" altLang="en-US" sz="4000" dirty="0"/>
          </a:p>
        </p:txBody>
      </p:sp>
      <p:pic>
        <p:nvPicPr>
          <p:cNvPr id="612356" name="Picture 4">
            <a:extLst>
              <a:ext uri="{FF2B5EF4-FFF2-40B4-BE49-F238E27FC236}">
                <a16:creationId xmlns:a16="http://schemas.microsoft.com/office/drawing/2014/main" id="{D759B3F6-75F4-479A-9FAD-1189ACDB3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403349"/>
            <a:ext cx="8077200" cy="520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CCC6FC5-CD7C-C39B-108B-DF6E432C4E3B}"/>
              </a:ext>
            </a:extLst>
          </p:cNvPr>
          <p:cNvSpPr txBox="1"/>
          <p:nvPr/>
        </p:nvSpPr>
        <p:spPr>
          <a:xfrm>
            <a:off x="50800" y="910204"/>
            <a:ext cx="1527982" cy="584775"/>
          </a:xfrm>
          <a:prstGeom prst="rect">
            <a:avLst/>
          </a:prstGeom>
          <a:solidFill>
            <a:srgbClr val="FFC000">
              <a:alpha val="65000"/>
            </a:srgbClr>
          </a:solidFill>
        </p:spPr>
        <p:txBody>
          <a:bodyPr wrap="none" rtlCol="0">
            <a:spAutoFit/>
          </a:bodyPr>
          <a:lstStyle/>
          <a:p>
            <a:r>
              <a:rPr lang="en-US" sz="1600" b="1" dirty="0"/>
              <a:t>Used for </a:t>
            </a:r>
            <a:br>
              <a:rPr lang="en-US" sz="1600" b="1" dirty="0"/>
            </a:br>
            <a:r>
              <a:rPr lang="en-US" sz="1600" b="1" dirty="0"/>
              <a:t>US audiences</a:t>
            </a:r>
            <a:endParaRPr lang="en-GB" sz="1600" b="1" dirty="0"/>
          </a:p>
        </p:txBody>
      </p:sp>
      <p:sp>
        <p:nvSpPr>
          <p:cNvPr id="2" name="TextBox 1">
            <a:extLst>
              <a:ext uri="{FF2B5EF4-FFF2-40B4-BE49-F238E27FC236}">
                <a16:creationId xmlns:a16="http://schemas.microsoft.com/office/drawing/2014/main" id="{4418DC39-D39E-42CA-788E-8EC769093B87}"/>
              </a:ext>
            </a:extLst>
          </p:cNvPr>
          <p:cNvSpPr txBox="1"/>
          <p:nvPr/>
        </p:nvSpPr>
        <p:spPr>
          <a:xfrm>
            <a:off x="50800" y="398688"/>
            <a:ext cx="8991600" cy="338554"/>
          </a:xfrm>
          <a:prstGeom prst="rect">
            <a:avLst/>
          </a:prstGeom>
          <a:solidFill>
            <a:srgbClr val="B5E3A5">
              <a:alpha val="65000"/>
            </a:srgbClr>
          </a:solidFill>
        </p:spPr>
        <p:txBody>
          <a:bodyPr wrap="square" rtlCol="0">
            <a:spAutoFit/>
          </a:bodyPr>
          <a:lstStyle/>
          <a:p>
            <a:r>
              <a:rPr lang="en-US" sz="1600" b="1" dirty="0"/>
              <a:t>Participants encouraged to select a </a:t>
            </a:r>
            <a:r>
              <a:rPr lang="en-US" sz="1600" b="1" u="sng" dirty="0"/>
              <a:t>tradition-empowered</a:t>
            </a:r>
            <a:r>
              <a:rPr lang="en-US" sz="1600" b="1" dirty="0"/>
              <a:t> </a:t>
            </a:r>
            <a:r>
              <a:rPr lang="en-US" sz="1600" b="1" dirty="0" err="1"/>
              <a:t>mantram</a:t>
            </a:r>
            <a:r>
              <a:rPr lang="en-US" sz="1600" b="1" dirty="0"/>
              <a:t> or holy name to repeat:</a:t>
            </a:r>
            <a:endParaRPr lang="en-GB" sz="1600" b="1" dirty="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23462-9B15-7517-00AC-360DC229D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DE09B-D4D5-A64A-DF0E-A17C503B80D7}"/>
              </a:ext>
            </a:extLst>
          </p:cNvPr>
          <p:cNvSpPr>
            <a:spLocks noGrp="1"/>
          </p:cNvSpPr>
          <p:nvPr>
            <p:ph type="title"/>
          </p:nvPr>
        </p:nvSpPr>
        <p:spPr>
          <a:xfrm>
            <a:off x="348520" y="1102943"/>
            <a:ext cx="2213113" cy="1890380"/>
          </a:xfrm>
          <a:solidFill>
            <a:srgbClr val="FFFF00"/>
          </a:solidFill>
        </p:spPr>
        <p:txBody>
          <a:bodyPr/>
          <a:lstStyle/>
          <a:p>
            <a:pPr algn="l"/>
            <a:r>
              <a:rPr lang="en-US" sz="2800" dirty="0">
                <a:solidFill>
                  <a:srgbClr val="0066FF"/>
                </a:solidFill>
              </a:rPr>
              <a:t>Choosing &amp; </a:t>
            </a:r>
            <a:br>
              <a:rPr lang="en-US" sz="2800" dirty="0">
                <a:solidFill>
                  <a:srgbClr val="0066FF"/>
                </a:solidFill>
              </a:rPr>
            </a:br>
            <a:r>
              <a:rPr lang="en-US" sz="2800" dirty="0">
                <a:solidFill>
                  <a:srgbClr val="0066FF"/>
                </a:solidFill>
              </a:rPr>
              <a:t>using a </a:t>
            </a:r>
            <a:br>
              <a:rPr lang="en-US" sz="2800" dirty="0">
                <a:solidFill>
                  <a:srgbClr val="0066FF"/>
                </a:solidFill>
              </a:rPr>
            </a:br>
            <a:r>
              <a:rPr lang="en-US" sz="2800" dirty="0" err="1">
                <a:solidFill>
                  <a:srgbClr val="0066FF"/>
                </a:solidFill>
              </a:rPr>
              <a:t>mantram</a:t>
            </a:r>
            <a:r>
              <a:rPr lang="en-US" sz="2800" dirty="0">
                <a:solidFill>
                  <a:srgbClr val="0066FF"/>
                </a:solidFill>
              </a:rPr>
              <a:t> / </a:t>
            </a:r>
            <a:br>
              <a:rPr lang="en-US" sz="2800" dirty="0">
                <a:solidFill>
                  <a:srgbClr val="0066FF"/>
                </a:solidFill>
              </a:rPr>
            </a:br>
            <a:r>
              <a:rPr lang="en-US" sz="2800" dirty="0">
                <a:solidFill>
                  <a:srgbClr val="0066FF"/>
                </a:solidFill>
              </a:rPr>
              <a:t>holy name  </a:t>
            </a:r>
          </a:p>
        </p:txBody>
      </p:sp>
      <p:sp>
        <p:nvSpPr>
          <p:cNvPr id="4" name="Slide Number Placeholder 3">
            <a:extLst>
              <a:ext uri="{FF2B5EF4-FFF2-40B4-BE49-F238E27FC236}">
                <a16:creationId xmlns:a16="http://schemas.microsoft.com/office/drawing/2014/main" id="{2729F62B-2684-8070-A21A-4FEB2AACCEB4}"/>
              </a:ext>
            </a:extLst>
          </p:cNvPr>
          <p:cNvSpPr>
            <a:spLocks noGrp="1"/>
          </p:cNvSpPr>
          <p:nvPr>
            <p:ph type="sldNum" sz="quarter" idx="12"/>
          </p:nvPr>
        </p:nvSpPr>
        <p:spPr>
          <a:xfrm>
            <a:off x="8448793" y="23527"/>
            <a:ext cx="530087" cy="476250"/>
          </a:xfrm>
        </p:spPr>
        <p:txBody>
          <a:bodyPr/>
          <a:lstStyle/>
          <a:p>
            <a:pPr>
              <a:defRPr/>
            </a:pPr>
            <a:fld id="{1562156A-9564-4DAC-8093-548D72B23337}" type="slidenum">
              <a:rPr lang="en-US" altLang="en-US" smtClean="0"/>
              <a:pPr>
                <a:defRPr/>
              </a:pPr>
              <a:t>44</a:t>
            </a:fld>
            <a:endParaRPr lang="en-US" altLang="en-US" dirty="0"/>
          </a:p>
        </p:txBody>
      </p:sp>
      <p:sp>
        <p:nvSpPr>
          <p:cNvPr id="6" name="TextBox 5">
            <a:extLst>
              <a:ext uri="{FF2B5EF4-FFF2-40B4-BE49-F238E27FC236}">
                <a16:creationId xmlns:a16="http://schemas.microsoft.com/office/drawing/2014/main" id="{CBE30B36-7E54-AA13-AE30-21C014AE3B3F}"/>
              </a:ext>
            </a:extLst>
          </p:cNvPr>
          <p:cNvSpPr txBox="1"/>
          <p:nvPr/>
        </p:nvSpPr>
        <p:spPr>
          <a:xfrm>
            <a:off x="146977" y="27156"/>
            <a:ext cx="7708200" cy="338554"/>
          </a:xfrm>
          <a:prstGeom prst="rect">
            <a:avLst/>
          </a:prstGeom>
          <a:solidFill>
            <a:srgbClr val="FFC000">
              <a:alpha val="65000"/>
            </a:srgbClr>
          </a:solidFill>
        </p:spPr>
        <p:txBody>
          <a:bodyPr wrap="none" rtlCol="0">
            <a:spAutoFit/>
          </a:bodyPr>
          <a:lstStyle/>
          <a:p>
            <a:r>
              <a:rPr lang="en-US" sz="1600" b="1" dirty="0"/>
              <a:t>From workshop for </a:t>
            </a:r>
            <a:r>
              <a:rPr lang="en-US" sz="1600" b="1" dirty="0" err="1"/>
              <a:t>Dniepro</a:t>
            </a:r>
            <a:r>
              <a:rPr lang="en-US" sz="1600" b="1" dirty="0"/>
              <a:t> Academy of Continuing Education, April 11, 2026</a:t>
            </a:r>
            <a:endParaRPr lang="en-GB" sz="1600" b="1" dirty="0"/>
          </a:p>
        </p:txBody>
      </p:sp>
      <p:pic>
        <p:nvPicPr>
          <p:cNvPr id="10" name="Picture 9">
            <a:extLst>
              <a:ext uri="{FF2B5EF4-FFF2-40B4-BE49-F238E27FC236}">
                <a16:creationId xmlns:a16="http://schemas.microsoft.com/office/drawing/2014/main" id="{564C3F30-8544-5954-2E55-CDABAE36F1DF}"/>
              </a:ext>
            </a:extLst>
          </p:cNvPr>
          <p:cNvPicPr>
            <a:picLocks noChangeAspect="1"/>
          </p:cNvPicPr>
          <p:nvPr/>
        </p:nvPicPr>
        <p:blipFill>
          <a:blip r:embed="rId3"/>
          <a:stretch>
            <a:fillRect/>
          </a:stretch>
        </p:blipFill>
        <p:spPr>
          <a:xfrm>
            <a:off x="2916780" y="463368"/>
            <a:ext cx="6100220" cy="6394632"/>
          </a:xfrm>
          <a:prstGeom prst="rect">
            <a:avLst/>
          </a:prstGeom>
        </p:spPr>
      </p:pic>
      <p:sp>
        <p:nvSpPr>
          <p:cNvPr id="12" name="TextBox 11">
            <a:extLst>
              <a:ext uri="{FF2B5EF4-FFF2-40B4-BE49-F238E27FC236}">
                <a16:creationId xmlns:a16="http://schemas.microsoft.com/office/drawing/2014/main" id="{8429B59A-89B8-A30D-B010-33DE4A6BC03D}"/>
              </a:ext>
            </a:extLst>
          </p:cNvPr>
          <p:cNvSpPr txBox="1"/>
          <p:nvPr/>
        </p:nvSpPr>
        <p:spPr>
          <a:xfrm>
            <a:off x="2971052" y="5038820"/>
            <a:ext cx="428322" cy="369332"/>
          </a:xfrm>
          <a:prstGeom prst="rect">
            <a:avLst/>
          </a:prstGeom>
          <a:noFill/>
        </p:spPr>
        <p:txBody>
          <a:bodyPr wrap="none" rtlCol="0">
            <a:spAutoFit/>
          </a:bodyPr>
          <a:lstStyle/>
          <a:p>
            <a:r>
              <a:rPr lang="en-US" dirty="0">
                <a:solidFill>
                  <a:schemeClr val="bg1"/>
                </a:solidFill>
              </a:rPr>
              <a:t> x </a:t>
            </a:r>
            <a:endParaRPr lang="en-GB" dirty="0">
              <a:solidFill>
                <a:schemeClr val="bg1"/>
              </a:solidFill>
            </a:endParaRPr>
          </a:p>
        </p:txBody>
      </p:sp>
      <p:sp>
        <p:nvSpPr>
          <p:cNvPr id="5" name="Rectangle: Rounded Corners 4">
            <a:extLst>
              <a:ext uri="{FF2B5EF4-FFF2-40B4-BE49-F238E27FC236}">
                <a16:creationId xmlns:a16="http://schemas.microsoft.com/office/drawing/2014/main" id="{A3A00791-EA21-29D3-62D0-612A8DEE23FA}"/>
              </a:ext>
            </a:extLst>
          </p:cNvPr>
          <p:cNvSpPr/>
          <p:nvPr/>
        </p:nvSpPr>
        <p:spPr bwMode="auto">
          <a:xfrm>
            <a:off x="2846720" y="1449848"/>
            <a:ext cx="6170279" cy="914400"/>
          </a:xfrm>
          <a:prstGeom prst="roundRect">
            <a:avLst/>
          </a:prstGeom>
          <a:noFill/>
          <a:ln w="60325" cap="flat" cmpd="sng" algn="ctr">
            <a:solidFill>
              <a:srgbClr val="2BF55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8" name="Rectangle: Rounded Corners 7">
            <a:extLst>
              <a:ext uri="{FF2B5EF4-FFF2-40B4-BE49-F238E27FC236}">
                <a16:creationId xmlns:a16="http://schemas.microsoft.com/office/drawing/2014/main" id="{BC502D15-2EBF-D3FB-635B-20BB5EB9F4B0}"/>
              </a:ext>
            </a:extLst>
          </p:cNvPr>
          <p:cNvSpPr/>
          <p:nvPr/>
        </p:nvSpPr>
        <p:spPr bwMode="auto">
          <a:xfrm>
            <a:off x="2840309" y="3588972"/>
            <a:ext cx="6170279" cy="369332"/>
          </a:xfrm>
          <a:prstGeom prst="roundRect">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9" name="TextBox 8">
            <a:extLst>
              <a:ext uri="{FF2B5EF4-FFF2-40B4-BE49-F238E27FC236}">
                <a16:creationId xmlns:a16="http://schemas.microsoft.com/office/drawing/2014/main" id="{C10ECAFC-FCA3-213E-4E09-180FE0C014D1}"/>
              </a:ext>
            </a:extLst>
          </p:cNvPr>
          <p:cNvSpPr txBox="1"/>
          <p:nvPr/>
        </p:nvSpPr>
        <p:spPr>
          <a:xfrm>
            <a:off x="4419600" y="3958304"/>
            <a:ext cx="1905001" cy="369332"/>
          </a:xfrm>
          <a:prstGeom prst="rect">
            <a:avLst/>
          </a:prstGeom>
          <a:solidFill>
            <a:srgbClr val="FFC000">
              <a:alpha val="50000"/>
            </a:srgbClr>
          </a:solidFill>
        </p:spPr>
        <p:txBody>
          <a:bodyPr wrap="square" rtlCol="0">
            <a:spAutoFit/>
          </a:bodyPr>
          <a:lstStyle/>
          <a:p>
            <a:pPr algn="ctr"/>
            <a:r>
              <a:rPr lang="en-GB" dirty="0" err="1"/>
              <a:t>Zdrowaś</a:t>
            </a:r>
            <a:r>
              <a:rPr lang="en-GB" dirty="0"/>
              <a:t> Maryjo</a:t>
            </a:r>
            <a:r>
              <a:rPr lang="en-US" dirty="0"/>
              <a:t>  </a:t>
            </a:r>
            <a:endParaRPr lang="en-GB" dirty="0"/>
          </a:p>
        </p:txBody>
      </p:sp>
      <p:sp>
        <p:nvSpPr>
          <p:cNvPr id="14" name="TextBox 13">
            <a:extLst>
              <a:ext uri="{FF2B5EF4-FFF2-40B4-BE49-F238E27FC236}">
                <a16:creationId xmlns:a16="http://schemas.microsoft.com/office/drawing/2014/main" id="{746072A2-5F73-9732-59D3-6E10802A35BA}"/>
              </a:ext>
            </a:extLst>
          </p:cNvPr>
          <p:cNvSpPr txBox="1"/>
          <p:nvPr/>
        </p:nvSpPr>
        <p:spPr>
          <a:xfrm>
            <a:off x="5087248" y="2677863"/>
            <a:ext cx="838200" cy="369332"/>
          </a:xfrm>
          <a:prstGeom prst="rect">
            <a:avLst/>
          </a:prstGeom>
          <a:solidFill>
            <a:srgbClr val="FFC000">
              <a:alpha val="50000"/>
            </a:srgbClr>
          </a:solidFill>
        </p:spPr>
        <p:txBody>
          <a:bodyPr wrap="square" rtlCol="0">
            <a:spAutoFit/>
          </a:bodyPr>
          <a:lstStyle/>
          <a:p>
            <a:pPr algn="ctr"/>
            <a:r>
              <a:rPr lang="en-US" dirty="0" err="1"/>
              <a:t>Jezu</a:t>
            </a:r>
            <a:endParaRPr lang="en-GB" dirty="0"/>
          </a:p>
        </p:txBody>
      </p:sp>
      <p:pic>
        <p:nvPicPr>
          <p:cNvPr id="16" name="Picture 15">
            <a:extLst>
              <a:ext uri="{FF2B5EF4-FFF2-40B4-BE49-F238E27FC236}">
                <a16:creationId xmlns:a16="http://schemas.microsoft.com/office/drawing/2014/main" id="{C5DDBD28-3533-B6D5-7B67-70FF71C09141}"/>
              </a:ext>
            </a:extLst>
          </p:cNvPr>
          <p:cNvPicPr>
            <a:picLocks noChangeAspect="1"/>
          </p:cNvPicPr>
          <p:nvPr/>
        </p:nvPicPr>
        <p:blipFill>
          <a:blip r:embed="rId4"/>
          <a:srcRect l="55803" t="1" r="4342" b="10166"/>
          <a:stretch>
            <a:fillRect/>
          </a:stretch>
        </p:blipFill>
        <p:spPr>
          <a:xfrm>
            <a:off x="130629" y="4614221"/>
            <a:ext cx="2743200" cy="1645920"/>
          </a:xfrm>
          <a:prstGeom prst="rect">
            <a:avLst/>
          </a:prstGeom>
          <a:ln w="63500">
            <a:solidFill>
              <a:srgbClr val="2BF551"/>
            </a:solidFill>
          </a:ln>
        </p:spPr>
      </p:pic>
      <p:sp>
        <p:nvSpPr>
          <p:cNvPr id="17" name="TextBox 16">
            <a:extLst>
              <a:ext uri="{FF2B5EF4-FFF2-40B4-BE49-F238E27FC236}">
                <a16:creationId xmlns:a16="http://schemas.microsoft.com/office/drawing/2014/main" id="{22B268FF-8400-89EF-47C5-2295C40D48BB}"/>
              </a:ext>
            </a:extLst>
          </p:cNvPr>
          <p:cNvSpPr txBox="1"/>
          <p:nvPr/>
        </p:nvSpPr>
        <p:spPr>
          <a:xfrm>
            <a:off x="20782" y="4031580"/>
            <a:ext cx="2093843" cy="523220"/>
          </a:xfrm>
          <a:prstGeom prst="rect">
            <a:avLst/>
          </a:prstGeom>
          <a:noFill/>
        </p:spPr>
        <p:txBody>
          <a:bodyPr wrap="none" rtlCol="0">
            <a:spAutoFit/>
          </a:bodyPr>
          <a:lstStyle/>
          <a:p>
            <a:r>
              <a:rPr lang="en-US" sz="1400" dirty="0">
                <a:solidFill>
                  <a:srgbClr val="00B050"/>
                </a:solidFill>
              </a:rPr>
              <a:t>Resilience  Conference</a:t>
            </a:r>
            <a:br>
              <a:rPr lang="en-US" sz="1400" dirty="0">
                <a:solidFill>
                  <a:srgbClr val="00B050"/>
                </a:solidFill>
              </a:rPr>
            </a:br>
            <a:r>
              <a:rPr lang="en-US" sz="1400" dirty="0">
                <a:solidFill>
                  <a:srgbClr val="00B050"/>
                </a:solidFill>
              </a:rPr>
              <a:t>Abstract (May 12, 2026)</a:t>
            </a:r>
            <a:endParaRPr lang="en-GB" sz="1400" dirty="0">
              <a:solidFill>
                <a:srgbClr val="00B050"/>
              </a:solidFill>
            </a:endParaRPr>
          </a:p>
        </p:txBody>
      </p:sp>
    </p:spTree>
    <p:extLst>
      <p:ext uri="{BB962C8B-B14F-4D97-AF65-F5344CB8AC3E}">
        <p14:creationId xmlns:p14="http://schemas.microsoft.com/office/powerpoint/2010/main" val="24015477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90">
                                          <p:stCondLst>
                                            <p:cond delay="0"/>
                                          </p:stCondLst>
                                        </p:cTn>
                                        <p:tgtEl>
                                          <p:spTgt spid="5"/>
                                        </p:tgtEl>
                                      </p:cBhvr>
                                    </p:animEffect>
                                    <p:anim calcmode="lin" valueType="num">
                                      <p:cBhvr>
                                        <p:cTn id="8"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13" dur="13">
                                          <p:stCondLst>
                                            <p:cond delay="325"/>
                                          </p:stCondLst>
                                        </p:cTn>
                                        <p:tgtEl>
                                          <p:spTgt spid="5"/>
                                        </p:tgtEl>
                                      </p:cBhvr>
                                      <p:to x="100000" y="60000"/>
                                    </p:animScale>
                                    <p:animScale>
                                      <p:cBhvr>
                                        <p:cTn id="14" dur="83" decel="50000">
                                          <p:stCondLst>
                                            <p:cond delay="338"/>
                                          </p:stCondLst>
                                        </p:cTn>
                                        <p:tgtEl>
                                          <p:spTgt spid="5"/>
                                        </p:tgtEl>
                                      </p:cBhvr>
                                      <p:to x="100000" y="100000"/>
                                    </p:animScale>
                                    <p:animScale>
                                      <p:cBhvr>
                                        <p:cTn id="15" dur="13">
                                          <p:stCondLst>
                                            <p:cond delay="656"/>
                                          </p:stCondLst>
                                        </p:cTn>
                                        <p:tgtEl>
                                          <p:spTgt spid="5"/>
                                        </p:tgtEl>
                                      </p:cBhvr>
                                      <p:to x="100000" y="80000"/>
                                    </p:animScale>
                                    <p:animScale>
                                      <p:cBhvr>
                                        <p:cTn id="16" dur="83" decel="50000">
                                          <p:stCondLst>
                                            <p:cond delay="669"/>
                                          </p:stCondLst>
                                        </p:cTn>
                                        <p:tgtEl>
                                          <p:spTgt spid="5"/>
                                        </p:tgtEl>
                                      </p:cBhvr>
                                      <p:to x="100000" y="100000"/>
                                    </p:animScale>
                                    <p:animScale>
                                      <p:cBhvr>
                                        <p:cTn id="17" dur="13">
                                          <p:stCondLst>
                                            <p:cond delay="821"/>
                                          </p:stCondLst>
                                        </p:cTn>
                                        <p:tgtEl>
                                          <p:spTgt spid="5"/>
                                        </p:tgtEl>
                                      </p:cBhvr>
                                      <p:to x="100000" y="90000"/>
                                    </p:animScale>
                                    <p:animScale>
                                      <p:cBhvr>
                                        <p:cTn id="18" dur="83" decel="50000">
                                          <p:stCondLst>
                                            <p:cond delay="834"/>
                                          </p:stCondLst>
                                        </p:cTn>
                                        <p:tgtEl>
                                          <p:spTgt spid="5"/>
                                        </p:tgtEl>
                                      </p:cBhvr>
                                      <p:to x="100000" y="100000"/>
                                    </p:animScale>
                                    <p:animScale>
                                      <p:cBhvr>
                                        <p:cTn id="19" dur="13">
                                          <p:stCondLst>
                                            <p:cond delay="904"/>
                                          </p:stCondLst>
                                        </p:cTn>
                                        <p:tgtEl>
                                          <p:spTgt spid="5"/>
                                        </p:tgtEl>
                                      </p:cBhvr>
                                      <p:to x="100000" y="95000"/>
                                    </p:animScale>
                                    <p:animScale>
                                      <p:cBhvr>
                                        <p:cTn id="20" dur="83" decel="50000">
                                          <p:stCondLst>
                                            <p:cond delay="917"/>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randombar(horizontal)">
                                      <p:cBhvr>
                                        <p:cTn id="25" dur="250"/>
                                        <p:tgtEl>
                                          <p:spTgt spid="1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25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31"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style.rotation</p:attrName>
                                        </p:attrNameLst>
                                      </p:cBhvr>
                                      <p:tavLst>
                                        <p:tav tm="0">
                                          <p:val>
                                            <p:fltVal val="90"/>
                                          </p:val>
                                        </p:tav>
                                        <p:tav tm="100000">
                                          <p:val>
                                            <p:fltVal val="0"/>
                                          </p:val>
                                        </p:tav>
                                      </p:tavLst>
                                    </p:anim>
                                    <p:animEffect transition="in" filter="fade">
                                      <p:cBhvr>
                                        <p:cTn id="42" dur="500"/>
                                        <p:tgtEl>
                                          <p:spTgt spid="9"/>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 calcmode="lin" valueType="num">
                                      <p:cBhvr>
                                        <p:cTn id="48" dur="500" fill="hold"/>
                                        <p:tgtEl>
                                          <p:spTgt spid="14"/>
                                        </p:tgtEl>
                                        <p:attrNameLst>
                                          <p:attrName>style.rotation</p:attrName>
                                        </p:attrNameLst>
                                      </p:cBhvr>
                                      <p:tavLst>
                                        <p:tav tm="0">
                                          <p:val>
                                            <p:fltVal val="90"/>
                                          </p:val>
                                        </p:tav>
                                        <p:tav tm="100000">
                                          <p:val>
                                            <p:fltVal val="0"/>
                                          </p:val>
                                        </p:tav>
                                      </p:tavLst>
                                    </p:anim>
                                    <p:animEffect transition="in" filter="fade">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4" grpId="0" animBg="1"/>
      <p:bldP spid="1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III. TOOLS</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8503843" y="45655"/>
            <a:ext cx="533400" cy="476250"/>
          </a:xfrm>
        </p:spPr>
        <p:txBody>
          <a:bodyPr/>
          <a:lstStyle/>
          <a:p>
            <a:pPr>
              <a:defRPr/>
            </a:pPr>
            <a:fld id="{1562156A-9564-4DAC-8093-548D72B23337}" type="slidenum">
              <a:rPr lang="en-US" altLang="en-US" smtClean="0"/>
              <a:pPr>
                <a:defRPr/>
              </a:pPr>
              <a:t>45</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“traffic engineering” tools do SSENVs need?</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9" name="TextBox 8">
            <a:extLst>
              <a:ext uri="{FF2B5EF4-FFF2-40B4-BE49-F238E27FC236}">
                <a16:creationId xmlns:a16="http://schemas.microsoft.com/office/drawing/2014/main" id="{B9C61FDD-73CA-6C96-902F-37186AF7179D}"/>
              </a:ext>
            </a:extLst>
          </p:cNvPr>
          <p:cNvSpPr txBox="1"/>
          <p:nvPr/>
        </p:nvSpPr>
        <p:spPr>
          <a:xfrm>
            <a:off x="8006661" y="1354786"/>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C5DA5FEE-0E00-ABDA-5802-7EE5DDEA7782}"/>
              </a:ext>
            </a:extLst>
          </p:cNvPr>
          <p:cNvSpPr txBox="1"/>
          <p:nvPr/>
        </p:nvSpPr>
        <p:spPr>
          <a:xfrm>
            <a:off x="8130045" y="6341062"/>
            <a:ext cx="790574" cy="461665"/>
          </a:xfrm>
          <a:prstGeom prst="rect">
            <a:avLst/>
          </a:prstGeom>
          <a:solidFill>
            <a:srgbClr val="33CCFF">
              <a:alpha val="20000"/>
            </a:srgbClr>
          </a:solidFill>
        </p:spPr>
        <p:txBody>
          <a:bodyPr wrap="square" rtlCol="0">
            <a:spAutoFit/>
          </a:bodyPr>
          <a:lstStyle/>
          <a:p>
            <a:r>
              <a:rPr lang="en-US" sz="1200" dirty="0">
                <a:solidFill>
                  <a:srgbClr val="33CCFF"/>
                </a:solidFill>
              </a:rPr>
              <a:t>*direct</a:t>
            </a:r>
          </a:p>
          <a:p>
            <a:r>
              <a:rPr lang="en-US" sz="1200" dirty="0">
                <a:solidFill>
                  <a:srgbClr val="33CCFF"/>
                </a:solidFill>
              </a:rPr>
              <a:t>†related</a:t>
            </a:r>
            <a:endParaRPr lang="en-GB" sz="1200" dirty="0">
              <a:solidFill>
                <a:srgbClr val="33CCFF"/>
              </a:solidFill>
            </a:endParaRPr>
          </a:p>
        </p:txBody>
      </p:sp>
      <p:sp>
        <p:nvSpPr>
          <p:cNvPr id="14" name="TextBox 13">
            <a:extLst>
              <a:ext uri="{FF2B5EF4-FFF2-40B4-BE49-F238E27FC236}">
                <a16:creationId xmlns:a16="http://schemas.microsoft.com/office/drawing/2014/main" id="{88342181-0F76-FE36-30C8-87E54BA163F5}"/>
              </a:ext>
            </a:extLst>
          </p:cNvPr>
          <p:cNvSpPr txBox="1"/>
          <p:nvPr/>
        </p:nvSpPr>
        <p:spPr>
          <a:xfrm>
            <a:off x="972147" y="5688831"/>
            <a:ext cx="2895600" cy="338554"/>
          </a:xfrm>
          <a:prstGeom prst="rect">
            <a:avLst/>
          </a:prstGeom>
          <a:noFill/>
        </p:spPr>
        <p:txBody>
          <a:bodyPr wrap="square" rtlCol="0">
            <a:spAutoFit/>
          </a:bodyPr>
          <a:lstStyle/>
          <a:p>
            <a:pPr>
              <a:spcAft>
                <a:spcPts val="600"/>
              </a:spcAft>
            </a:pPr>
            <a:r>
              <a:rPr lang="en-US" sz="1600" dirty="0"/>
              <a:t>(skipping: time constraints)</a:t>
            </a:r>
            <a:endParaRPr lang="en-US" dirty="0"/>
          </a:p>
        </p:txBody>
      </p:sp>
      <p:sp>
        <p:nvSpPr>
          <p:cNvPr id="17" name="TextBox 16">
            <a:extLst>
              <a:ext uri="{FF2B5EF4-FFF2-40B4-BE49-F238E27FC236}">
                <a16:creationId xmlns:a16="http://schemas.microsoft.com/office/drawing/2014/main" id="{C366CB4A-F3C8-16BA-81BE-924B24111061}"/>
              </a:ext>
            </a:extLst>
          </p:cNvPr>
          <p:cNvSpPr txBox="1"/>
          <p:nvPr/>
        </p:nvSpPr>
        <p:spPr>
          <a:xfrm>
            <a:off x="6139871" y="5660307"/>
            <a:ext cx="3007758" cy="547522"/>
          </a:xfrm>
          <a:prstGeom prst="rect">
            <a:avLst/>
          </a:prstGeom>
          <a:noFill/>
        </p:spPr>
        <p:txBody>
          <a:bodyPr wrap="square" rtlCol="0">
            <a:spAutoFit/>
          </a:bodyPr>
          <a:lstStyle/>
          <a:p>
            <a:pPr algn="r">
              <a:lnSpc>
                <a:spcPct val="130000"/>
              </a:lnSpc>
            </a:pPr>
            <a:r>
              <a:rPr lang="en-US" sz="1200" dirty="0">
                <a:solidFill>
                  <a:srgbClr val="33CCFF"/>
                </a:solidFill>
              </a:rPr>
              <a:t>*Hodge, Boddie, &amp;c (2025). Addressing spirituality in social work education </a:t>
            </a:r>
          </a:p>
        </p:txBody>
      </p:sp>
      <p:sp>
        <p:nvSpPr>
          <p:cNvPr id="13" name="TextBox 12">
            <a:extLst>
              <a:ext uri="{FF2B5EF4-FFF2-40B4-BE49-F238E27FC236}">
                <a16:creationId xmlns:a16="http://schemas.microsoft.com/office/drawing/2014/main" id="{3AA51C66-99BE-82C6-9769-ACC9A2DF8BF6}"/>
              </a:ext>
            </a:extLst>
          </p:cNvPr>
          <p:cNvSpPr txBox="1"/>
          <p:nvPr/>
        </p:nvSpPr>
        <p:spPr>
          <a:xfrm>
            <a:off x="128977" y="4347660"/>
            <a:ext cx="7477539" cy="1200329"/>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400" dirty="0"/>
              <a:t>III.6. 	“Inclusive community of disagreement” may usefully inform concepts of SSENVs in some sectors/localities</a:t>
            </a:r>
            <a:endParaRPr lang="en-GB" sz="2400" dirty="0"/>
          </a:p>
        </p:txBody>
      </p:sp>
      <p:sp>
        <p:nvSpPr>
          <p:cNvPr id="16" name="TextBox 15">
            <a:extLst>
              <a:ext uri="{FF2B5EF4-FFF2-40B4-BE49-F238E27FC236}">
                <a16:creationId xmlns:a16="http://schemas.microsoft.com/office/drawing/2014/main" id="{FF841968-ECEF-16C6-44A3-E03F43451EC0}"/>
              </a:ext>
            </a:extLst>
          </p:cNvPr>
          <p:cNvSpPr txBox="1"/>
          <p:nvPr/>
        </p:nvSpPr>
        <p:spPr>
          <a:xfrm>
            <a:off x="117656" y="3460042"/>
            <a:ext cx="7488860"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400" dirty="0"/>
              <a:t>III.5. 	In education, spiritually supportive environments are </a:t>
            </a:r>
            <a:r>
              <a:rPr lang="en-US" sz="2400" u="sng" dirty="0"/>
              <a:t>not</a:t>
            </a:r>
            <a:r>
              <a:rPr lang="en-US" sz="2400" dirty="0"/>
              <a:t> coterminous with “safe spaces”</a:t>
            </a:r>
            <a:endParaRPr lang="en-GB" sz="2400" dirty="0"/>
          </a:p>
        </p:txBody>
      </p:sp>
      <p:sp>
        <p:nvSpPr>
          <p:cNvPr id="19" name="TextBox 18">
            <a:extLst>
              <a:ext uri="{FF2B5EF4-FFF2-40B4-BE49-F238E27FC236}">
                <a16:creationId xmlns:a16="http://schemas.microsoft.com/office/drawing/2014/main" id="{2B09A7AB-FDE9-458F-522A-FB11F1A09A05}"/>
              </a:ext>
            </a:extLst>
          </p:cNvPr>
          <p:cNvSpPr txBox="1"/>
          <p:nvPr/>
        </p:nvSpPr>
        <p:spPr>
          <a:xfrm>
            <a:off x="103723" y="2259713"/>
            <a:ext cx="7870130"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400" dirty="0"/>
              <a:t>III.4. 	Each tool for fostering SSENVs may be optimal in some settings or localities/countries</a:t>
            </a:r>
            <a:endParaRPr lang="en-GB" sz="2400" dirty="0"/>
          </a:p>
        </p:txBody>
      </p:sp>
      <p:sp>
        <p:nvSpPr>
          <p:cNvPr id="6" name="TextBox 5">
            <a:extLst>
              <a:ext uri="{FF2B5EF4-FFF2-40B4-BE49-F238E27FC236}">
                <a16:creationId xmlns:a16="http://schemas.microsoft.com/office/drawing/2014/main" id="{EAECEA42-8348-6765-5F7C-36183C3CA8BD}"/>
              </a:ext>
            </a:extLst>
          </p:cNvPr>
          <p:cNvSpPr txBox="1"/>
          <p:nvPr/>
        </p:nvSpPr>
        <p:spPr>
          <a:xfrm>
            <a:off x="1926956" y="3090710"/>
            <a:ext cx="1755951" cy="369332"/>
          </a:xfrm>
          <a:prstGeom prst="rect">
            <a:avLst/>
          </a:prstGeom>
          <a:noFill/>
        </p:spPr>
        <p:txBody>
          <a:bodyPr wrap="square" lIns="0" tIns="0" rIns="0" bIns="0" rtlCol="0">
            <a:spAutoFit/>
          </a:bodyPr>
          <a:lstStyle/>
          <a:p>
            <a:pPr algn="ctr"/>
            <a:r>
              <a:rPr lang="en-GB" sz="2400" dirty="0">
                <a:solidFill>
                  <a:srgbClr val="FF0000"/>
                </a:solidFill>
                <a:sym typeface="Wingdings" panose="05000000000000000000" pitchFamily="2" charset="2"/>
              </a:rPr>
              <a:t> </a:t>
            </a:r>
            <a:r>
              <a:rPr lang="en-GB" sz="1400" dirty="0">
                <a:solidFill>
                  <a:srgbClr val="FF0000"/>
                </a:solidFill>
                <a:sym typeface="Wingdings" panose="05000000000000000000" pitchFamily="2" charset="2"/>
              </a:rPr>
              <a:t>(uncontroversial)</a:t>
            </a:r>
            <a:endParaRPr lang="en-GB" sz="2400" dirty="0">
              <a:solidFill>
                <a:srgbClr val="FF0000"/>
              </a:solidFill>
            </a:endParaRPr>
          </a:p>
        </p:txBody>
      </p:sp>
      <p:sp>
        <p:nvSpPr>
          <p:cNvPr id="7" name="TextBox 6">
            <a:extLst>
              <a:ext uri="{FF2B5EF4-FFF2-40B4-BE49-F238E27FC236}">
                <a16:creationId xmlns:a16="http://schemas.microsoft.com/office/drawing/2014/main" id="{AF0294C3-81D6-4240-A5AE-61D628026792}"/>
              </a:ext>
            </a:extLst>
          </p:cNvPr>
          <p:cNvSpPr txBox="1"/>
          <p:nvPr/>
        </p:nvSpPr>
        <p:spPr>
          <a:xfrm>
            <a:off x="7973853" y="4012494"/>
            <a:ext cx="1169814" cy="1077218"/>
          </a:xfrm>
          <a:prstGeom prst="rect">
            <a:avLst/>
          </a:prstGeom>
          <a:noFill/>
        </p:spPr>
        <p:txBody>
          <a:bodyPr wrap="square" rtlCol="0">
            <a:spAutoFit/>
          </a:bodyPr>
          <a:lstStyle/>
          <a:p>
            <a:pPr>
              <a:spcAft>
                <a:spcPts val="600"/>
              </a:spcAft>
            </a:pPr>
            <a:r>
              <a:rPr lang="en-US" sz="1600" dirty="0">
                <a:solidFill>
                  <a:srgbClr val="FF0000"/>
                </a:solidFill>
              </a:rPr>
              <a:t>special interest for education sector</a:t>
            </a:r>
            <a:endParaRPr lang="en-US" dirty="0">
              <a:solidFill>
                <a:srgbClr val="FF0000"/>
              </a:solidFill>
            </a:endParaRPr>
          </a:p>
        </p:txBody>
      </p:sp>
      <p:sp>
        <p:nvSpPr>
          <p:cNvPr id="8" name="Right Brace 7">
            <a:extLst>
              <a:ext uri="{FF2B5EF4-FFF2-40B4-BE49-F238E27FC236}">
                <a16:creationId xmlns:a16="http://schemas.microsoft.com/office/drawing/2014/main" id="{B982EFE5-9F5F-71EF-FCC7-78EFC9F0E2A7}"/>
              </a:ext>
            </a:extLst>
          </p:cNvPr>
          <p:cNvSpPr/>
          <p:nvPr/>
        </p:nvSpPr>
        <p:spPr bwMode="auto">
          <a:xfrm>
            <a:off x="7704544" y="3460042"/>
            <a:ext cx="351693" cy="2002655"/>
          </a:xfrm>
          <a:prstGeom prst="rightBrace">
            <a:avLst/>
          </a:prstGeom>
          <a:noFill/>
          <a:ln w="34925" cap="flat" cmpd="sng" algn="ctr">
            <a:solidFill>
              <a:srgbClr val="FF0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435262FB-AA45-D002-24EA-D9B212E6796A}"/>
              </a:ext>
            </a:extLst>
          </p:cNvPr>
          <p:cNvSpPr txBox="1"/>
          <p:nvPr/>
        </p:nvSpPr>
        <p:spPr>
          <a:xfrm>
            <a:off x="5733" y="1356899"/>
            <a:ext cx="7994319" cy="830997"/>
          </a:xfrm>
          <a:prstGeom prst="rect">
            <a:avLst/>
          </a:prstGeom>
          <a:solidFill>
            <a:schemeClr val="bg1">
              <a:lumMod val="85000"/>
              <a:alpha val="40000"/>
            </a:schemeClr>
          </a:solidFill>
        </p:spPr>
        <p:txBody>
          <a:bodyPr wrap="square" rtlCol="0">
            <a:spAutoFit/>
          </a:bodyPr>
          <a:lstStyle/>
          <a:p>
            <a:pPr marL="685800" indent="-685800" defTabSz="749300">
              <a:tabLst>
                <a:tab pos="44450" algn="l"/>
                <a:tab pos="520700" algn="l"/>
              </a:tabLst>
            </a:pPr>
            <a:r>
              <a:rPr lang="en-US" sz="2400" dirty="0"/>
              <a:t>III.3.	Each tool is belief-neutral, and compatible with universalism, covenantal pluralism, or constructivism</a:t>
            </a:r>
            <a:endParaRPr lang="en-GB" sz="2400" dirty="0"/>
          </a:p>
        </p:txBody>
      </p:sp>
    </p:spTree>
    <p:extLst>
      <p:ext uri="{BB962C8B-B14F-4D97-AF65-F5344CB8AC3E}">
        <p14:creationId xmlns:p14="http://schemas.microsoft.com/office/powerpoint/2010/main" val="6063884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1"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3" grpId="0" animBg="1"/>
      <p:bldP spid="16" grpId="0" animBg="1"/>
      <p:bldP spid="7" grpId="0"/>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xfrm>
            <a:off x="480160" y="99991"/>
            <a:ext cx="8229600" cy="836137"/>
          </a:xfrm>
          <a:solidFill>
            <a:srgbClr val="33CCFF">
              <a:alpha val="40000"/>
            </a:srgbClr>
          </a:solidFill>
        </p:spPr>
        <p:txBody>
          <a:bodyPr/>
          <a:lstStyle/>
          <a:p>
            <a:r>
              <a:rPr lang="en-US" sz="3200" dirty="0"/>
              <a:t>PROPOSITIONS ON SIPUBH:</a:t>
            </a:r>
            <a:br>
              <a:rPr lang="en-US" sz="3200" dirty="0"/>
            </a:br>
            <a:endParaRPr lang="en-US" sz="3200" dirty="0"/>
          </a:p>
        </p:txBody>
      </p:sp>
      <p:sp>
        <p:nvSpPr>
          <p:cNvPr id="4" name="Slide Number Placeholder 3"/>
          <p:cNvSpPr>
            <a:spLocks noGrp="1"/>
          </p:cNvSpPr>
          <p:nvPr>
            <p:ph type="sldNum" sz="quarter" idx="12"/>
          </p:nvPr>
        </p:nvSpPr>
        <p:spPr/>
        <p:txBody>
          <a:bodyPr/>
          <a:lstStyle/>
          <a:p>
            <a:pPr>
              <a:defRPr/>
            </a:pPr>
            <a:fld id="{1562156A-9564-4DAC-8093-548D72B23337}" type="slidenum">
              <a:rPr lang="en-US" altLang="en-US" smtClean="0"/>
              <a:pPr>
                <a:defRPr/>
              </a:pPr>
              <a:t>46</a:t>
            </a:fld>
            <a:endParaRPr lang="en-US" altLang="en-US"/>
          </a:p>
        </p:txBody>
      </p:sp>
      <p:sp>
        <p:nvSpPr>
          <p:cNvPr id="5" name="TextBox 4"/>
          <p:cNvSpPr txBox="1"/>
          <p:nvPr/>
        </p:nvSpPr>
        <p:spPr>
          <a:xfrm>
            <a:off x="2880459" y="403740"/>
            <a:ext cx="3429001" cy="523220"/>
          </a:xfrm>
          <a:prstGeom prst="rect">
            <a:avLst/>
          </a:prstGeom>
          <a:noFill/>
        </p:spPr>
        <p:txBody>
          <a:bodyPr wrap="square" rtlCol="0">
            <a:spAutoFit/>
          </a:bodyPr>
          <a:lstStyle/>
          <a:p>
            <a:pPr marL="0" lvl="1" algn="ctr" eaLnBrk="1" hangingPunct="1"/>
            <a:r>
              <a:rPr lang="en-US" altLang="en-US" sz="2800" dirty="0"/>
              <a:t>III. TOOLS</a:t>
            </a:r>
          </a:p>
        </p:txBody>
      </p:sp>
      <p:sp>
        <p:nvSpPr>
          <p:cNvPr id="6" name="TextBox 5">
            <a:extLst>
              <a:ext uri="{FF2B5EF4-FFF2-40B4-BE49-F238E27FC236}">
                <a16:creationId xmlns:a16="http://schemas.microsoft.com/office/drawing/2014/main" id="{2B382490-5E02-B57C-0B0C-576222FA6ACD}"/>
              </a:ext>
            </a:extLst>
          </p:cNvPr>
          <p:cNvSpPr txBox="1"/>
          <p:nvPr/>
        </p:nvSpPr>
        <p:spPr>
          <a:xfrm>
            <a:off x="142342" y="971869"/>
            <a:ext cx="8744484" cy="1508105"/>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300" dirty="0"/>
              <a:t>III.1. 	Tools to foster spiritually supportive social environments (SSENVs) include service availability; activity modification; opt-in/opt-out of specific activities/ approaches; physical space modifications; etc. </a:t>
            </a:r>
            <a:endParaRPr lang="en-GB" sz="2300" dirty="0"/>
          </a:p>
        </p:txBody>
      </p:sp>
      <p:sp>
        <p:nvSpPr>
          <p:cNvPr id="10" name="TextBox 9">
            <a:extLst>
              <a:ext uri="{FF2B5EF4-FFF2-40B4-BE49-F238E27FC236}">
                <a16:creationId xmlns:a16="http://schemas.microsoft.com/office/drawing/2014/main" id="{FFB9FA33-B259-6906-0F87-C9373D39B15C}"/>
              </a:ext>
            </a:extLst>
          </p:cNvPr>
          <p:cNvSpPr txBox="1"/>
          <p:nvPr/>
        </p:nvSpPr>
        <p:spPr>
          <a:xfrm>
            <a:off x="127829" y="2506937"/>
            <a:ext cx="8744484" cy="830997"/>
          </a:xfrm>
          <a:prstGeom prst="rect">
            <a:avLst/>
          </a:prstGeom>
          <a:solidFill>
            <a:srgbClr val="B5E3A5">
              <a:alpha val="40000"/>
            </a:srgbClr>
          </a:solidFill>
        </p:spPr>
        <p:txBody>
          <a:bodyPr wrap="square" rtlCol="0">
            <a:spAutoFit/>
          </a:bodyPr>
          <a:lstStyle/>
          <a:p>
            <a:pPr marL="685800" indent="-685800" defTabSz="749300">
              <a:tabLst>
                <a:tab pos="44450" algn="l"/>
                <a:tab pos="520700" algn="l"/>
              </a:tabLst>
            </a:pPr>
            <a:r>
              <a:rPr lang="en-US" sz="2300" dirty="0"/>
              <a:t>III.2.	Tools differently support ecumenical inclusion -proactively include R/S particularities, eliminate them, or a combination</a:t>
            </a:r>
            <a:endParaRPr lang="en-GB" sz="2300" dirty="0"/>
          </a:p>
        </p:txBody>
      </p:sp>
      <p:sp>
        <p:nvSpPr>
          <p:cNvPr id="11" name="TextBox 10">
            <a:extLst>
              <a:ext uri="{FF2B5EF4-FFF2-40B4-BE49-F238E27FC236}">
                <a16:creationId xmlns:a16="http://schemas.microsoft.com/office/drawing/2014/main" id="{6E1C8F5B-78F9-8AAC-9B92-29F31B740E2C}"/>
              </a:ext>
            </a:extLst>
          </p:cNvPr>
          <p:cNvSpPr txBox="1"/>
          <p:nvPr/>
        </p:nvSpPr>
        <p:spPr>
          <a:xfrm>
            <a:off x="76221" y="6022001"/>
            <a:ext cx="8796091"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300" dirty="0"/>
              <a:t>III.6. 	“Inclusive community of disagreement” may usefully inform concepts of SSENVs in some sectors/localities</a:t>
            </a:r>
            <a:endParaRPr lang="en-GB" sz="2300" dirty="0"/>
          </a:p>
        </p:txBody>
      </p:sp>
      <p:sp>
        <p:nvSpPr>
          <p:cNvPr id="12" name="TextBox 11">
            <a:extLst>
              <a:ext uri="{FF2B5EF4-FFF2-40B4-BE49-F238E27FC236}">
                <a16:creationId xmlns:a16="http://schemas.microsoft.com/office/drawing/2014/main" id="{258C5B38-EF61-45CB-5D54-26D83ABD4585}"/>
              </a:ext>
            </a:extLst>
          </p:cNvPr>
          <p:cNvSpPr txBox="1"/>
          <p:nvPr/>
        </p:nvSpPr>
        <p:spPr>
          <a:xfrm>
            <a:off x="76221" y="5167469"/>
            <a:ext cx="8809710"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300" dirty="0"/>
              <a:t>III.5. 	In education, spiritually supportive environments are </a:t>
            </a:r>
            <a:r>
              <a:rPr lang="en-US" sz="2300" u="sng" dirty="0"/>
              <a:t>not</a:t>
            </a:r>
            <a:r>
              <a:rPr lang="en-US" sz="2300" dirty="0"/>
              <a:t> coterminous with “safe spaces”</a:t>
            </a:r>
            <a:endParaRPr lang="en-GB" sz="2300" dirty="0"/>
          </a:p>
        </p:txBody>
      </p:sp>
      <p:sp>
        <p:nvSpPr>
          <p:cNvPr id="7" name="TextBox 6">
            <a:extLst>
              <a:ext uri="{FF2B5EF4-FFF2-40B4-BE49-F238E27FC236}">
                <a16:creationId xmlns:a16="http://schemas.microsoft.com/office/drawing/2014/main" id="{77D25CD2-13F2-6EE3-86E4-5DF67DAF622F}"/>
              </a:ext>
            </a:extLst>
          </p:cNvPr>
          <p:cNvSpPr txBox="1"/>
          <p:nvPr/>
        </p:nvSpPr>
        <p:spPr>
          <a:xfrm>
            <a:off x="86230" y="3400966"/>
            <a:ext cx="8809710"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300" dirty="0"/>
              <a:t>III.3. 	Each tool is belief-neutral, and compatible with universalism, covenantal pluralism, or constructivism</a:t>
            </a:r>
            <a:endParaRPr lang="en-GB" sz="2300" dirty="0"/>
          </a:p>
        </p:txBody>
      </p:sp>
      <p:sp>
        <p:nvSpPr>
          <p:cNvPr id="8" name="TextBox 7">
            <a:extLst>
              <a:ext uri="{FF2B5EF4-FFF2-40B4-BE49-F238E27FC236}">
                <a16:creationId xmlns:a16="http://schemas.microsoft.com/office/drawing/2014/main" id="{514EE1C1-B634-1899-A69B-4DD799C66C85}"/>
              </a:ext>
            </a:extLst>
          </p:cNvPr>
          <p:cNvSpPr txBox="1"/>
          <p:nvPr/>
        </p:nvSpPr>
        <p:spPr>
          <a:xfrm>
            <a:off x="96096" y="4273018"/>
            <a:ext cx="8776217"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300" dirty="0"/>
              <a:t>III.4. 	Each tool for fostering SSENVs may be optimal in some settings or localities/countries</a:t>
            </a:r>
            <a:endParaRPr lang="en-GB" sz="2300" dirty="0"/>
          </a:p>
        </p:txBody>
      </p:sp>
      <p:sp>
        <p:nvSpPr>
          <p:cNvPr id="16" name="Rectangle: Rounded Corners 15">
            <a:extLst>
              <a:ext uri="{FF2B5EF4-FFF2-40B4-BE49-F238E27FC236}">
                <a16:creationId xmlns:a16="http://schemas.microsoft.com/office/drawing/2014/main" id="{2F6D26DB-8F58-6624-6D65-6C047C0FAEF0}"/>
              </a:ext>
            </a:extLst>
          </p:cNvPr>
          <p:cNvSpPr/>
          <p:nvPr/>
        </p:nvSpPr>
        <p:spPr bwMode="auto">
          <a:xfrm>
            <a:off x="106105" y="501568"/>
            <a:ext cx="1386620" cy="306467"/>
          </a:xfrm>
          <a:prstGeom prst="roundRect">
            <a:avLst/>
          </a:prstGeom>
          <a:solidFill>
            <a:srgbClr val="FFC000"/>
          </a:solidFill>
          <a:ln w="6350" cap="flat" cmpd="sng" algn="ctr">
            <a:solidFill>
              <a:schemeClr val="tx1"/>
            </a:solid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SUMMARY</a:t>
            </a: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0717486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IV. THEORY</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47</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57200" y="863152"/>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theory of spirituality does SIPUBH need?</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55E85159-A674-BF9B-B9FA-62A13081EF13}"/>
              </a:ext>
            </a:extLst>
          </p:cNvPr>
          <p:cNvSpPr txBox="1"/>
          <p:nvPr/>
        </p:nvSpPr>
        <p:spPr>
          <a:xfrm>
            <a:off x="183744" y="2754395"/>
            <a:ext cx="7284643" cy="1200329"/>
          </a:xfrm>
          <a:prstGeom prst="rect">
            <a:avLst/>
          </a:prstGeom>
          <a:solidFill>
            <a:schemeClr val="bg1">
              <a:lumMod val="85000"/>
              <a:alpha val="40000"/>
            </a:schemeClr>
          </a:solidFill>
        </p:spPr>
        <p:txBody>
          <a:bodyPr wrap="square" rtlCol="0">
            <a:spAutoFit/>
          </a:bodyPr>
          <a:lstStyle/>
          <a:p>
            <a:pPr marL="749300" indent="-749300" defTabSz="749300">
              <a:tabLst>
                <a:tab pos="44450" algn="l"/>
                <a:tab pos="520700" algn="l"/>
              </a:tabLst>
            </a:pPr>
            <a:r>
              <a:rPr lang="en-US" sz="2400" dirty="0"/>
              <a:t>IV.2.	Pargament’s framework for spirituality in SIP is adaptable as an initial working framework for spirituality in SIPUBH</a:t>
            </a:r>
            <a:endParaRPr lang="en-GB" sz="2400" dirty="0"/>
          </a:p>
        </p:txBody>
      </p:sp>
      <p:sp>
        <p:nvSpPr>
          <p:cNvPr id="9" name="TextBox 8">
            <a:extLst>
              <a:ext uri="{FF2B5EF4-FFF2-40B4-BE49-F238E27FC236}">
                <a16:creationId xmlns:a16="http://schemas.microsoft.com/office/drawing/2014/main" id="{B9C61FDD-73CA-6C96-902F-37186AF7179D}"/>
              </a:ext>
            </a:extLst>
          </p:cNvPr>
          <p:cNvSpPr txBox="1"/>
          <p:nvPr/>
        </p:nvSpPr>
        <p:spPr>
          <a:xfrm>
            <a:off x="7974186"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C5DA5FEE-0E00-ABDA-5802-7EE5DDEA7782}"/>
              </a:ext>
            </a:extLst>
          </p:cNvPr>
          <p:cNvSpPr txBox="1"/>
          <p:nvPr/>
        </p:nvSpPr>
        <p:spPr>
          <a:xfrm>
            <a:off x="8130045" y="6341062"/>
            <a:ext cx="790574" cy="461665"/>
          </a:xfrm>
          <a:prstGeom prst="rect">
            <a:avLst/>
          </a:prstGeom>
          <a:solidFill>
            <a:srgbClr val="33CCFF">
              <a:alpha val="20000"/>
            </a:srgbClr>
          </a:solidFill>
        </p:spPr>
        <p:txBody>
          <a:bodyPr wrap="square" rtlCol="0">
            <a:spAutoFit/>
          </a:bodyPr>
          <a:lstStyle/>
          <a:p>
            <a:r>
              <a:rPr lang="en-US" sz="1200" dirty="0">
                <a:solidFill>
                  <a:srgbClr val="33CCFF"/>
                </a:solidFill>
              </a:rPr>
              <a:t>*direct</a:t>
            </a:r>
          </a:p>
          <a:p>
            <a:r>
              <a:rPr lang="en-US" sz="1200" dirty="0">
                <a:solidFill>
                  <a:srgbClr val="33CCFF"/>
                </a:solidFill>
              </a:rPr>
              <a:t>†related</a:t>
            </a:r>
            <a:endParaRPr lang="en-GB" sz="1200" dirty="0">
              <a:solidFill>
                <a:srgbClr val="33CCFF"/>
              </a:solidFill>
            </a:endParaRPr>
          </a:p>
        </p:txBody>
      </p:sp>
      <p:sp>
        <p:nvSpPr>
          <p:cNvPr id="14" name="TextBox 13">
            <a:extLst>
              <a:ext uri="{FF2B5EF4-FFF2-40B4-BE49-F238E27FC236}">
                <a16:creationId xmlns:a16="http://schemas.microsoft.com/office/drawing/2014/main" id="{88342181-0F76-FE36-30C8-87E54BA163F5}"/>
              </a:ext>
            </a:extLst>
          </p:cNvPr>
          <p:cNvSpPr txBox="1"/>
          <p:nvPr/>
        </p:nvSpPr>
        <p:spPr>
          <a:xfrm>
            <a:off x="357717" y="4191981"/>
            <a:ext cx="7414682" cy="2308324"/>
          </a:xfrm>
          <a:prstGeom prst="rect">
            <a:avLst/>
          </a:prstGeom>
          <a:noFill/>
        </p:spPr>
        <p:txBody>
          <a:bodyPr wrap="square" rtlCol="0">
            <a:spAutoFit/>
          </a:bodyPr>
          <a:lstStyle/>
          <a:p>
            <a:r>
              <a:rPr lang="en-US" sz="2400" dirty="0"/>
              <a:t>Psychotherapy (SIP) literature = useful start point…</a:t>
            </a:r>
          </a:p>
          <a:p>
            <a:pPr marL="342900" indent="-342900">
              <a:buFont typeface="Wingdings" panose="05000000000000000000" pitchFamily="2" charset="2"/>
              <a:buChar char="ü"/>
            </a:pPr>
            <a:r>
              <a:rPr lang="en-US" sz="2400" dirty="0"/>
              <a:t>Avoid supporting “spiritual extremism” / etc.</a:t>
            </a:r>
          </a:p>
          <a:p>
            <a:pPr marL="342900" indent="-342900">
              <a:buFont typeface="Wingdings" panose="05000000000000000000" pitchFamily="2" charset="2"/>
              <a:buChar char="ü"/>
            </a:pPr>
            <a:r>
              <a:rPr lang="en-US" sz="2400" dirty="0"/>
              <a:t>When relevant, offer referrals (etc.) for addressing “spiritual problems”</a:t>
            </a:r>
          </a:p>
          <a:p>
            <a:r>
              <a:rPr lang="en-US" sz="2400" dirty="0"/>
              <a:t>Develop/finalize procedures in consultation with diverse community leaders (see also Props II.2, IX.3)</a:t>
            </a:r>
            <a:endParaRPr lang="en-GB" sz="2400" dirty="0"/>
          </a:p>
        </p:txBody>
      </p:sp>
      <p:sp>
        <p:nvSpPr>
          <p:cNvPr id="17" name="TextBox 16">
            <a:extLst>
              <a:ext uri="{FF2B5EF4-FFF2-40B4-BE49-F238E27FC236}">
                <a16:creationId xmlns:a16="http://schemas.microsoft.com/office/drawing/2014/main" id="{C366CB4A-F3C8-16BA-81BE-924B24111061}"/>
              </a:ext>
            </a:extLst>
          </p:cNvPr>
          <p:cNvSpPr txBox="1"/>
          <p:nvPr/>
        </p:nvSpPr>
        <p:spPr>
          <a:xfrm>
            <a:off x="7772399" y="4291351"/>
            <a:ext cx="1304077" cy="1267719"/>
          </a:xfrm>
          <a:prstGeom prst="rect">
            <a:avLst/>
          </a:prstGeom>
          <a:noFill/>
        </p:spPr>
        <p:txBody>
          <a:bodyPr wrap="square" rtlCol="0">
            <a:spAutoFit/>
          </a:bodyPr>
          <a:lstStyle/>
          <a:p>
            <a:pPr>
              <a:lnSpc>
                <a:spcPct val="130000"/>
              </a:lnSpc>
            </a:pPr>
            <a:r>
              <a:rPr lang="en-US" sz="1200" dirty="0">
                <a:solidFill>
                  <a:srgbClr val="33CCFF"/>
                </a:solidFill>
              </a:rPr>
              <a:t>Pargament (2007) Spiritually Integrated Psychotherapy</a:t>
            </a:r>
            <a:endParaRPr lang="en-US" sz="1200" dirty="0">
              <a:solidFill>
                <a:srgbClr val="33CCFF"/>
              </a:solidFill>
              <a:highlight>
                <a:srgbClr val="FFFF00"/>
              </a:highlight>
            </a:endParaRPr>
          </a:p>
        </p:txBody>
      </p:sp>
      <p:sp>
        <p:nvSpPr>
          <p:cNvPr id="6" name="TextBox 5">
            <a:extLst>
              <a:ext uri="{FF2B5EF4-FFF2-40B4-BE49-F238E27FC236}">
                <a16:creationId xmlns:a16="http://schemas.microsoft.com/office/drawing/2014/main" id="{7888F78F-D1C3-B8F8-37A4-FCF03D8AA5B7}"/>
              </a:ext>
            </a:extLst>
          </p:cNvPr>
          <p:cNvSpPr txBox="1"/>
          <p:nvPr/>
        </p:nvSpPr>
        <p:spPr>
          <a:xfrm>
            <a:off x="110432" y="1482292"/>
            <a:ext cx="7284643" cy="1200329"/>
          </a:xfrm>
          <a:prstGeom prst="rect">
            <a:avLst/>
          </a:prstGeom>
          <a:solidFill>
            <a:srgbClr val="B5E3A5">
              <a:alpha val="40000"/>
            </a:srgbClr>
          </a:solidFill>
        </p:spPr>
        <p:txBody>
          <a:bodyPr wrap="square" rtlCol="0">
            <a:spAutoFit/>
          </a:bodyPr>
          <a:lstStyle/>
          <a:p>
            <a:pPr marL="749300" indent="-749300" defTabSz="749300">
              <a:tabLst>
                <a:tab pos="44450" algn="l"/>
                <a:tab pos="520700" algn="l"/>
              </a:tabLst>
            </a:pPr>
            <a:r>
              <a:rPr lang="en-US" sz="2400" dirty="0"/>
              <a:t>IV.1.	SIPUBH must recognize and protect against adverse effects from spirituality, while remaining respectful/humble towards traditions</a:t>
            </a:r>
            <a:endParaRPr lang="en-GB" sz="2400" dirty="0"/>
          </a:p>
        </p:txBody>
      </p:sp>
      <p:sp>
        <p:nvSpPr>
          <p:cNvPr id="8" name="TextBox 7">
            <a:extLst>
              <a:ext uri="{FF2B5EF4-FFF2-40B4-BE49-F238E27FC236}">
                <a16:creationId xmlns:a16="http://schemas.microsoft.com/office/drawing/2014/main" id="{78A6BFAA-494A-DBBD-3499-199CAB8D6CFB}"/>
              </a:ext>
            </a:extLst>
          </p:cNvPr>
          <p:cNvSpPr txBox="1"/>
          <p:nvPr/>
        </p:nvSpPr>
        <p:spPr>
          <a:xfrm>
            <a:off x="4555442" y="3465286"/>
            <a:ext cx="1127232" cy="461665"/>
          </a:xfrm>
          <a:prstGeom prst="rect">
            <a:avLst/>
          </a:prstGeom>
          <a:noFill/>
        </p:spPr>
        <p:txBody>
          <a:bodyPr wrap="none" rtlCol="0">
            <a:spAutoFit/>
          </a:bodyPr>
          <a:lstStyle/>
          <a:p>
            <a:r>
              <a:rPr lang="en-GB" sz="2400" dirty="0">
                <a:solidFill>
                  <a:srgbClr val="FF0000"/>
                </a:solidFill>
                <a:sym typeface="Wingdings" panose="05000000000000000000" pitchFamily="2" charset="2"/>
              </a:rPr>
              <a:t> </a:t>
            </a:r>
            <a:r>
              <a:rPr lang="en-GB" sz="1400" dirty="0">
                <a:solidFill>
                  <a:srgbClr val="FF0000"/>
                </a:solidFill>
                <a:sym typeface="Wingdings" panose="05000000000000000000" pitchFamily="2" charset="2"/>
              </a:rPr>
              <a:t>(earlier)</a:t>
            </a:r>
            <a:endParaRPr lang="en-GB" sz="2400" dirty="0">
              <a:solidFill>
                <a:srgbClr val="FF0000"/>
              </a:solidFill>
            </a:endParaRPr>
          </a:p>
        </p:txBody>
      </p:sp>
      <p:sp>
        <p:nvSpPr>
          <p:cNvPr id="11" name="TextBox 10">
            <a:extLst>
              <a:ext uri="{FF2B5EF4-FFF2-40B4-BE49-F238E27FC236}">
                <a16:creationId xmlns:a16="http://schemas.microsoft.com/office/drawing/2014/main" id="{3B9F885B-ED92-9B5B-642E-5A5CCEA77289}"/>
              </a:ext>
            </a:extLst>
          </p:cNvPr>
          <p:cNvSpPr txBox="1"/>
          <p:nvPr/>
        </p:nvSpPr>
        <p:spPr>
          <a:xfrm>
            <a:off x="3429000" y="-11356"/>
            <a:ext cx="2240229" cy="295466"/>
          </a:xfrm>
          <a:prstGeom prst="rect">
            <a:avLst/>
          </a:prstGeom>
          <a:solidFill>
            <a:srgbClr val="FFFF00"/>
          </a:solidFill>
        </p:spPr>
        <p:txBody>
          <a:bodyPr wrap="none" lIns="9144" tIns="9144" rIns="9144" bIns="9144" rtlCol="0">
            <a:spAutoFit/>
          </a:bodyPr>
          <a:lstStyle/>
          <a:p>
            <a:r>
              <a:rPr lang="en-US" dirty="0">
                <a:latin typeface="Browallia New" panose="020B0502040204020203" pitchFamily="34" charset="-34"/>
                <a:cs typeface="Browallia New" panose="020B0502040204020203" pitchFamily="34" charset="-34"/>
              </a:rPr>
              <a:t>SKIPPABLE IF LIMITED TIME…</a:t>
            </a:r>
            <a:endParaRPr lang="en-GB" dirty="0">
              <a:latin typeface="Browallia New" panose="020B0502040204020203" pitchFamily="34" charset="-34"/>
              <a:cs typeface="Browallia New" panose="020B0502040204020203" pitchFamily="34" charset="-34"/>
            </a:endParaRPr>
          </a:p>
        </p:txBody>
      </p:sp>
    </p:spTree>
    <p:extLst>
      <p:ext uri="{BB962C8B-B14F-4D97-AF65-F5344CB8AC3E}">
        <p14:creationId xmlns:p14="http://schemas.microsoft.com/office/powerpoint/2010/main" val="38937678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anim calcmode="lin" valueType="num">
                                      <p:cBhvr>
                                        <p:cTn id="15" dur="500" fill="hold"/>
                                        <p:tgtEl>
                                          <p:spTgt spid="7"/>
                                        </p:tgtEl>
                                        <p:attrNameLst>
                                          <p:attrName>ppt_x</p:attrName>
                                        </p:attrNameLst>
                                      </p:cBhvr>
                                      <p:tavLst>
                                        <p:tav tm="0">
                                          <p:val>
                                            <p:strVal val="#ppt_x"/>
                                          </p:val>
                                        </p:tav>
                                        <p:tav tm="100000">
                                          <p:val>
                                            <p:strVal val="#ppt_x"/>
                                          </p:val>
                                        </p:tav>
                                      </p:tavLst>
                                    </p:anim>
                                    <p:anim calcmode="lin" valueType="num">
                                      <p:cBhvr>
                                        <p:cTn id="16" dur="500" fill="hold"/>
                                        <p:tgtEl>
                                          <p:spTgt spid="7"/>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14">
                                            <p:txEl>
                                              <p:pRg st="1" end="1"/>
                                            </p:txEl>
                                          </p:spTgt>
                                        </p:tgtEl>
                                        <p:attrNameLst>
                                          <p:attrName>style.visibility</p:attrName>
                                        </p:attrNameLst>
                                      </p:cBhvr>
                                      <p:to>
                                        <p:strVal val="visible"/>
                                      </p:to>
                                    </p:set>
                                    <p:animEffect transition="in" filter="fade">
                                      <p:cBhvr>
                                        <p:cTn id="38" dur="250"/>
                                        <p:tgtEl>
                                          <p:spTgt spid="14">
                                            <p:txEl>
                                              <p:pRg st="1" end="1"/>
                                            </p:txEl>
                                          </p:spTgt>
                                        </p:tgtEl>
                                      </p:cBhvr>
                                    </p:animEffect>
                                    <p:anim calcmode="lin" valueType="num">
                                      <p:cBhvr>
                                        <p:cTn id="39" dur="25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40" dur="25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nodeType="clickEffect">
                                  <p:stCondLst>
                                    <p:cond delay="0"/>
                                  </p:stCondLst>
                                  <p:childTnLst>
                                    <p:set>
                                      <p:cBhvr>
                                        <p:cTn id="44" dur="1" fill="hold">
                                          <p:stCondLst>
                                            <p:cond delay="0"/>
                                          </p:stCondLst>
                                        </p:cTn>
                                        <p:tgtEl>
                                          <p:spTgt spid="14">
                                            <p:txEl>
                                              <p:pRg st="2" end="2"/>
                                            </p:txEl>
                                          </p:spTgt>
                                        </p:tgtEl>
                                        <p:attrNameLst>
                                          <p:attrName>style.visibility</p:attrName>
                                        </p:attrNameLst>
                                      </p:cBhvr>
                                      <p:to>
                                        <p:strVal val="visible"/>
                                      </p:to>
                                    </p:set>
                                    <p:animEffect transition="in" filter="fade">
                                      <p:cBhvr>
                                        <p:cTn id="45" dur="500"/>
                                        <p:tgtEl>
                                          <p:spTgt spid="14">
                                            <p:txEl>
                                              <p:pRg st="2" end="2"/>
                                            </p:txEl>
                                          </p:spTgt>
                                        </p:tgtEl>
                                      </p:cBhvr>
                                    </p:animEffect>
                                    <p:anim calcmode="lin" valueType="num">
                                      <p:cBhvr>
                                        <p:cTn id="46"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47" dur="5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par>
                          <p:cTn id="48" fill="hold">
                            <p:stCondLst>
                              <p:cond delay="500"/>
                            </p:stCondLst>
                            <p:childTnLst>
                              <p:par>
                                <p:cTn id="49" presetID="2" presetClass="entr" presetSubtype="8" fill="hold" nodeType="afterEffect">
                                  <p:stCondLst>
                                    <p:cond delay="0"/>
                                  </p:stCondLst>
                                  <p:childTnLst>
                                    <p:set>
                                      <p:cBhvr>
                                        <p:cTn id="50" dur="1" fill="hold">
                                          <p:stCondLst>
                                            <p:cond delay="0"/>
                                          </p:stCondLst>
                                        </p:cTn>
                                        <p:tgtEl>
                                          <p:spTgt spid="14">
                                            <p:txEl>
                                              <p:pRg st="3" end="3"/>
                                            </p:txEl>
                                          </p:spTgt>
                                        </p:tgtEl>
                                        <p:attrNameLst>
                                          <p:attrName>style.visibility</p:attrName>
                                        </p:attrNameLst>
                                      </p:cBhvr>
                                      <p:to>
                                        <p:strVal val="visible"/>
                                      </p:to>
                                    </p:set>
                                    <p:anim calcmode="lin" valueType="num">
                                      <p:cBhvr additive="base">
                                        <p:cTn id="51" dur="250" fill="hold"/>
                                        <p:tgtEl>
                                          <p:spTgt spid="14">
                                            <p:txEl>
                                              <p:pRg st="3" end="3"/>
                                            </p:txEl>
                                          </p:spTgt>
                                        </p:tgtEl>
                                        <p:attrNameLst>
                                          <p:attrName>ppt_x</p:attrName>
                                        </p:attrNameLst>
                                      </p:cBhvr>
                                      <p:tavLst>
                                        <p:tav tm="0">
                                          <p:val>
                                            <p:strVal val="0-#ppt_w/2"/>
                                          </p:val>
                                        </p:tav>
                                        <p:tav tm="100000">
                                          <p:val>
                                            <p:strVal val="#ppt_x"/>
                                          </p:val>
                                        </p:tav>
                                      </p:tavLst>
                                    </p:anim>
                                    <p:anim calcmode="lin" valueType="num">
                                      <p:cBhvr additive="base">
                                        <p:cTn id="52" dur="250" fill="hold"/>
                                        <p:tgtEl>
                                          <p:spTgt spid="1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4" grpId="0"/>
      <p:bldP spid="17" grpId="0"/>
      <p:bldP spid="6" grpId="0" animBg="1"/>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84EF-655E-E249-30A3-D535F3F3D6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701FC0-DB80-1350-0E36-A47995BCC7B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68231389-F1BB-84C7-777E-C1D6B002C92C}"/>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IV. THEORY</a:t>
            </a:r>
            <a:r>
              <a:rPr lang="en-US" sz="3200" dirty="0"/>
              <a:t> </a:t>
            </a:r>
          </a:p>
        </p:txBody>
      </p:sp>
      <p:sp>
        <p:nvSpPr>
          <p:cNvPr id="4" name="Slide Number Placeholder 3">
            <a:extLst>
              <a:ext uri="{FF2B5EF4-FFF2-40B4-BE49-F238E27FC236}">
                <a16:creationId xmlns:a16="http://schemas.microsoft.com/office/drawing/2014/main" id="{16DDCA6D-7605-E8BF-EE0A-2F54B2767260}"/>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48</a:t>
            </a:fld>
            <a:endParaRPr lang="en-US" altLang="en-US" dirty="0"/>
          </a:p>
        </p:txBody>
      </p:sp>
      <p:sp>
        <p:nvSpPr>
          <p:cNvPr id="5" name="TextBox 4">
            <a:extLst>
              <a:ext uri="{FF2B5EF4-FFF2-40B4-BE49-F238E27FC236}">
                <a16:creationId xmlns:a16="http://schemas.microsoft.com/office/drawing/2014/main" id="{633D5995-6E5B-7422-3E9E-BDCCF88545ED}"/>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1400" dirty="0"/>
              <a:t>[overall]</a:t>
            </a:r>
            <a:r>
              <a:rPr lang="en-US" altLang="en-US" sz="2400" dirty="0"/>
              <a:t>: What theory of spirituality does SIPUBH need?</a:t>
            </a:r>
          </a:p>
        </p:txBody>
      </p:sp>
      <p:sp>
        <p:nvSpPr>
          <p:cNvPr id="10" name="TextBox 9">
            <a:extLst>
              <a:ext uri="{FF2B5EF4-FFF2-40B4-BE49-F238E27FC236}">
                <a16:creationId xmlns:a16="http://schemas.microsoft.com/office/drawing/2014/main" id="{DF656978-6CD4-E5A9-7BCD-CF1FF3C6EDE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55E85159-A674-BF9B-B9FA-62A13081EF13}"/>
              </a:ext>
            </a:extLst>
          </p:cNvPr>
          <p:cNvSpPr txBox="1"/>
          <p:nvPr/>
        </p:nvSpPr>
        <p:spPr>
          <a:xfrm>
            <a:off x="257174" y="4378555"/>
            <a:ext cx="7284643" cy="830997"/>
          </a:xfrm>
          <a:prstGeom prst="rect">
            <a:avLst/>
          </a:prstGeom>
          <a:solidFill>
            <a:srgbClr val="B5E3A5">
              <a:alpha val="40000"/>
            </a:srgbClr>
          </a:solidFill>
        </p:spPr>
        <p:txBody>
          <a:bodyPr wrap="square" rtlCol="0">
            <a:spAutoFit/>
          </a:bodyPr>
          <a:lstStyle/>
          <a:p>
            <a:pPr marL="749300" indent="-749300" defTabSz="749300">
              <a:tabLst>
                <a:tab pos="44450" algn="l"/>
                <a:tab pos="520700" algn="l"/>
              </a:tabLst>
            </a:pPr>
            <a:r>
              <a:rPr lang="en-US" sz="2400" dirty="0"/>
              <a:t>IV.4.	SIPUBH must avoid fostering a materialist pseudo-spirituality [as critiqued by </a:t>
            </a:r>
            <a:r>
              <a:rPr lang="en-US" sz="2400" dirty="0" err="1"/>
              <a:t>Balbonis</a:t>
            </a:r>
            <a:r>
              <a:rPr lang="en-US" sz="2400" dirty="0"/>
              <a:t>]</a:t>
            </a:r>
            <a:endParaRPr lang="en-GB" sz="2400" dirty="0"/>
          </a:p>
        </p:txBody>
      </p:sp>
      <p:sp>
        <p:nvSpPr>
          <p:cNvPr id="9" name="TextBox 8">
            <a:extLst>
              <a:ext uri="{FF2B5EF4-FFF2-40B4-BE49-F238E27FC236}">
                <a16:creationId xmlns:a16="http://schemas.microsoft.com/office/drawing/2014/main" id="{B9C61FDD-73CA-6C96-902F-37186AF7179D}"/>
              </a:ext>
            </a:extLst>
          </p:cNvPr>
          <p:cNvSpPr txBox="1"/>
          <p:nvPr/>
        </p:nvSpPr>
        <p:spPr>
          <a:xfrm>
            <a:off x="7974186"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C5DA5FEE-0E00-ABDA-5802-7EE5DDEA7782}"/>
              </a:ext>
            </a:extLst>
          </p:cNvPr>
          <p:cNvSpPr txBox="1"/>
          <p:nvPr/>
        </p:nvSpPr>
        <p:spPr>
          <a:xfrm>
            <a:off x="7696200" y="6563538"/>
            <a:ext cx="1300619" cy="276999"/>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sp>
        <p:nvSpPr>
          <p:cNvPr id="14" name="TextBox 13">
            <a:extLst>
              <a:ext uri="{FF2B5EF4-FFF2-40B4-BE49-F238E27FC236}">
                <a16:creationId xmlns:a16="http://schemas.microsoft.com/office/drawing/2014/main" id="{88342181-0F76-FE36-30C8-87E54BA163F5}"/>
              </a:ext>
            </a:extLst>
          </p:cNvPr>
          <p:cNvSpPr txBox="1"/>
          <p:nvPr/>
        </p:nvSpPr>
        <p:spPr>
          <a:xfrm>
            <a:off x="533943" y="2449694"/>
            <a:ext cx="7133399" cy="1477328"/>
          </a:xfrm>
          <a:prstGeom prst="rect">
            <a:avLst/>
          </a:prstGeom>
          <a:noFill/>
        </p:spPr>
        <p:txBody>
          <a:bodyPr wrap="square" rtlCol="0">
            <a:spAutoFit/>
          </a:bodyPr>
          <a:lstStyle/>
          <a:p>
            <a:r>
              <a:rPr lang="en-US" sz="2200" dirty="0"/>
              <a:t>Issues with “spiritual health”:</a:t>
            </a:r>
          </a:p>
          <a:p>
            <a:pPr lvl="1"/>
            <a:r>
              <a:rPr lang="en-US" altLang="en-US" dirty="0" err="1"/>
              <a:t>Conceptualizion</a:t>
            </a:r>
            <a:r>
              <a:rPr lang="en-US" altLang="en-US" dirty="0"/>
              <a:t>, assessment, avoiding judgmentalism (poor “health” = bad R/S), avoiding pathologizing all suffering as bad</a:t>
            </a:r>
          </a:p>
          <a:p>
            <a:pPr indent="-279400">
              <a:spcBef>
                <a:spcPts val="1200"/>
              </a:spcBef>
              <a:tabLst>
                <a:tab pos="571500" algn="l"/>
              </a:tabLst>
            </a:pPr>
            <a:r>
              <a:rPr lang="en-US" altLang="en-US" sz="2200" dirty="0"/>
              <a:t>…but can be hard to avoid in public discourse </a:t>
            </a:r>
            <a:endParaRPr lang="en-GB" sz="2200" dirty="0"/>
          </a:p>
        </p:txBody>
      </p:sp>
      <p:sp>
        <p:nvSpPr>
          <p:cNvPr id="17" name="TextBox 16">
            <a:extLst>
              <a:ext uri="{FF2B5EF4-FFF2-40B4-BE49-F238E27FC236}">
                <a16:creationId xmlns:a16="http://schemas.microsoft.com/office/drawing/2014/main" id="{C366CB4A-F3C8-16BA-81BE-924B24111061}"/>
              </a:ext>
            </a:extLst>
          </p:cNvPr>
          <p:cNvSpPr txBox="1"/>
          <p:nvPr/>
        </p:nvSpPr>
        <p:spPr>
          <a:xfrm>
            <a:off x="7667342" y="5976292"/>
            <a:ext cx="1304077" cy="547522"/>
          </a:xfrm>
          <a:prstGeom prst="rect">
            <a:avLst/>
          </a:prstGeom>
          <a:noFill/>
        </p:spPr>
        <p:txBody>
          <a:bodyPr wrap="square" rtlCol="0">
            <a:spAutoFit/>
          </a:bodyPr>
          <a:lstStyle/>
          <a:p>
            <a:pPr>
              <a:lnSpc>
                <a:spcPct val="130000"/>
              </a:lnSpc>
            </a:pPr>
            <a:r>
              <a:rPr lang="en-US" sz="1200" dirty="0">
                <a:solidFill>
                  <a:srgbClr val="33CCFF"/>
                </a:solidFill>
              </a:rPr>
              <a:t>*Oman (2026) in Webb (Ed.)</a:t>
            </a:r>
            <a:endParaRPr lang="en-US" sz="1200" dirty="0">
              <a:solidFill>
                <a:srgbClr val="33CCFF"/>
              </a:solidFill>
              <a:highlight>
                <a:srgbClr val="FFFF00"/>
              </a:highlight>
            </a:endParaRPr>
          </a:p>
        </p:txBody>
      </p:sp>
      <p:sp>
        <p:nvSpPr>
          <p:cNvPr id="6" name="TextBox 5">
            <a:extLst>
              <a:ext uri="{FF2B5EF4-FFF2-40B4-BE49-F238E27FC236}">
                <a16:creationId xmlns:a16="http://schemas.microsoft.com/office/drawing/2014/main" id="{7888F78F-D1C3-B8F8-37A4-FCF03D8AA5B7}"/>
              </a:ext>
            </a:extLst>
          </p:cNvPr>
          <p:cNvSpPr txBox="1"/>
          <p:nvPr/>
        </p:nvSpPr>
        <p:spPr>
          <a:xfrm>
            <a:off x="257174" y="1408255"/>
            <a:ext cx="7284643" cy="830997"/>
          </a:xfrm>
          <a:prstGeom prst="rect">
            <a:avLst/>
          </a:prstGeom>
          <a:solidFill>
            <a:srgbClr val="B5E3A5">
              <a:alpha val="40000"/>
            </a:srgbClr>
          </a:solidFill>
        </p:spPr>
        <p:txBody>
          <a:bodyPr wrap="square" rtlCol="0">
            <a:spAutoFit/>
          </a:bodyPr>
          <a:lstStyle/>
          <a:p>
            <a:pPr marL="749300" indent="-749300" defTabSz="749300">
              <a:tabLst>
                <a:tab pos="44450" algn="l"/>
                <a:tab pos="520700" algn="l"/>
              </a:tabLst>
            </a:pPr>
            <a:r>
              <a:rPr lang="en-US" sz="2400" dirty="0"/>
              <a:t>IV.3.	“Spiritual health,” has uneven (checkered) usefulness for SIPUBH</a:t>
            </a:r>
            <a:endParaRPr lang="en-GB" sz="2400" dirty="0"/>
          </a:p>
        </p:txBody>
      </p:sp>
      <p:pic>
        <p:nvPicPr>
          <p:cNvPr id="8" name="Picture 7">
            <a:extLst>
              <a:ext uri="{FF2B5EF4-FFF2-40B4-BE49-F238E27FC236}">
                <a16:creationId xmlns:a16="http://schemas.microsoft.com/office/drawing/2014/main" id="{2E4B7811-690B-8373-86F9-17646FA5D8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8872" y="4399122"/>
            <a:ext cx="835273" cy="1267719"/>
          </a:xfrm>
          <a:prstGeom prst="rect">
            <a:avLst/>
          </a:prstGeom>
        </p:spPr>
      </p:pic>
      <p:sp>
        <p:nvSpPr>
          <p:cNvPr id="11" name="TextBox 10">
            <a:extLst>
              <a:ext uri="{FF2B5EF4-FFF2-40B4-BE49-F238E27FC236}">
                <a16:creationId xmlns:a16="http://schemas.microsoft.com/office/drawing/2014/main" id="{B8845801-355B-500F-9449-698105D39D93}"/>
              </a:ext>
            </a:extLst>
          </p:cNvPr>
          <p:cNvSpPr txBox="1"/>
          <p:nvPr/>
        </p:nvSpPr>
        <p:spPr>
          <a:xfrm>
            <a:off x="7541817" y="5717106"/>
            <a:ext cx="1475679" cy="307456"/>
          </a:xfrm>
          <a:prstGeom prst="rect">
            <a:avLst/>
          </a:prstGeom>
          <a:noFill/>
        </p:spPr>
        <p:txBody>
          <a:bodyPr wrap="square" rtlCol="0">
            <a:spAutoFit/>
          </a:bodyPr>
          <a:lstStyle/>
          <a:p>
            <a:pPr>
              <a:lnSpc>
                <a:spcPct val="130000"/>
              </a:lnSpc>
            </a:pPr>
            <a:r>
              <a:rPr lang="en-US" sz="1200" dirty="0">
                <a:solidFill>
                  <a:srgbClr val="33CCFF"/>
                </a:solidFill>
              </a:rPr>
              <a:t>*Balboni &amp;c (2018)</a:t>
            </a:r>
            <a:endParaRPr lang="en-US" sz="1200" dirty="0">
              <a:solidFill>
                <a:srgbClr val="33CCFF"/>
              </a:solidFill>
              <a:highlight>
                <a:srgbClr val="FFFF00"/>
              </a:highlight>
            </a:endParaRPr>
          </a:p>
        </p:txBody>
      </p:sp>
      <p:sp>
        <p:nvSpPr>
          <p:cNvPr id="13" name="TextBox 12">
            <a:extLst>
              <a:ext uri="{FF2B5EF4-FFF2-40B4-BE49-F238E27FC236}">
                <a16:creationId xmlns:a16="http://schemas.microsoft.com/office/drawing/2014/main" id="{681F8E35-5246-F60F-B9EC-E60F1CFFE883}"/>
              </a:ext>
            </a:extLst>
          </p:cNvPr>
          <p:cNvSpPr txBox="1"/>
          <p:nvPr/>
        </p:nvSpPr>
        <p:spPr>
          <a:xfrm>
            <a:off x="719638" y="5322704"/>
            <a:ext cx="6410513" cy="646331"/>
          </a:xfrm>
          <a:prstGeom prst="rect">
            <a:avLst/>
          </a:prstGeom>
          <a:noFill/>
        </p:spPr>
        <p:txBody>
          <a:bodyPr wrap="square" rtlCol="0">
            <a:spAutoFit/>
          </a:bodyPr>
          <a:lstStyle/>
          <a:p>
            <a:r>
              <a:rPr lang="en-US" dirty="0"/>
              <a:t>Modern medicine is based on a “spirituality of immanence” that undermines traditional R/S, according to </a:t>
            </a:r>
            <a:r>
              <a:rPr lang="en-US" dirty="0" err="1"/>
              <a:t>Balbonis</a:t>
            </a:r>
            <a:r>
              <a:rPr lang="en-US" dirty="0"/>
              <a:t> </a:t>
            </a:r>
          </a:p>
        </p:txBody>
      </p:sp>
      <p:sp>
        <p:nvSpPr>
          <p:cNvPr id="15" name="TextBox 14">
            <a:extLst>
              <a:ext uri="{FF2B5EF4-FFF2-40B4-BE49-F238E27FC236}">
                <a16:creationId xmlns:a16="http://schemas.microsoft.com/office/drawing/2014/main" id="{502EE037-DFF9-1C67-1596-E866360E458F}"/>
              </a:ext>
            </a:extLst>
          </p:cNvPr>
          <p:cNvSpPr txBox="1"/>
          <p:nvPr/>
        </p:nvSpPr>
        <p:spPr>
          <a:xfrm>
            <a:off x="7575365" y="2476426"/>
            <a:ext cx="1542285" cy="1027654"/>
          </a:xfrm>
          <a:prstGeom prst="rect">
            <a:avLst/>
          </a:prstGeom>
          <a:noFill/>
        </p:spPr>
        <p:txBody>
          <a:bodyPr wrap="square" rtlCol="0">
            <a:spAutoFit/>
          </a:bodyPr>
          <a:lstStyle/>
          <a:p>
            <a:pPr>
              <a:lnSpc>
                <a:spcPct val="130000"/>
              </a:lnSpc>
            </a:pPr>
            <a:r>
              <a:rPr lang="en-US" sz="1200" dirty="0">
                <a:solidFill>
                  <a:srgbClr val="33CCFF"/>
                </a:solidFill>
              </a:rPr>
              <a:t>†Schlosser et al (2019). Unpleasant meditation-related experiences…</a:t>
            </a:r>
            <a:endParaRPr lang="en-US" sz="1200" dirty="0">
              <a:solidFill>
                <a:srgbClr val="33CCFF"/>
              </a:solidFill>
              <a:highlight>
                <a:srgbClr val="FFFF00"/>
              </a:highlight>
            </a:endParaRPr>
          </a:p>
        </p:txBody>
      </p:sp>
    </p:spTree>
    <p:extLst>
      <p:ext uri="{BB962C8B-B14F-4D97-AF65-F5344CB8AC3E}">
        <p14:creationId xmlns:p14="http://schemas.microsoft.com/office/powerpoint/2010/main" val="23204923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par>
                          <p:cTn id="40" fill="hold">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par>
                          <p:cTn id="43" fill="hold">
                            <p:stCondLst>
                              <p:cond delay="500"/>
                            </p:stCondLst>
                            <p:childTnLst>
                              <p:par>
                                <p:cTn id="44" presetID="1" presetClass="entr" presetSubtype="0" fill="hold" nodeType="afterEffect">
                                  <p:stCondLst>
                                    <p:cond delay="0"/>
                                  </p:stCondLst>
                                  <p:childTnLst>
                                    <p:set>
                                      <p:cBhvr>
                                        <p:cTn id="45"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17" grpId="0"/>
      <p:bldP spid="6" grpId="0" animBg="1"/>
      <p:bldP spid="11" grpId="0"/>
      <p:bldP spid="13" grpId="0"/>
      <p:bldP spid="15"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solidFill>
            <a:srgbClr val="33CCFF">
              <a:alpha val="40000"/>
            </a:srgbClr>
          </a:solidFill>
        </p:spPr>
        <p:txBody>
          <a:bodyPr/>
          <a:lstStyle/>
          <a:p>
            <a:r>
              <a:rPr lang="en-US" sz="3200" dirty="0"/>
              <a:t>PROPOSITIONS ON SIPUBH:</a:t>
            </a:r>
            <a:br>
              <a:rPr lang="en-US" sz="3200" dirty="0"/>
            </a:br>
            <a:endParaRPr lang="en-US" sz="3200" dirty="0"/>
          </a:p>
        </p:txBody>
      </p:sp>
      <p:sp>
        <p:nvSpPr>
          <p:cNvPr id="4" name="Slide Number Placeholder 3"/>
          <p:cNvSpPr>
            <a:spLocks noGrp="1"/>
          </p:cNvSpPr>
          <p:nvPr>
            <p:ph type="sldNum" sz="quarter" idx="12"/>
          </p:nvPr>
        </p:nvSpPr>
        <p:spPr/>
        <p:txBody>
          <a:bodyPr/>
          <a:lstStyle/>
          <a:p>
            <a:pPr>
              <a:defRPr/>
            </a:pPr>
            <a:fld id="{1562156A-9564-4DAC-8093-548D72B23337}" type="slidenum">
              <a:rPr lang="en-US" altLang="en-US" smtClean="0"/>
              <a:pPr>
                <a:defRPr/>
              </a:pPr>
              <a:t>49</a:t>
            </a:fld>
            <a:endParaRPr lang="en-US" altLang="en-US"/>
          </a:p>
        </p:txBody>
      </p:sp>
      <p:sp>
        <p:nvSpPr>
          <p:cNvPr id="5" name="TextBox 4"/>
          <p:cNvSpPr txBox="1"/>
          <p:nvPr/>
        </p:nvSpPr>
        <p:spPr>
          <a:xfrm>
            <a:off x="2986085" y="768156"/>
            <a:ext cx="3429001" cy="523220"/>
          </a:xfrm>
          <a:prstGeom prst="rect">
            <a:avLst/>
          </a:prstGeom>
          <a:noFill/>
        </p:spPr>
        <p:txBody>
          <a:bodyPr wrap="square" rtlCol="0">
            <a:spAutoFit/>
          </a:bodyPr>
          <a:lstStyle/>
          <a:p>
            <a:pPr marL="0" lvl="1" algn="ctr" eaLnBrk="1" hangingPunct="1"/>
            <a:r>
              <a:rPr lang="en-US" altLang="en-US" sz="2800" dirty="0"/>
              <a:t>IV. THEORY</a:t>
            </a:r>
          </a:p>
        </p:txBody>
      </p:sp>
      <p:sp>
        <p:nvSpPr>
          <p:cNvPr id="6" name="TextBox 5">
            <a:extLst>
              <a:ext uri="{FF2B5EF4-FFF2-40B4-BE49-F238E27FC236}">
                <a16:creationId xmlns:a16="http://schemas.microsoft.com/office/drawing/2014/main" id="{2B382490-5E02-B57C-0B0C-576222FA6ACD}"/>
              </a:ext>
            </a:extLst>
          </p:cNvPr>
          <p:cNvSpPr txBox="1"/>
          <p:nvPr/>
        </p:nvSpPr>
        <p:spPr>
          <a:xfrm>
            <a:off x="946626" y="3187386"/>
            <a:ext cx="7390606" cy="1200329"/>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400" dirty="0"/>
              <a:t>IV.2. 	Pargament’s framework for spirituality in SIP is adaptable as an initial working framework for spirituality in SIPUBH</a:t>
            </a:r>
            <a:endParaRPr lang="en-GB" sz="2400" dirty="0"/>
          </a:p>
        </p:txBody>
      </p:sp>
      <p:sp>
        <p:nvSpPr>
          <p:cNvPr id="7" name="TextBox 6">
            <a:extLst>
              <a:ext uri="{FF2B5EF4-FFF2-40B4-BE49-F238E27FC236}">
                <a16:creationId xmlns:a16="http://schemas.microsoft.com/office/drawing/2014/main" id="{00F36B11-86B7-2FCC-849A-DD12FC550187}"/>
              </a:ext>
            </a:extLst>
          </p:cNvPr>
          <p:cNvSpPr txBox="1"/>
          <p:nvPr/>
        </p:nvSpPr>
        <p:spPr>
          <a:xfrm>
            <a:off x="946626" y="1887521"/>
            <a:ext cx="7390607" cy="1200329"/>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IV.1. 	SIPUBH must recognize and protect against adverse effects from spirituality, while remaining respectful/humble towards traditions</a:t>
            </a:r>
            <a:endParaRPr lang="en-GB" sz="2400" dirty="0"/>
          </a:p>
        </p:txBody>
      </p:sp>
      <p:sp>
        <p:nvSpPr>
          <p:cNvPr id="8" name="TextBox 7">
            <a:extLst>
              <a:ext uri="{FF2B5EF4-FFF2-40B4-BE49-F238E27FC236}">
                <a16:creationId xmlns:a16="http://schemas.microsoft.com/office/drawing/2014/main" id="{CEB8C4F8-3758-107C-14AE-E7B514DE58A5}"/>
              </a:ext>
            </a:extLst>
          </p:cNvPr>
          <p:cNvSpPr txBox="1"/>
          <p:nvPr/>
        </p:nvSpPr>
        <p:spPr>
          <a:xfrm>
            <a:off x="946626" y="5392784"/>
            <a:ext cx="7390607" cy="830997"/>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IV.4. 	SIPUBH must avoid fostering a “materialist” pseudo-spirituality [as critiqued by </a:t>
            </a:r>
            <a:r>
              <a:rPr lang="en-US" sz="2400" dirty="0" err="1"/>
              <a:t>Balbonis</a:t>
            </a:r>
            <a:r>
              <a:rPr lang="en-US" sz="2400" dirty="0"/>
              <a:t>]</a:t>
            </a:r>
            <a:endParaRPr lang="en-GB" sz="2400" dirty="0"/>
          </a:p>
        </p:txBody>
      </p:sp>
      <p:sp>
        <p:nvSpPr>
          <p:cNvPr id="9" name="TextBox 8">
            <a:extLst>
              <a:ext uri="{FF2B5EF4-FFF2-40B4-BE49-F238E27FC236}">
                <a16:creationId xmlns:a16="http://schemas.microsoft.com/office/drawing/2014/main" id="{1E229CEB-C5FE-1F27-98D5-1C5BC843FE6A}"/>
              </a:ext>
            </a:extLst>
          </p:cNvPr>
          <p:cNvSpPr txBox="1"/>
          <p:nvPr/>
        </p:nvSpPr>
        <p:spPr>
          <a:xfrm>
            <a:off x="962362" y="4443370"/>
            <a:ext cx="7390607" cy="830997"/>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IV.3. “Spiritual health,” has uneven (checkered) usefulness for SIPUBH</a:t>
            </a:r>
            <a:endParaRPr lang="en-GB" sz="2400" dirty="0"/>
          </a:p>
        </p:txBody>
      </p:sp>
      <p:sp>
        <p:nvSpPr>
          <p:cNvPr id="10" name="Rectangle: Rounded Corners 9">
            <a:extLst>
              <a:ext uri="{FF2B5EF4-FFF2-40B4-BE49-F238E27FC236}">
                <a16:creationId xmlns:a16="http://schemas.microsoft.com/office/drawing/2014/main" id="{FB06E2F0-95FB-9055-BA80-C81E933473DD}"/>
              </a:ext>
            </a:extLst>
          </p:cNvPr>
          <p:cNvSpPr/>
          <p:nvPr/>
        </p:nvSpPr>
        <p:spPr bwMode="auto">
          <a:xfrm>
            <a:off x="257174" y="1462637"/>
            <a:ext cx="1386620" cy="306467"/>
          </a:xfrm>
          <a:prstGeom prst="roundRect">
            <a:avLst/>
          </a:prstGeom>
          <a:solidFill>
            <a:srgbClr val="FFC000"/>
          </a:solidFill>
          <a:ln w="6350" cap="flat" cmpd="sng" algn="ctr">
            <a:solidFill>
              <a:schemeClr val="tx1"/>
            </a:solid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SUMMARY</a:t>
            </a: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2053734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EB993-A00E-875F-5D1A-5DE7D5E6D7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BBC911-6DFC-0006-36FE-CC25F0D6559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9865E0B1-9F65-4F65-2032-8AF8419A0968}"/>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V. VALUE BALANCING</a:t>
            </a:r>
            <a:endParaRPr lang="en-US" sz="3200" dirty="0"/>
          </a:p>
        </p:txBody>
      </p:sp>
      <p:sp>
        <p:nvSpPr>
          <p:cNvPr id="4" name="Slide Number Placeholder 3">
            <a:extLst>
              <a:ext uri="{FF2B5EF4-FFF2-40B4-BE49-F238E27FC236}">
                <a16:creationId xmlns:a16="http://schemas.microsoft.com/office/drawing/2014/main" id="{21AB7801-FEE9-6570-E96F-0750520F1565}"/>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50</a:t>
            </a:fld>
            <a:endParaRPr lang="en-US" altLang="en-US" dirty="0"/>
          </a:p>
        </p:txBody>
      </p:sp>
      <p:sp>
        <p:nvSpPr>
          <p:cNvPr id="5" name="TextBox 4">
            <a:extLst>
              <a:ext uri="{FF2B5EF4-FFF2-40B4-BE49-F238E27FC236}">
                <a16:creationId xmlns:a16="http://schemas.microsoft.com/office/drawing/2014/main" id="{A7919F9C-4DDC-7B34-5B67-BEF0090A96F6}"/>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a:t>
            </a:r>
            <a:r>
              <a:rPr lang="en-US" altLang="en-US" sz="2400" baseline="-25000" dirty="0"/>
              <a:t>[overall]</a:t>
            </a:r>
            <a:r>
              <a:rPr lang="en-US" altLang="en-US" sz="2400" dirty="0"/>
              <a:t>: How will value balancing affect SIPUBH?</a:t>
            </a:r>
          </a:p>
        </p:txBody>
      </p:sp>
      <p:sp>
        <p:nvSpPr>
          <p:cNvPr id="6" name="TextBox 5">
            <a:extLst>
              <a:ext uri="{FF2B5EF4-FFF2-40B4-BE49-F238E27FC236}">
                <a16:creationId xmlns:a16="http://schemas.microsoft.com/office/drawing/2014/main" id="{68278E06-C88F-E650-E0DE-7FC76978A644}"/>
              </a:ext>
            </a:extLst>
          </p:cNvPr>
          <p:cNvSpPr txBox="1"/>
          <p:nvPr/>
        </p:nvSpPr>
        <p:spPr>
          <a:xfrm>
            <a:off x="278050" y="1377174"/>
            <a:ext cx="7485997" cy="1200329"/>
          </a:xfrm>
          <a:prstGeom prst="rect">
            <a:avLst/>
          </a:prstGeom>
          <a:solidFill>
            <a:srgbClr val="B5E3A5">
              <a:alpha val="40000"/>
            </a:srgbClr>
          </a:solidFill>
        </p:spPr>
        <p:txBody>
          <a:bodyPr wrap="square" rtlCol="0">
            <a:spAutoFit/>
          </a:bodyPr>
          <a:lstStyle/>
          <a:p>
            <a:pPr marL="685800" indent="-685800">
              <a:tabLst>
                <a:tab pos="44450" algn="l"/>
                <a:tab pos="685800" algn="l"/>
              </a:tabLst>
            </a:pPr>
            <a:r>
              <a:rPr lang="en-US" sz="2400" dirty="0"/>
              <a:t>V.1. 	SIPUBH implementation must reflect trade-offs between health and other values (e.g., costs, personal freedom)</a:t>
            </a:r>
          </a:p>
        </p:txBody>
      </p:sp>
      <p:sp>
        <p:nvSpPr>
          <p:cNvPr id="10" name="TextBox 9">
            <a:extLst>
              <a:ext uri="{FF2B5EF4-FFF2-40B4-BE49-F238E27FC236}">
                <a16:creationId xmlns:a16="http://schemas.microsoft.com/office/drawing/2014/main" id="{C1F64154-229B-5F65-5DD1-933519BD9DAB}"/>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11" name="TextBox 10">
            <a:extLst>
              <a:ext uri="{FF2B5EF4-FFF2-40B4-BE49-F238E27FC236}">
                <a16:creationId xmlns:a16="http://schemas.microsoft.com/office/drawing/2014/main" id="{70DD5A2C-425A-62CF-C868-B91636D10BFA}"/>
              </a:ext>
            </a:extLst>
          </p:cNvPr>
          <p:cNvSpPr txBox="1"/>
          <p:nvPr/>
        </p:nvSpPr>
        <p:spPr>
          <a:xfrm>
            <a:off x="257172" y="3522699"/>
            <a:ext cx="7506875" cy="3016210"/>
          </a:xfrm>
          <a:prstGeom prst="rect">
            <a:avLst/>
          </a:prstGeom>
          <a:noFill/>
        </p:spPr>
        <p:txBody>
          <a:bodyPr wrap="square" rtlCol="0">
            <a:spAutoFit/>
          </a:bodyPr>
          <a:lstStyle/>
          <a:p>
            <a:r>
              <a:rPr lang="en-US" sz="2200" dirty="0"/>
              <a:t>Macro-level:</a:t>
            </a:r>
          </a:p>
          <a:p>
            <a:pPr marL="800100" lvl="1" indent="-342900">
              <a:buFont typeface="Arial" panose="020B0604020202020204" pitchFamily="34" charset="0"/>
              <a:buChar char="•"/>
            </a:pPr>
            <a:r>
              <a:rPr lang="en-US" sz="2200" dirty="0"/>
              <a:t>How much funding? Which sectors prioritized?</a:t>
            </a:r>
          </a:p>
          <a:p>
            <a:br>
              <a:rPr lang="en-US" sz="1400" dirty="0"/>
            </a:br>
            <a:r>
              <a:rPr lang="en-GB" sz="2200" dirty="0"/>
              <a:t>Day-to-day operations: </a:t>
            </a:r>
          </a:p>
          <a:p>
            <a:pPr marL="800100" lvl="1" indent="-342900">
              <a:buFont typeface="Arial" panose="020B0604020202020204" pitchFamily="34" charset="0"/>
              <a:buChar char="•"/>
            </a:pPr>
            <a:r>
              <a:rPr lang="en-GB" sz="2200" dirty="0"/>
              <a:t>What groups count as “religions”? How best support </a:t>
            </a:r>
            <a:r>
              <a:rPr lang="en-GB" sz="2200" u="sng" dirty="0"/>
              <a:t>minority religions</a:t>
            </a:r>
            <a:r>
              <a:rPr lang="en-GB" sz="2200" dirty="0"/>
              <a:t>?</a:t>
            </a:r>
          </a:p>
          <a:p>
            <a:pPr marL="800100" lvl="1" indent="-342900">
              <a:buFont typeface="Arial" panose="020B0604020202020204" pitchFamily="34" charset="0"/>
              <a:buChar char="•"/>
            </a:pPr>
            <a:r>
              <a:rPr lang="en-GB" sz="2200" dirty="0"/>
              <a:t>In SSENVs, </a:t>
            </a:r>
            <a:r>
              <a:rPr lang="en-GB" sz="2200" u="sng" dirty="0"/>
              <a:t>where is the line</a:t>
            </a:r>
            <a:r>
              <a:rPr lang="en-GB" sz="2200" dirty="0"/>
              <a:t> between providing spiritual support versus imposing values </a:t>
            </a:r>
            <a:br>
              <a:rPr lang="en-GB" sz="2200" dirty="0"/>
            </a:br>
            <a:r>
              <a:rPr lang="en-GB" sz="2200" dirty="0"/>
              <a:t>(rights to health vs freedom of religion) </a:t>
            </a:r>
          </a:p>
        </p:txBody>
      </p:sp>
      <p:sp>
        <p:nvSpPr>
          <p:cNvPr id="13" name="TextBox 12">
            <a:extLst>
              <a:ext uri="{FF2B5EF4-FFF2-40B4-BE49-F238E27FC236}">
                <a16:creationId xmlns:a16="http://schemas.microsoft.com/office/drawing/2014/main" id="{1FFCA667-2300-3784-A14A-C706B953035D}"/>
              </a:ext>
            </a:extLst>
          </p:cNvPr>
          <p:cNvSpPr txBox="1"/>
          <p:nvPr/>
        </p:nvSpPr>
        <p:spPr>
          <a:xfrm>
            <a:off x="7840249"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5" name="TextBox 14">
            <a:extLst>
              <a:ext uri="{FF2B5EF4-FFF2-40B4-BE49-F238E27FC236}">
                <a16:creationId xmlns:a16="http://schemas.microsoft.com/office/drawing/2014/main" id="{CD8E313E-F775-FC1A-2CF3-52489E430D62}"/>
              </a:ext>
            </a:extLst>
          </p:cNvPr>
          <p:cNvSpPr txBox="1"/>
          <p:nvPr/>
        </p:nvSpPr>
        <p:spPr>
          <a:xfrm>
            <a:off x="7764047" y="4437897"/>
            <a:ext cx="1308098" cy="1987916"/>
          </a:xfrm>
          <a:prstGeom prst="rect">
            <a:avLst/>
          </a:prstGeom>
          <a:noFill/>
        </p:spPr>
        <p:txBody>
          <a:bodyPr wrap="square" rtlCol="0">
            <a:spAutoFit/>
          </a:bodyPr>
          <a:lstStyle/>
          <a:p>
            <a:pPr>
              <a:lnSpc>
                <a:spcPct val="130000"/>
              </a:lnSpc>
            </a:pPr>
            <a:r>
              <a:rPr lang="en-US" sz="1200" dirty="0">
                <a:solidFill>
                  <a:srgbClr val="33CCFF"/>
                </a:solidFill>
              </a:rPr>
              <a:t>† Sweet &amp; Matthews (2008). Proportionality balancing and global constitutionalism.</a:t>
            </a:r>
            <a:endParaRPr lang="en-US" sz="1200" dirty="0">
              <a:solidFill>
                <a:srgbClr val="33CCFF"/>
              </a:solidFill>
              <a:highlight>
                <a:srgbClr val="FFFF00"/>
              </a:highlight>
            </a:endParaRPr>
          </a:p>
        </p:txBody>
      </p:sp>
      <p:sp>
        <p:nvSpPr>
          <p:cNvPr id="16" name="TextBox 15">
            <a:extLst>
              <a:ext uri="{FF2B5EF4-FFF2-40B4-BE49-F238E27FC236}">
                <a16:creationId xmlns:a16="http://schemas.microsoft.com/office/drawing/2014/main" id="{E56DC248-F7AC-DDF6-48F2-BFF06AE19734}"/>
              </a:ext>
            </a:extLst>
          </p:cNvPr>
          <p:cNvSpPr txBox="1"/>
          <p:nvPr/>
        </p:nvSpPr>
        <p:spPr>
          <a:xfrm>
            <a:off x="7764047" y="6499793"/>
            <a:ext cx="1308098" cy="276999"/>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sp>
        <p:nvSpPr>
          <p:cNvPr id="8" name="TextBox 7">
            <a:extLst>
              <a:ext uri="{FF2B5EF4-FFF2-40B4-BE49-F238E27FC236}">
                <a16:creationId xmlns:a16="http://schemas.microsoft.com/office/drawing/2014/main" id="{5D0F2964-02CB-1C53-6D85-8FFBF0F99BFA}"/>
              </a:ext>
            </a:extLst>
          </p:cNvPr>
          <p:cNvSpPr txBox="1"/>
          <p:nvPr/>
        </p:nvSpPr>
        <p:spPr>
          <a:xfrm>
            <a:off x="257173" y="2635551"/>
            <a:ext cx="7506875" cy="830997"/>
          </a:xfrm>
          <a:prstGeom prst="rect">
            <a:avLst/>
          </a:prstGeom>
          <a:solidFill>
            <a:srgbClr val="B5E3A5">
              <a:alpha val="40000"/>
            </a:srgbClr>
          </a:solidFill>
        </p:spPr>
        <p:txBody>
          <a:bodyPr wrap="square" rtlCol="0">
            <a:spAutoFit/>
          </a:bodyPr>
          <a:lstStyle/>
          <a:p>
            <a:pPr marL="685800" indent="-685800">
              <a:tabLst>
                <a:tab pos="44450" algn="l"/>
                <a:tab pos="685800" algn="l"/>
              </a:tabLst>
            </a:pPr>
            <a:r>
              <a:rPr lang="en-US" sz="2400" dirty="0"/>
              <a:t>V.2. 	SIPUBH value-balancing will be needed at </a:t>
            </a:r>
            <a:r>
              <a:rPr lang="en-US" sz="2400" b="1" dirty="0"/>
              <a:t>multiple levels </a:t>
            </a:r>
            <a:r>
              <a:rPr lang="en-US" sz="2400" dirty="0"/>
              <a:t>(e.g. macro goals vs operations)</a:t>
            </a:r>
          </a:p>
        </p:txBody>
      </p:sp>
      <p:sp>
        <p:nvSpPr>
          <p:cNvPr id="9" name="TextBox 8">
            <a:extLst>
              <a:ext uri="{FF2B5EF4-FFF2-40B4-BE49-F238E27FC236}">
                <a16:creationId xmlns:a16="http://schemas.microsoft.com/office/drawing/2014/main" id="{D34D0E3F-7304-1370-8E43-E94378B6F403}"/>
              </a:ext>
            </a:extLst>
          </p:cNvPr>
          <p:cNvSpPr txBox="1"/>
          <p:nvPr/>
        </p:nvSpPr>
        <p:spPr>
          <a:xfrm>
            <a:off x="4415264" y="2117735"/>
            <a:ext cx="1127232" cy="461665"/>
          </a:xfrm>
          <a:prstGeom prst="rect">
            <a:avLst/>
          </a:prstGeom>
          <a:noFill/>
        </p:spPr>
        <p:txBody>
          <a:bodyPr wrap="none" rtlCol="0">
            <a:spAutoFit/>
          </a:bodyPr>
          <a:lstStyle/>
          <a:p>
            <a:r>
              <a:rPr lang="en-GB" sz="2400" dirty="0">
                <a:solidFill>
                  <a:srgbClr val="FF0000"/>
                </a:solidFill>
                <a:sym typeface="Wingdings" panose="05000000000000000000" pitchFamily="2" charset="2"/>
              </a:rPr>
              <a:t> </a:t>
            </a:r>
            <a:r>
              <a:rPr lang="en-GB" sz="1400" dirty="0">
                <a:solidFill>
                  <a:srgbClr val="FF0000"/>
                </a:solidFill>
                <a:sym typeface="Wingdings" panose="05000000000000000000" pitchFamily="2" charset="2"/>
              </a:rPr>
              <a:t>(earlier)</a:t>
            </a:r>
            <a:endParaRPr lang="en-GB" sz="2400" dirty="0">
              <a:solidFill>
                <a:srgbClr val="FF0000"/>
              </a:solidFill>
            </a:endParaRPr>
          </a:p>
        </p:txBody>
      </p:sp>
    </p:spTree>
    <p:extLst>
      <p:ext uri="{BB962C8B-B14F-4D97-AF65-F5344CB8AC3E}">
        <p14:creationId xmlns:p14="http://schemas.microsoft.com/office/powerpoint/2010/main" val="4092731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500"/>
                            </p:stCondLst>
                            <p:childTnLst>
                              <p:par>
                                <p:cTn id="21" presetID="47"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fade">
                                      <p:cBhvr>
                                        <p:cTn id="30" dur="250"/>
                                        <p:tgtEl>
                                          <p:spTgt spid="11">
                                            <p:txEl>
                                              <p:pRg st="0" end="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xEl>
                                              <p:pRg st="1" end="1"/>
                                            </p:txEl>
                                          </p:spTgt>
                                        </p:tgtEl>
                                        <p:attrNameLst>
                                          <p:attrName>style.visibility</p:attrName>
                                        </p:attrNameLst>
                                      </p:cBhvr>
                                      <p:to>
                                        <p:strVal val="visible"/>
                                      </p:to>
                                    </p:set>
                                    <p:animEffect transition="in" filter="fade">
                                      <p:cBhvr>
                                        <p:cTn id="33" dur="250"/>
                                        <p:tgtEl>
                                          <p:spTgt spid="11">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xEl>
                                              <p:pRg st="2" end="2"/>
                                            </p:txEl>
                                          </p:spTgt>
                                        </p:tgtEl>
                                        <p:attrNameLst>
                                          <p:attrName>style.visibility</p:attrName>
                                        </p:attrNameLst>
                                      </p:cBhvr>
                                      <p:to>
                                        <p:strVal val="visible"/>
                                      </p:to>
                                    </p:set>
                                    <p:animEffect transition="in" filter="fade">
                                      <p:cBhvr>
                                        <p:cTn id="38" dur="500"/>
                                        <p:tgtEl>
                                          <p:spTgt spid="11">
                                            <p:txEl>
                                              <p:pRg st="2" end="2"/>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1">
                                            <p:txEl>
                                              <p:pRg st="3" end="3"/>
                                            </p:txEl>
                                          </p:spTgt>
                                        </p:tgtEl>
                                        <p:attrNameLst>
                                          <p:attrName>style.visibility</p:attrName>
                                        </p:attrNameLst>
                                      </p:cBhvr>
                                      <p:to>
                                        <p:strVal val="visible"/>
                                      </p:to>
                                    </p:set>
                                    <p:animEffect transition="in" filter="fade">
                                      <p:cBhvr>
                                        <p:cTn id="41" dur="500"/>
                                        <p:tgtEl>
                                          <p:spTgt spid="11">
                                            <p:txEl>
                                              <p:pRg st="3" end="3"/>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1">
                                            <p:txEl>
                                              <p:pRg st="4" end="4"/>
                                            </p:txEl>
                                          </p:spTgt>
                                        </p:tgtEl>
                                        <p:attrNameLst>
                                          <p:attrName>style.visibility</p:attrName>
                                        </p:attrNameLst>
                                      </p:cBhvr>
                                      <p:to>
                                        <p:strVal val="visible"/>
                                      </p:to>
                                    </p:set>
                                    <p:animEffect transition="in" filter="fade">
                                      <p:cBhvr>
                                        <p:cTn id="44" dur="500"/>
                                        <p:tgtEl>
                                          <p:spTgt spid="11">
                                            <p:txEl>
                                              <p:pRg st="4" end="4"/>
                                            </p:txEl>
                                          </p:spTgt>
                                        </p:tgtEl>
                                      </p:cBhvr>
                                    </p:animEffect>
                                  </p:childTnLst>
                                </p:cTn>
                              </p:par>
                            </p:childTnLst>
                          </p:cTn>
                        </p:par>
                        <p:par>
                          <p:cTn id="45" fill="hold">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5" grpId="0"/>
      <p:bldP spid="8" grpId="0" animBg="1"/>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EB993-A00E-875F-5D1A-5DE7D5E6D787}"/>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EFB9EC8B-30FE-5CE2-C99D-1F499396C825}"/>
              </a:ext>
            </a:extLst>
          </p:cNvPr>
          <p:cNvSpPr txBox="1"/>
          <p:nvPr/>
        </p:nvSpPr>
        <p:spPr>
          <a:xfrm>
            <a:off x="487944" y="3669759"/>
            <a:ext cx="2712455" cy="369332"/>
          </a:xfrm>
          <a:prstGeom prst="rect">
            <a:avLst/>
          </a:prstGeom>
          <a:solidFill>
            <a:srgbClr val="FFFF00">
              <a:alpha val="50000"/>
            </a:srgbClr>
          </a:solidFill>
        </p:spPr>
        <p:txBody>
          <a:bodyPr wrap="square" rtlCol="0">
            <a:spAutoFit/>
          </a:bodyPr>
          <a:lstStyle/>
          <a:p>
            <a:r>
              <a:rPr lang="en-US" dirty="0"/>
              <a:t>    </a:t>
            </a:r>
          </a:p>
        </p:txBody>
      </p:sp>
      <p:sp>
        <p:nvSpPr>
          <p:cNvPr id="3" name="Content Placeholder 2">
            <a:extLst>
              <a:ext uri="{FF2B5EF4-FFF2-40B4-BE49-F238E27FC236}">
                <a16:creationId xmlns:a16="http://schemas.microsoft.com/office/drawing/2014/main" id="{CCBBC911-6DFC-0006-36FE-CC25F0D65596}"/>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9865E0B1-9F65-4F65-2032-8AF8419A0968}"/>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V. VALUE BALANCING</a:t>
            </a:r>
            <a:endParaRPr lang="en-US" sz="3200" dirty="0"/>
          </a:p>
        </p:txBody>
      </p:sp>
      <p:sp>
        <p:nvSpPr>
          <p:cNvPr id="4" name="Slide Number Placeholder 3">
            <a:extLst>
              <a:ext uri="{FF2B5EF4-FFF2-40B4-BE49-F238E27FC236}">
                <a16:creationId xmlns:a16="http://schemas.microsoft.com/office/drawing/2014/main" id="{21AB7801-FEE9-6570-E96F-0750520F1565}"/>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51</a:t>
            </a:fld>
            <a:endParaRPr lang="en-US" altLang="en-US" dirty="0"/>
          </a:p>
        </p:txBody>
      </p:sp>
      <p:sp>
        <p:nvSpPr>
          <p:cNvPr id="5" name="TextBox 4">
            <a:extLst>
              <a:ext uri="{FF2B5EF4-FFF2-40B4-BE49-F238E27FC236}">
                <a16:creationId xmlns:a16="http://schemas.microsoft.com/office/drawing/2014/main" id="{A7919F9C-4DDC-7B34-5B67-BEF0090A96F6}"/>
              </a:ext>
            </a:extLst>
          </p:cNvPr>
          <p:cNvSpPr txBox="1"/>
          <p:nvPr/>
        </p:nvSpPr>
        <p:spPr>
          <a:xfrm>
            <a:off x="457200" y="833438"/>
            <a:ext cx="8229599" cy="461665"/>
          </a:xfrm>
          <a:prstGeom prst="rect">
            <a:avLst/>
          </a:prstGeom>
          <a:solidFill>
            <a:srgbClr val="FFC000">
              <a:alpha val="35000"/>
            </a:srgbClr>
          </a:solidFill>
        </p:spPr>
        <p:txBody>
          <a:bodyPr wrap="square" rtlCol="0">
            <a:spAutoFit/>
          </a:bodyPr>
          <a:lstStyle/>
          <a:p>
            <a:pPr marL="0" lvl="1" eaLnBrk="1" hangingPunct="1"/>
            <a:r>
              <a:rPr lang="en-US" altLang="en-US" sz="2400" dirty="0"/>
              <a:t>Q</a:t>
            </a:r>
            <a:r>
              <a:rPr lang="en-US" altLang="en-US" sz="2400" baseline="-25000" dirty="0"/>
              <a:t>[overall]</a:t>
            </a:r>
            <a:r>
              <a:rPr lang="en-US" altLang="en-US" sz="2400" dirty="0"/>
              <a:t>: How will value balancing affect SIPUBH?</a:t>
            </a:r>
          </a:p>
        </p:txBody>
      </p:sp>
      <p:sp>
        <p:nvSpPr>
          <p:cNvPr id="6" name="TextBox 5">
            <a:extLst>
              <a:ext uri="{FF2B5EF4-FFF2-40B4-BE49-F238E27FC236}">
                <a16:creationId xmlns:a16="http://schemas.microsoft.com/office/drawing/2014/main" id="{68278E06-C88F-E650-E0DE-7FC76978A644}"/>
              </a:ext>
            </a:extLst>
          </p:cNvPr>
          <p:cNvSpPr txBox="1"/>
          <p:nvPr/>
        </p:nvSpPr>
        <p:spPr>
          <a:xfrm>
            <a:off x="278050" y="1377174"/>
            <a:ext cx="7485997" cy="830997"/>
          </a:xfrm>
          <a:prstGeom prst="rect">
            <a:avLst/>
          </a:prstGeom>
          <a:solidFill>
            <a:schemeClr val="bg1">
              <a:lumMod val="85000"/>
              <a:alpha val="40000"/>
            </a:schemeClr>
          </a:solidFill>
        </p:spPr>
        <p:txBody>
          <a:bodyPr wrap="square" rtlCol="0">
            <a:spAutoFit/>
          </a:bodyPr>
          <a:lstStyle/>
          <a:p>
            <a:pPr marL="685800" indent="-685800">
              <a:tabLst>
                <a:tab pos="44450" algn="l"/>
                <a:tab pos="685800" algn="l"/>
              </a:tabLst>
            </a:pPr>
            <a:r>
              <a:rPr lang="en-US" sz="2400" dirty="0"/>
              <a:t>V.3. 	SIPUBH implementation will inevitably reflect sociopolitical priorities</a:t>
            </a:r>
          </a:p>
        </p:txBody>
      </p:sp>
      <p:sp>
        <p:nvSpPr>
          <p:cNvPr id="10" name="TextBox 9">
            <a:extLst>
              <a:ext uri="{FF2B5EF4-FFF2-40B4-BE49-F238E27FC236}">
                <a16:creationId xmlns:a16="http://schemas.microsoft.com/office/drawing/2014/main" id="{C1F64154-229B-5F65-5DD1-933519BD9DAB}"/>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11" name="TextBox 10">
            <a:extLst>
              <a:ext uri="{FF2B5EF4-FFF2-40B4-BE49-F238E27FC236}">
                <a16:creationId xmlns:a16="http://schemas.microsoft.com/office/drawing/2014/main" id="{70DD5A2C-425A-62CF-C868-B91636D10BFA}"/>
              </a:ext>
            </a:extLst>
          </p:cNvPr>
          <p:cNvSpPr txBox="1"/>
          <p:nvPr/>
        </p:nvSpPr>
        <p:spPr>
          <a:xfrm>
            <a:off x="399045" y="3617833"/>
            <a:ext cx="7223128" cy="707886"/>
          </a:xfrm>
          <a:prstGeom prst="rect">
            <a:avLst/>
          </a:prstGeom>
          <a:noFill/>
        </p:spPr>
        <p:txBody>
          <a:bodyPr wrap="square" rtlCol="0">
            <a:spAutoFit/>
          </a:bodyPr>
          <a:lstStyle/>
          <a:p>
            <a:r>
              <a:rPr lang="en-US" sz="2000" dirty="0"/>
              <a:t>Get lawyers in the loop: judicial rights-balancing processes are “proportionality” in Europe, but “scrutiny” (strict/etc.) in USA</a:t>
            </a:r>
            <a:endParaRPr lang="en-GB" sz="2000" dirty="0"/>
          </a:p>
        </p:txBody>
      </p:sp>
      <p:sp>
        <p:nvSpPr>
          <p:cNvPr id="13" name="TextBox 12">
            <a:extLst>
              <a:ext uri="{FF2B5EF4-FFF2-40B4-BE49-F238E27FC236}">
                <a16:creationId xmlns:a16="http://schemas.microsoft.com/office/drawing/2014/main" id="{1FFCA667-2300-3784-A14A-C706B953035D}"/>
              </a:ext>
            </a:extLst>
          </p:cNvPr>
          <p:cNvSpPr txBox="1"/>
          <p:nvPr/>
        </p:nvSpPr>
        <p:spPr>
          <a:xfrm>
            <a:off x="7840249"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5" name="TextBox 14">
            <a:extLst>
              <a:ext uri="{FF2B5EF4-FFF2-40B4-BE49-F238E27FC236}">
                <a16:creationId xmlns:a16="http://schemas.microsoft.com/office/drawing/2014/main" id="{CD8E313E-F775-FC1A-2CF3-52489E430D62}"/>
              </a:ext>
            </a:extLst>
          </p:cNvPr>
          <p:cNvSpPr txBox="1"/>
          <p:nvPr/>
        </p:nvSpPr>
        <p:spPr>
          <a:xfrm>
            <a:off x="7797801" y="3800402"/>
            <a:ext cx="1308098" cy="547522"/>
          </a:xfrm>
          <a:prstGeom prst="rect">
            <a:avLst/>
          </a:prstGeom>
          <a:noFill/>
        </p:spPr>
        <p:txBody>
          <a:bodyPr wrap="square" rtlCol="0">
            <a:spAutoFit/>
          </a:bodyPr>
          <a:lstStyle/>
          <a:p>
            <a:pPr>
              <a:lnSpc>
                <a:spcPct val="130000"/>
              </a:lnSpc>
            </a:pPr>
            <a:r>
              <a:rPr lang="en-US" sz="1200" dirty="0">
                <a:solidFill>
                  <a:srgbClr val="33CCFF"/>
                </a:solidFill>
              </a:rPr>
              <a:t>† Jackson (2015)..</a:t>
            </a:r>
            <a:endParaRPr lang="en-US" sz="1200" dirty="0">
              <a:solidFill>
                <a:srgbClr val="33CCFF"/>
              </a:solidFill>
              <a:highlight>
                <a:srgbClr val="FFFF00"/>
              </a:highlight>
            </a:endParaRPr>
          </a:p>
        </p:txBody>
      </p:sp>
      <p:sp>
        <p:nvSpPr>
          <p:cNvPr id="16" name="TextBox 15">
            <a:extLst>
              <a:ext uri="{FF2B5EF4-FFF2-40B4-BE49-F238E27FC236}">
                <a16:creationId xmlns:a16="http://schemas.microsoft.com/office/drawing/2014/main" id="{E56DC248-F7AC-DDF6-48F2-BFF06AE19734}"/>
              </a:ext>
            </a:extLst>
          </p:cNvPr>
          <p:cNvSpPr txBox="1"/>
          <p:nvPr/>
        </p:nvSpPr>
        <p:spPr>
          <a:xfrm>
            <a:off x="7764047" y="6499793"/>
            <a:ext cx="1308098" cy="276999"/>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sp>
        <p:nvSpPr>
          <p:cNvPr id="8" name="TextBox 7">
            <a:extLst>
              <a:ext uri="{FF2B5EF4-FFF2-40B4-BE49-F238E27FC236}">
                <a16:creationId xmlns:a16="http://schemas.microsoft.com/office/drawing/2014/main" id="{5D0F2964-02CB-1C53-6D85-8FFBF0F99BFA}"/>
              </a:ext>
            </a:extLst>
          </p:cNvPr>
          <p:cNvSpPr txBox="1"/>
          <p:nvPr/>
        </p:nvSpPr>
        <p:spPr>
          <a:xfrm>
            <a:off x="257172" y="2305327"/>
            <a:ext cx="7506875" cy="1200329"/>
          </a:xfrm>
          <a:prstGeom prst="rect">
            <a:avLst/>
          </a:prstGeom>
          <a:solidFill>
            <a:srgbClr val="B5E3A5">
              <a:alpha val="40000"/>
            </a:srgbClr>
          </a:solidFill>
        </p:spPr>
        <p:txBody>
          <a:bodyPr wrap="square" rtlCol="0">
            <a:spAutoFit/>
          </a:bodyPr>
          <a:lstStyle/>
          <a:p>
            <a:pPr marL="685800" indent="-685800">
              <a:tabLst>
                <a:tab pos="44450" algn="l"/>
                <a:tab pos="685800" algn="l"/>
              </a:tabLst>
            </a:pPr>
            <a:r>
              <a:rPr lang="en-US" sz="2400" dirty="0"/>
              <a:t>V.4. 	SIPUBH planning should take into account national/local judicial procedures for </a:t>
            </a:r>
            <a:br>
              <a:rPr lang="en-US" sz="2400" dirty="0"/>
            </a:br>
            <a:r>
              <a:rPr lang="en-US" sz="2400" u="sng" dirty="0"/>
              <a:t>balancing competing rights</a:t>
            </a:r>
          </a:p>
        </p:txBody>
      </p:sp>
      <p:sp>
        <p:nvSpPr>
          <p:cNvPr id="9" name="TextBox 8">
            <a:extLst>
              <a:ext uri="{FF2B5EF4-FFF2-40B4-BE49-F238E27FC236}">
                <a16:creationId xmlns:a16="http://schemas.microsoft.com/office/drawing/2014/main" id="{D34D0E3F-7304-1370-8E43-E94378B6F403}"/>
              </a:ext>
            </a:extLst>
          </p:cNvPr>
          <p:cNvSpPr txBox="1"/>
          <p:nvPr/>
        </p:nvSpPr>
        <p:spPr>
          <a:xfrm>
            <a:off x="4546599" y="1712645"/>
            <a:ext cx="1127232" cy="461665"/>
          </a:xfrm>
          <a:prstGeom prst="rect">
            <a:avLst/>
          </a:prstGeom>
          <a:noFill/>
        </p:spPr>
        <p:txBody>
          <a:bodyPr wrap="none" rtlCol="0">
            <a:spAutoFit/>
          </a:bodyPr>
          <a:lstStyle/>
          <a:p>
            <a:r>
              <a:rPr lang="en-GB" sz="2400" dirty="0">
                <a:solidFill>
                  <a:srgbClr val="FF0000"/>
                </a:solidFill>
                <a:sym typeface="Wingdings" panose="05000000000000000000" pitchFamily="2" charset="2"/>
              </a:rPr>
              <a:t> </a:t>
            </a:r>
            <a:r>
              <a:rPr lang="en-GB" sz="1400" dirty="0">
                <a:solidFill>
                  <a:srgbClr val="FF0000"/>
                </a:solidFill>
                <a:sym typeface="Wingdings" panose="05000000000000000000" pitchFamily="2" charset="2"/>
              </a:rPr>
              <a:t>(earlier)</a:t>
            </a:r>
            <a:endParaRPr lang="en-GB" sz="2400" dirty="0">
              <a:solidFill>
                <a:srgbClr val="FF0000"/>
              </a:solidFill>
            </a:endParaRPr>
          </a:p>
        </p:txBody>
      </p:sp>
      <p:sp>
        <p:nvSpPr>
          <p:cNvPr id="12" name="TextBox 11">
            <a:extLst>
              <a:ext uri="{FF2B5EF4-FFF2-40B4-BE49-F238E27FC236}">
                <a16:creationId xmlns:a16="http://schemas.microsoft.com/office/drawing/2014/main" id="{918C3A3A-D20F-047D-0DC9-D65F7500E2E3}"/>
              </a:ext>
            </a:extLst>
          </p:cNvPr>
          <p:cNvSpPr txBox="1"/>
          <p:nvPr/>
        </p:nvSpPr>
        <p:spPr>
          <a:xfrm>
            <a:off x="257171" y="4481695"/>
            <a:ext cx="7506875" cy="830997"/>
          </a:xfrm>
          <a:prstGeom prst="rect">
            <a:avLst/>
          </a:prstGeom>
          <a:solidFill>
            <a:schemeClr val="bg1">
              <a:lumMod val="85000"/>
              <a:alpha val="40000"/>
            </a:schemeClr>
          </a:solidFill>
        </p:spPr>
        <p:txBody>
          <a:bodyPr wrap="square" rtlCol="0">
            <a:spAutoFit/>
          </a:bodyPr>
          <a:lstStyle/>
          <a:p>
            <a:pPr marL="685800" indent="-685800">
              <a:tabLst>
                <a:tab pos="44450" algn="l"/>
                <a:tab pos="685800" algn="l"/>
              </a:tabLst>
            </a:pPr>
            <a:r>
              <a:rPr lang="en-US" sz="2400" dirty="0"/>
              <a:t>V.5. 	Scholarship on ‘varieties of secularity’ may offer helpful background for SIPUBH values balancing </a:t>
            </a:r>
          </a:p>
        </p:txBody>
      </p:sp>
      <p:sp>
        <p:nvSpPr>
          <p:cNvPr id="14" name="TextBox 13">
            <a:extLst>
              <a:ext uri="{FF2B5EF4-FFF2-40B4-BE49-F238E27FC236}">
                <a16:creationId xmlns:a16="http://schemas.microsoft.com/office/drawing/2014/main" id="{64826452-8D21-349B-C6B2-F7A3DCAC62DE}"/>
              </a:ext>
            </a:extLst>
          </p:cNvPr>
          <p:cNvSpPr txBox="1"/>
          <p:nvPr/>
        </p:nvSpPr>
        <p:spPr>
          <a:xfrm>
            <a:off x="487945" y="5460029"/>
            <a:ext cx="6992355" cy="923330"/>
          </a:xfrm>
          <a:prstGeom prst="rect">
            <a:avLst/>
          </a:prstGeom>
          <a:noFill/>
        </p:spPr>
        <p:txBody>
          <a:bodyPr wrap="square" rtlCol="0">
            <a:spAutoFit/>
          </a:bodyPr>
          <a:lstStyle/>
          <a:p>
            <a:r>
              <a:rPr lang="en-US" dirty="0"/>
              <a:t>Starting point: Secular zones in different societies are </a:t>
            </a:r>
            <a:r>
              <a:rPr lang="en-US" b="1" u="sng" dirty="0"/>
              <a:t>non-uniform</a:t>
            </a:r>
            <a:r>
              <a:rPr lang="en-US" dirty="0"/>
              <a:t>, and evolved to serve 1 or more of least 4 identifiable functions (e.g., balancing religious diversity vs ensuring rights)</a:t>
            </a:r>
            <a:endParaRPr lang="en-GB" dirty="0"/>
          </a:p>
        </p:txBody>
      </p:sp>
      <p:sp>
        <p:nvSpPr>
          <p:cNvPr id="17" name="TextBox 16">
            <a:extLst>
              <a:ext uri="{FF2B5EF4-FFF2-40B4-BE49-F238E27FC236}">
                <a16:creationId xmlns:a16="http://schemas.microsoft.com/office/drawing/2014/main" id="{B104C6C7-0034-1C1C-7967-436267A06AB2}"/>
              </a:ext>
            </a:extLst>
          </p:cNvPr>
          <p:cNvSpPr txBox="1"/>
          <p:nvPr/>
        </p:nvSpPr>
        <p:spPr>
          <a:xfrm>
            <a:off x="7467600" y="5373807"/>
            <a:ext cx="1604545" cy="1027654"/>
          </a:xfrm>
          <a:prstGeom prst="rect">
            <a:avLst/>
          </a:prstGeom>
          <a:noFill/>
        </p:spPr>
        <p:txBody>
          <a:bodyPr wrap="square" rtlCol="0">
            <a:spAutoFit/>
          </a:bodyPr>
          <a:lstStyle/>
          <a:p>
            <a:pPr>
              <a:lnSpc>
                <a:spcPct val="130000"/>
              </a:lnSpc>
            </a:pPr>
            <a:r>
              <a:rPr lang="en-US" sz="1200" dirty="0">
                <a:solidFill>
                  <a:srgbClr val="33CCFF"/>
                </a:solidFill>
              </a:rPr>
              <a:t>*Burchardt &amp;c (2015). Multiple secularities</a:t>
            </a:r>
          </a:p>
          <a:p>
            <a:pPr>
              <a:lnSpc>
                <a:spcPct val="130000"/>
              </a:lnSpc>
            </a:pPr>
            <a:r>
              <a:rPr lang="en-US" sz="1200" dirty="0">
                <a:solidFill>
                  <a:srgbClr val="33CCFF"/>
                </a:solidFill>
              </a:rPr>
              <a:t>† Oman (2025)</a:t>
            </a:r>
          </a:p>
        </p:txBody>
      </p:sp>
    </p:spTree>
    <p:extLst>
      <p:ext uri="{BB962C8B-B14F-4D97-AF65-F5344CB8AC3E}">
        <p14:creationId xmlns:p14="http://schemas.microsoft.com/office/powerpoint/2010/main" val="34286197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500"/>
                                        <p:tgtEl>
                                          <p:spTgt spid="11">
                                            <p:txEl>
                                              <p:pRg st="0" end="0"/>
                                            </p:txEl>
                                          </p:spTgt>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 grpId="0" animBg="1"/>
      <p:bldP spid="15" grpId="0"/>
      <p:bldP spid="8" grpId="0" animBg="1"/>
      <p:bldP spid="9" grpId="0"/>
      <p:bldP spid="12" grpId="0" animBg="1"/>
      <p:bldP spid="17"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775" y="1317097"/>
            <a:ext cx="8886825" cy="588283"/>
          </a:xfrm>
        </p:spPr>
        <p:txBody>
          <a:bodyPr/>
          <a:lstStyle/>
          <a:p>
            <a:pPr marL="0" indent="0">
              <a:buNone/>
            </a:pPr>
            <a:r>
              <a:rPr lang="en-US" sz="2800" dirty="0"/>
              <a:t> </a:t>
            </a:r>
          </a:p>
        </p:txBody>
      </p:sp>
      <p:sp>
        <p:nvSpPr>
          <p:cNvPr id="2" name="Title 1"/>
          <p:cNvSpPr>
            <a:spLocks noGrp="1"/>
          </p:cNvSpPr>
          <p:nvPr>
            <p:ph type="title"/>
          </p:nvPr>
        </p:nvSpPr>
        <p:spPr>
          <a:xfrm>
            <a:off x="457200" y="136525"/>
            <a:ext cx="8229600" cy="1017620"/>
          </a:xfrm>
          <a:solidFill>
            <a:srgbClr val="33CCFF">
              <a:alpha val="40000"/>
            </a:srgbClr>
          </a:solidFill>
        </p:spPr>
        <p:txBody>
          <a:bodyPr/>
          <a:lstStyle/>
          <a:p>
            <a:r>
              <a:rPr lang="en-US" sz="3200" dirty="0"/>
              <a:t>PROPOSITIONS ON SIPUBH:</a:t>
            </a:r>
            <a:br>
              <a:rPr lang="en-US" sz="3200" dirty="0"/>
            </a:br>
            <a:endParaRPr lang="en-US" sz="3200" dirty="0"/>
          </a:p>
        </p:txBody>
      </p:sp>
      <p:sp>
        <p:nvSpPr>
          <p:cNvPr id="4" name="Slide Number Placeholder 3"/>
          <p:cNvSpPr>
            <a:spLocks noGrp="1"/>
          </p:cNvSpPr>
          <p:nvPr>
            <p:ph type="sldNum" sz="quarter" idx="12"/>
          </p:nvPr>
        </p:nvSpPr>
        <p:spPr/>
        <p:txBody>
          <a:bodyPr/>
          <a:lstStyle/>
          <a:p>
            <a:pPr>
              <a:defRPr/>
            </a:pPr>
            <a:fld id="{1562156A-9564-4DAC-8093-548D72B23337}" type="slidenum">
              <a:rPr lang="en-US" altLang="en-US" smtClean="0"/>
              <a:pPr>
                <a:defRPr/>
              </a:pPr>
              <a:t>52</a:t>
            </a:fld>
            <a:endParaRPr lang="en-US" altLang="en-US"/>
          </a:p>
        </p:txBody>
      </p:sp>
      <p:sp>
        <p:nvSpPr>
          <p:cNvPr id="5" name="TextBox 4"/>
          <p:cNvSpPr txBox="1"/>
          <p:nvPr/>
        </p:nvSpPr>
        <p:spPr>
          <a:xfrm>
            <a:off x="2559842" y="577364"/>
            <a:ext cx="4024315" cy="523220"/>
          </a:xfrm>
          <a:prstGeom prst="rect">
            <a:avLst/>
          </a:prstGeom>
          <a:noFill/>
        </p:spPr>
        <p:txBody>
          <a:bodyPr wrap="square" rtlCol="0">
            <a:spAutoFit/>
          </a:bodyPr>
          <a:lstStyle/>
          <a:p>
            <a:pPr marL="0" lvl="1" algn="ctr" eaLnBrk="1" hangingPunct="1"/>
            <a:r>
              <a:rPr lang="en-US" altLang="en-US" sz="2800" dirty="0"/>
              <a:t>V. VALUE BALANCING</a:t>
            </a:r>
          </a:p>
        </p:txBody>
      </p:sp>
      <p:sp>
        <p:nvSpPr>
          <p:cNvPr id="6" name="TextBox 5">
            <a:extLst>
              <a:ext uri="{FF2B5EF4-FFF2-40B4-BE49-F238E27FC236}">
                <a16:creationId xmlns:a16="http://schemas.microsoft.com/office/drawing/2014/main" id="{2B382490-5E02-B57C-0B0C-576222FA6ACD}"/>
              </a:ext>
            </a:extLst>
          </p:cNvPr>
          <p:cNvSpPr txBox="1"/>
          <p:nvPr/>
        </p:nvSpPr>
        <p:spPr>
          <a:xfrm>
            <a:off x="482600" y="3463080"/>
            <a:ext cx="7594600"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400" dirty="0"/>
              <a:t>V.3. 	SIPUBH implementation will inevitably reflect sociopolitical priorities</a:t>
            </a:r>
            <a:endParaRPr lang="en-GB" sz="2400" dirty="0"/>
          </a:p>
        </p:txBody>
      </p:sp>
      <p:sp>
        <p:nvSpPr>
          <p:cNvPr id="9" name="TextBox 8">
            <a:extLst>
              <a:ext uri="{FF2B5EF4-FFF2-40B4-BE49-F238E27FC236}">
                <a16:creationId xmlns:a16="http://schemas.microsoft.com/office/drawing/2014/main" id="{A95EDC03-CE71-10FC-83C6-75FBAAFA372C}"/>
              </a:ext>
            </a:extLst>
          </p:cNvPr>
          <p:cNvSpPr txBox="1"/>
          <p:nvPr/>
        </p:nvSpPr>
        <p:spPr>
          <a:xfrm>
            <a:off x="533400" y="1263536"/>
            <a:ext cx="7543800" cy="1200329"/>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V.1. 	SIPUBH implementation must reflect trade-offs between health and other values (e.g., costs, personal freedom)</a:t>
            </a:r>
            <a:endParaRPr lang="en-GB" sz="2400" dirty="0"/>
          </a:p>
        </p:txBody>
      </p:sp>
      <p:sp>
        <p:nvSpPr>
          <p:cNvPr id="13" name="TextBox 12">
            <a:extLst>
              <a:ext uri="{FF2B5EF4-FFF2-40B4-BE49-F238E27FC236}">
                <a16:creationId xmlns:a16="http://schemas.microsoft.com/office/drawing/2014/main" id="{03C07863-752D-30C7-5EFA-9B2111C1B0C5}"/>
              </a:ext>
            </a:extLst>
          </p:cNvPr>
          <p:cNvSpPr txBox="1"/>
          <p:nvPr/>
        </p:nvSpPr>
        <p:spPr>
          <a:xfrm>
            <a:off x="457200" y="4356549"/>
            <a:ext cx="7620000" cy="1200329"/>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V.4. 	SIPUBH planning should take into account national/local judicial procedures for balancing competing rights</a:t>
            </a:r>
            <a:endParaRPr lang="en-GB" sz="2400" dirty="0"/>
          </a:p>
        </p:txBody>
      </p:sp>
      <p:sp>
        <p:nvSpPr>
          <p:cNvPr id="7" name="TextBox 6">
            <a:extLst>
              <a:ext uri="{FF2B5EF4-FFF2-40B4-BE49-F238E27FC236}">
                <a16:creationId xmlns:a16="http://schemas.microsoft.com/office/drawing/2014/main" id="{E8820576-321D-D995-4FB0-8D07C6E83182}"/>
              </a:ext>
            </a:extLst>
          </p:cNvPr>
          <p:cNvSpPr txBox="1"/>
          <p:nvPr/>
        </p:nvSpPr>
        <p:spPr>
          <a:xfrm>
            <a:off x="482600" y="2569611"/>
            <a:ext cx="7594600" cy="830997"/>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V.2. 	SIPUBH value-balancing will be needed at multiple levels (e.g. macro goals vs operations)</a:t>
            </a:r>
            <a:endParaRPr lang="en-GB" sz="2400" dirty="0"/>
          </a:p>
        </p:txBody>
      </p:sp>
      <p:sp>
        <p:nvSpPr>
          <p:cNvPr id="8" name="TextBox 7">
            <a:extLst>
              <a:ext uri="{FF2B5EF4-FFF2-40B4-BE49-F238E27FC236}">
                <a16:creationId xmlns:a16="http://schemas.microsoft.com/office/drawing/2014/main" id="{BB48C45E-622B-3B8B-F70B-3CD98DF35AE2}"/>
              </a:ext>
            </a:extLst>
          </p:cNvPr>
          <p:cNvSpPr txBox="1"/>
          <p:nvPr/>
        </p:nvSpPr>
        <p:spPr>
          <a:xfrm>
            <a:off x="431800" y="5705075"/>
            <a:ext cx="7645400"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400" dirty="0"/>
              <a:t>V.5. 	Scholarship on ‘varieties of secularity’ may offer helpful background for SIPUBH values balancing </a:t>
            </a:r>
            <a:endParaRPr lang="en-GB" sz="2400" dirty="0"/>
          </a:p>
        </p:txBody>
      </p:sp>
      <p:sp>
        <p:nvSpPr>
          <p:cNvPr id="11" name="Rectangle: Rounded Corners 10">
            <a:extLst>
              <a:ext uri="{FF2B5EF4-FFF2-40B4-BE49-F238E27FC236}">
                <a16:creationId xmlns:a16="http://schemas.microsoft.com/office/drawing/2014/main" id="{DBA9A7A1-CFC8-121B-4B11-4945569921F1}"/>
              </a:ext>
            </a:extLst>
          </p:cNvPr>
          <p:cNvSpPr/>
          <p:nvPr/>
        </p:nvSpPr>
        <p:spPr bwMode="auto">
          <a:xfrm>
            <a:off x="121901" y="901239"/>
            <a:ext cx="1386620" cy="306467"/>
          </a:xfrm>
          <a:prstGeom prst="roundRect">
            <a:avLst/>
          </a:prstGeom>
          <a:solidFill>
            <a:srgbClr val="FFC000"/>
          </a:solidFill>
          <a:ln w="6350" cap="flat" cmpd="sng" algn="ctr">
            <a:solidFill>
              <a:schemeClr val="tx1"/>
            </a:solid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SUMMARY</a:t>
            </a: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1153669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solidFill>
            <a:srgbClr val="33CCFF">
              <a:alpha val="40000"/>
            </a:srgbClr>
          </a:solidFill>
        </p:spPr>
        <p:txBody>
          <a:bodyPr/>
          <a:lstStyle/>
          <a:p>
            <a:r>
              <a:rPr lang="en-US" sz="3200" dirty="0"/>
              <a:t>PROPOSITIONS ON SIPUBH:</a:t>
            </a:r>
            <a:br>
              <a:rPr lang="en-US" sz="3200" dirty="0"/>
            </a:br>
            <a:endParaRPr lang="en-US" sz="3200" dirty="0"/>
          </a:p>
        </p:txBody>
      </p:sp>
      <p:sp>
        <p:nvSpPr>
          <p:cNvPr id="4" name="Slide Number Placeholder 3"/>
          <p:cNvSpPr>
            <a:spLocks noGrp="1"/>
          </p:cNvSpPr>
          <p:nvPr>
            <p:ph type="sldNum" sz="quarter" idx="12"/>
          </p:nvPr>
        </p:nvSpPr>
        <p:spPr/>
        <p:txBody>
          <a:bodyPr/>
          <a:lstStyle/>
          <a:p>
            <a:pPr>
              <a:defRPr/>
            </a:pPr>
            <a:fld id="{1562156A-9564-4DAC-8093-548D72B23337}" type="slidenum">
              <a:rPr lang="en-US" altLang="en-US" smtClean="0"/>
              <a:pPr>
                <a:defRPr/>
              </a:pPr>
              <a:t>53</a:t>
            </a:fld>
            <a:endParaRPr lang="en-US" altLang="en-US"/>
          </a:p>
        </p:txBody>
      </p:sp>
      <p:sp>
        <p:nvSpPr>
          <p:cNvPr id="5" name="TextBox 4"/>
          <p:cNvSpPr txBox="1"/>
          <p:nvPr/>
        </p:nvSpPr>
        <p:spPr>
          <a:xfrm>
            <a:off x="2699938" y="769038"/>
            <a:ext cx="4024315" cy="523220"/>
          </a:xfrm>
          <a:prstGeom prst="rect">
            <a:avLst/>
          </a:prstGeom>
          <a:noFill/>
        </p:spPr>
        <p:txBody>
          <a:bodyPr wrap="square" rtlCol="0">
            <a:spAutoFit/>
          </a:bodyPr>
          <a:lstStyle/>
          <a:p>
            <a:pPr marL="0" lvl="1" algn="ctr" eaLnBrk="1" hangingPunct="1"/>
            <a:r>
              <a:rPr lang="en-US" altLang="en-US" sz="2800" dirty="0"/>
              <a:t>VI. PARTNERING</a:t>
            </a:r>
          </a:p>
        </p:txBody>
      </p:sp>
      <p:sp>
        <p:nvSpPr>
          <p:cNvPr id="6" name="TextBox 5">
            <a:extLst>
              <a:ext uri="{FF2B5EF4-FFF2-40B4-BE49-F238E27FC236}">
                <a16:creationId xmlns:a16="http://schemas.microsoft.com/office/drawing/2014/main" id="{2B382490-5E02-B57C-0B0C-576222FA6ACD}"/>
              </a:ext>
            </a:extLst>
          </p:cNvPr>
          <p:cNvSpPr txBox="1"/>
          <p:nvPr/>
        </p:nvSpPr>
        <p:spPr>
          <a:xfrm>
            <a:off x="522288" y="1827006"/>
            <a:ext cx="7390606"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400" dirty="0"/>
              <a:t>VI.1. 	Partnering with community-based groups may be useful or necessary in many localities</a:t>
            </a:r>
            <a:endParaRPr lang="en-GB" sz="2400" dirty="0"/>
          </a:p>
        </p:txBody>
      </p:sp>
      <p:sp>
        <p:nvSpPr>
          <p:cNvPr id="14" name="TextBox 13">
            <a:extLst>
              <a:ext uri="{FF2B5EF4-FFF2-40B4-BE49-F238E27FC236}">
                <a16:creationId xmlns:a16="http://schemas.microsoft.com/office/drawing/2014/main" id="{FC2332B1-CA93-B7DB-9AFD-452D57BF7DEB}"/>
              </a:ext>
            </a:extLst>
          </p:cNvPr>
          <p:cNvSpPr txBox="1"/>
          <p:nvPr/>
        </p:nvSpPr>
        <p:spPr>
          <a:xfrm>
            <a:off x="509588" y="2868758"/>
            <a:ext cx="7390606" cy="830997"/>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VI.2. 	Nonbeliever groups are potentially useful partners</a:t>
            </a:r>
            <a:endParaRPr lang="en-GB" sz="2400" dirty="0"/>
          </a:p>
        </p:txBody>
      </p:sp>
      <p:sp>
        <p:nvSpPr>
          <p:cNvPr id="15" name="TextBox 14">
            <a:extLst>
              <a:ext uri="{FF2B5EF4-FFF2-40B4-BE49-F238E27FC236}">
                <a16:creationId xmlns:a16="http://schemas.microsoft.com/office/drawing/2014/main" id="{3563F616-FF1A-046E-DA3F-9A3A39BE4EFD}"/>
              </a:ext>
            </a:extLst>
          </p:cNvPr>
          <p:cNvSpPr txBox="1"/>
          <p:nvPr/>
        </p:nvSpPr>
        <p:spPr>
          <a:xfrm>
            <a:off x="484188" y="3881843"/>
            <a:ext cx="7390606" cy="830997"/>
          </a:xfrm>
          <a:prstGeom prst="rect">
            <a:avLst/>
          </a:prstGeom>
          <a:solidFill>
            <a:srgbClr val="B5E3A5">
              <a:alpha val="40000"/>
            </a:srgbClr>
          </a:solidFill>
        </p:spPr>
        <p:txBody>
          <a:bodyPr wrap="square" rtlCol="0">
            <a:spAutoFit/>
          </a:bodyPr>
          <a:lstStyle/>
          <a:p>
            <a:pPr marL="749300" indent="-749300">
              <a:tabLst>
                <a:tab pos="44450" algn="l"/>
                <a:tab pos="749300" algn="l"/>
              </a:tabLst>
            </a:pPr>
            <a:r>
              <a:rPr lang="en-US" sz="2400" dirty="0"/>
              <a:t>VI.3. 	Referral networks with traditional healers may be useful in some localities/countries</a:t>
            </a:r>
            <a:endParaRPr lang="en-GB" sz="2400" dirty="0"/>
          </a:p>
        </p:txBody>
      </p:sp>
      <p:sp>
        <p:nvSpPr>
          <p:cNvPr id="16" name="TextBox 15">
            <a:extLst>
              <a:ext uri="{FF2B5EF4-FFF2-40B4-BE49-F238E27FC236}">
                <a16:creationId xmlns:a16="http://schemas.microsoft.com/office/drawing/2014/main" id="{4925D1D3-7B61-4BFA-FE18-01B2551F4220}"/>
              </a:ext>
            </a:extLst>
          </p:cNvPr>
          <p:cNvSpPr txBox="1"/>
          <p:nvPr/>
        </p:nvSpPr>
        <p:spPr>
          <a:xfrm>
            <a:off x="484188" y="4808062"/>
            <a:ext cx="7390606" cy="830997"/>
          </a:xfrm>
          <a:prstGeom prst="rect">
            <a:avLst/>
          </a:prstGeom>
          <a:solidFill>
            <a:schemeClr val="bg1">
              <a:lumMod val="85000"/>
              <a:alpha val="40000"/>
            </a:schemeClr>
          </a:solidFill>
        </p:spPr>
        <p:txBody>
          <a:bodyPr wrap="square" rtlCol="0">
            <a:spAutoFit/>
          </a:bodyPr>
          <a:lstStyle/>
          <a:p>
            <a:pPr marL="749300" indent="-749300">
              <a:tabLst>
                <a:tab pos="44450" algn="l"/>
                <a:tab pos="749300" algn="l"/>
              </a:tabLst>
            </a:pPr>
            <a:r>
              <a:rPr lang="en-US" sz="2400" dirty="0"/>
              <a:t>VI.4. 	Structural pluralism may be useful or necessary in some sectors for fostering SSENVs</a:t>
            </a:r>
            <a:endParaRPr lang="en-GB" sz="2400" dirty="0"/>
          </a:p>
        </p:txBody>
      </p:sp>
      <p:sp>
        <p:nvSpPr>
          <p:cNvPr id="7" name="Rectangle: Rounded Corners 6">
            <a:extLst>
              <a:ext uri="{FF2B5EF4-FFF2-40B4-BE49-F238E27FC236}">
                <a16:creationId xmlns:a16="http://schemas.microsoft.com/office/drawing/2014/main" id="{82BD44C9-BE3A-4CDA-858F-B773DCBFE6E4}"/>
              </a:ext>
            </a:extLst>
          </p:cNvPr>
          <p:cNvSpPr/>
          <p:nvPr/>
        </p:nvSpPr>
        <p:spPr bwMode="auto">
          <a:xfrm>
            <a:off x="0" y="1432852"/>
            <a:ext cx="2819437" cy="306467"/>
          </a:xfrm>
          <a:prstGeom prst="roundRect">
            <a:avLst/>
          </a:prstGeom>
          <a:solidFill>
            <a:srgbClr val="FFC000"/>
          </a:solidFill>
          <a:ln w="6350" cap="flat" cmpd="sng" algn="ctr">
            <a:solidFill>
              <a:schemeClr val="tx1"/>
            </a:solid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OVERVIEW / SUMMARY</a:t>
            </a:r>
            <a:endParaRPr kumimoji="0" lang="en-GB" sz="1800" b="0" i="0" u="none" strike="noStrike" cap="none" normalizeH="0" baseline="0" dirty="0">
              <a:ln>
                <a:noFill/>
              </a:ln>
              <a:solidFill>
                <a:schemeClr val="tx1"/>
              </a:solidFill>
              <a:effectLst/>
              <a:latin typeface="Arial" charset="0"/>
            </a:endParaRPr>
          </a:p>
        </p:txBody>
      </p:sp>
      <p:sp>
        <p:nvSpPr>
          <p:cNvPr id="8" name="Rectangle: Rounded Corners 7">
            <a:extLst>
              <a:ext uri="{FF2B5EF4-FFF2-40B4-BE49-F238E27FC236}">
                <a16:creationId xmlns:a16="http://schemas.microsoft.com/office/drawing/2014/main" id="{104B61D7-7058-ECCA-66A5-8032D16E377D}"/>
              </a:ext>
            </a:extLst>
          </p:cNvPr>
          <p:cNvSpPr/>
          <p:nvPr/>
        </p:nvSpPr>
        <p:spPr bwMode="auto">
          <a:xfrm>
            <a:off x="382921" y="2721132"/>
            <a:ext cx="8608679" cy="2038257"/>
          </a:xfrm>
          <a:prstGeom prst="roundRect">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9" name="TextBox 8">
            <a:extLst>
              <a:ext uri="{FF2B5EF4-FFF2-40B4-BE49-F238E27FC236}">
                <a16:creationId xmlns:a16="http://schemas.microsoft.com/office/drawing/2014/main" id="{21B2759A-F321-A5BC-57E6-3CC56EFD9B7E}"/>
              </a:ext>
            </a:extLst>
          </p:cNvPr>
          <p:cNvSpPr txBox="1"/>
          <p:nvPr/>
        </p:nvSpPr>
        <p:spPr>
          <a:xfrm>
            <a:off x="8139907" y="1802401"/>
            <a:ext cx="851693" cy="677108"/>
          </a:xfrm>
          <a:prstGeom prst="rect">
            <a:avLst/>
          </a:prstGeom>
          <a:noFill/>
        </p:spPr>
        <p:txBody>
          <a:bodyPr wrap="square" rtlCol="0">
            <a:spAutoFit/>
          </a:bodyPr>
          <a:lstStyle/>
          <a:p>
            <a:pPr algn="ctr"/>
            <a:r>
              <a:rPr lang="en-GB" sz="2400" dirty="0">
                <a:solidFill>
                  <a:srgbClr val="FF0000"/>
                </a:solidFill>
                <a:sym typeface="Wingdings" panose="05000000000000000000" pitchFamily="2" charset="2"/>
              </a:rPr>
              <a:t> </a:t>
            </a:r>
            <a:r>
              <a:rPr lang="en-GB" sz="1400" dirty="0">
                <a:solidFill>
                  <a:srgbClr val="FF0000"/>
                </a:solidFill>
                <a:sym typeface="Wingdings" panose="05000000000000000000" pitchFamily="2" charset="2"/>
              </a:rPr>
              <a:t>(earlier)</a:t>
            </a:r>
            <a:endParaRPr lang="en-GB" sz="2400" dirty="0">
              <a:solidFill>
                <a:srgbClr val="FF0000"/>
              </a:solidFill>
            </a:endParaRPr>
          </a:p>
        </p:txBody>
      </p:sp>
      <p:sp>
        <p:nvSpPr>
          <p:cNvPr id="10" name="TextBox 9">
            <a:extLst>
              <a:ext uri="{FF2B5EF4-FFF2-40B4-BE49-F238E27FC236}">
                <a16:creationId xmlns:a16="http://schemas.microsoft.com/office/drawing/2014/main" id="{01343A48-3995-A6B0-F6D3-7D655175E706}"/>
              </a:ext>
            </a:extLst>
          </p:cNvPr>
          <p:cNvSpPr txBox="1"/>
          <p:nvPr/>
        </p:nvSpPr>
        <p:spPr>
          <a:xfrm>
            <a:off x="8001000" y="4825199"/>
            <a:ext cx="851693" cy="677108"/>
          </a:xfrm>
          <a:prstGeom prst="rect">
            <a:avLst/>
          </a:prstGeom>
          <a:noFill/>
        </p:spPr>
        <p:txBody>
          <a:bodyPr wrap="square" rtlCol="0">
            <a:spAutoFit/>
          </a:bodyPr>
          <a:lstStyle/>
          <a:p>
            <a:pPr algn="ctr"/>
            <a:r>
              <a:rPr lang="en-GB" sz="2400" dirty="0">
                <a:solidFill>
                  <a:srgbClr val="FF0000"/>
                </a:solidFill>
                <a:sym typeface="Wingdings" panose="05000000000000000000" pitchFamily="2" charset="2"/>
              </a:rPr>
              <a:t> </a:t>
            </a:r>
            <a:r>
              <a:rPr lang="en-GB" sz="1400" dirty="0">
                <a:solidFill>
                  <a:srgbClr val="FF0000"/>
                </a:solidFill>
                <a:sym typeface="Wingdings" panose="05000000000000000000" pitchFamily="2" charset="2"/>
              </a:rPr>
              <a:t>(earlier)</a:t>
            </a:r>
            <a:endParaRPr lang="en-GB" sz="2400" dirty="0">
              <a:solidFill>
                <a:srgbClr val="FF0000"/>
              </a:solidFill>
            </a:endParaRPr>
          </a:p>
        </p:txBody>
      </p:sp>
      <p:sp>
        <p:nvSpPr>
          <p:cNvPr id="11" name="TextBox 10">
            <a:extLst>
              <a:ext uri="{FF2B5EF4-FFF2-40B4-BE49-F238E27FC236}">
                <a16:creationId xmlns:a16="http://schemas.microsoft.com/office/drawing/2014/main" id="{F5D58B48-75B0-A8D3-BCF4-9DA8D8B3FC34}"/>
              </a:ext>
            </a:extLst>
          </p:cNvPr>
          <p:cNvSpPr txBox="1"/>
          <p:nvPr/>
        </p:nvSpPr>
        <p:spPr>
          <a:xfrm>
            <a:off x="7899400" y="3990160"/>
            <a:ext cx="1054892" cy="547522"/>
          </a:xfrm>
          <a:prstGeom prst="rect">
            <a:avLst/>
          </a:prstGeom>
          <a:noFill/>
        </p:spPr>
        <p:txBody>
          <a:bodyPr wrap="square" rtlCol="0">
            <a:spAutoFit/>
          </a:bodyPr>
          <a:lstStyle/>
          <a:p>
            <a:pPr>
              <a:lnSpc>
                <a:spcPct val="130000"/>
              </a:lnSpc>
            </a:pPr>
            <a:r>
              <a:rPr lang="en-US" sz="1200" dirty="0">
                <a:solidFill>
                  <a:srgbClr val="33CCFF"/>
                </a:solidFill>
              </a:rPr>
              <a:t>*Shields &amp;c (2016).</a:t>
            </a:r>
            <a:endParaRPr lang="en-US" sz="1200" dirty="0">
              <a:solidFill>
                <a:srgbClr val="33CCFF"/>
              </a:solidFill>
              <a:highlight>
                <a:srgbClr val="FFFF00"/>
              </a:highlight>
            </a:endParaRPr>
          </a:p>
        </p:txBody>
      </p:sp>
    </p:spTree>
    <p:extLst>
      <p:ext uri="{BB962C8B-B14F-4D97-AF65-F5344CB8AC3E}">
        <p14:creationId xmlns:p14="http://schemas.microsoft.com/office/powerpoint/2010/main" val="32561714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childTnLst>
                          </p:cTn>
                        </p:par>
                        <p:par>
                          <p:cTn id="8" fill="hold">
                            <p:stCondLst>
                              <p:cond delay="250"/>
                            </p:stCondLst>
                            <p:childTnLst>
                              <p:par>
                                <p:cTn id="9" presetID="1"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25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250"/>
                            </p:stCondLst>
                            <p:childTnLst>
                              <p:par>
                                <p:cTn id="15" presetID="31" presetClass="entr" presetSubtype="0" fill="hold" grpId="0" nodeType="after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 calcmode="lin" valueType="num">
                                      <p:cBhvr>
                                        <p:cTn id="19" dur="500" fill="hold"/>
                                        <p:tgtEl>
                                          <p:spTgt spid="8"/>
                                        </p:tgtEl>
                                        <p:attrNameLst>
                                          <p:attrName>style.rotation</p:attrName>
                                        </p:attrNameLst>
                                      </p:cBhvr>
                                      <p:tavLst>
                                        <p:tav tm="0">
                                          <p:val>
                                            <p:fltVal val="90"/>
                                          </p:val>
                                        </p:tav>
                                        <p:tav tm="100000">
                                          <p:val>
                                            <p:fltVal val="0"/>
                                          </p:val>
                                        </p:tav>
                                      </p:tavLst>
                                    </p:anim>
                                    <p:animEffect transition="in" filter="fade">
                                      <p:cBhvr>
                                        <p:cTn id="20" dur="500"/>
                                        <p:tgtEl>
                                          <p:spTgt spid="8"/>
                                        </p:tgtEl>
                                      </p:cBhvr>
                                    </p:animEffect>
                                  </p:childTnLst>
                                </p:cTn>
                              </p:par>
                            </p:childTnLst>
                          </p:cTn>
                        </p:par>
                        <p:par>
                          <p:cTn id="21" fill="hold">
                            <p:stCondLst>
                              <p:cond delay="1250"/>
                            </p:stCondLst>
                            <p:childTnLst>
                              <p:par>
                                <p:cTn id="22" presetID="1"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83BF7-9DA4-4FA0-5E2F-D118C3B235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F8C38F-1767-F021-43DF-E937565F0088}"/>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F93ADEAD-F2BB-E842-BDE7-01344950821F}"/>
              </a:ext>
            </a:extLst>
          </p:cNvPr>
          <p:cNvSpPr>
            <a:spLocks noGrp="1"/>
          </p:cNvSpPr>
          <p:nvPr>
            <p:ph type="title"/>
          </p:nvPr>
        </p:nvSpPr>
        <p:spPr>
          <a:xfrm>
            <a:off x="1009267" y="423742"/>
            <a:ext cx="6915533" cy="1143000"/>
          </a:xfrm>
          <a:solidFill>
            <a:srgbClr val="B5E3A5">
              <a:alpha val="56000"/>
            </a:srgbClr>
          </a:solidFill>
        </p:spPr>
        <p:txBody>
          <a:bodyPr/>
          <a:lstStyle/>
          <a:p>
            <a:r>
              <a:rPr lang="en-US" sz="3600" dirty="0"/>
              <a:t>“7</a:t>
            </a:r>
            <a:r>
              <a:rPr lang="en-US" sz="3600" baseline="30000" dirty="0"/>
              <a:t>th</a:t>
            </a:r>
            <a:r>
              <a:rPr lang="en-US" sz="3600" dirty="0"/>
              <a:t> Inning Stretch”</a:t>
            </a:r>
          </a:p>
        </p:txBody>
      </p:sp>
      <p:sp>
        <p:nvSpPr>
          <p:cNvPr id="4" name="Slide Number Placeholder 3">
            <a:extLst>
              <a:ext uri="{FF2B5EF4-FFF2-40B4-BE49-F238E27FC236}">
                <a16:creationId xmlns:a16="http://schemas.microsoft.com/office/drawing/2014/main" id="{C859EA6A-5FEA-0CC2-7D5E-2BE4B98E8C80}"/>
              </a:ext>
            </a:extLst>
          </p:cNvPr>
          <p:cNvSpPr>
            <a:spLocks noGrp="1"/>
          </p:cNvSpPr>
          <p:nvPr>
            <p:ph type="sldNum" sz="quarter" idx="12"/>
          </p:nvPr>
        </p:nvSpPr>
        <p:spPr>
          <a:xfrm>
            <a:off x="8507651" y="65290"/>
            <a:ext cx="483948" cy="476250"/>
          </a:xfrm>
        </p:spPr>
        <p:txBody>
          <a:bodyPr/>
          <a:lstStyle/>
          <a:p>
            <a:pPr>
              <a:defRPr/>
            </a:pPr>
            <a:fld id="{1562156A-9564-4DAC-8093-548D72B23337}" type="slidenum">
              <a:rPr lang="en-US" altLang="en-US" smtClean="0"/>
              <a:pPr>
                <a:defRPr/>
              </a:pPr>
              <a:t>54</a:t>
            </a:fld>
            <a:endParaRPr lang="en-US" altLang="en-US"/>
          </a:p>
        </p:txBody>
      </p:sp>
      <p:sp>
        <p:nvSpPr>
          <p:cNvPr id="5" name="TextBox 4">
            <a:extLst>
              <a:ext uri="{FF2B5EF4-FFF2-40B4-BE49-F238E27FC236}">
                <a16:creationId xmlns:a16="http://schemas.microsoft.com/office/drawing/2014/main" id="{8F5C2AEF-A511-9FC4-8DC5-2C3F35EE22F7}"/>
              </a:ext>
            </a:extLst>
          </p:cNvPr>
          <p:cNvSpPr txBox="1"/>
          <p:nvPr/>
        </p:nvSpPr>
        <p:spPr>
          <a:xfrm>
            <a:off x="1399813" y="1910344"/>
            <a:ext cx="4785986" cy="5139869"/>
          </a:xfrm>
          <a:prstGeom prst="rect">
            <a:avLst/>
          </a:prstGeom>
          <a:noFill/>
        </p:spPr>
        <p:txBody>
          <a:bodyPr wrap="square" rtlCol="0">
            <a:spAutoFit/>
          </a:bodyPr>
          <a:lstStyle/>
          <a:p>
            <a:pPr marL="1092200" lvl="1" indent="-692150" eaLnBrk="1" hangingPunct="1">
              <a:buFont typeface="+mj-lt"/>
              <a:buAutoNum type="romanUcPeriod"/>
            </a:pPr>
            <a:r>
              <a:rPr lang="en-US" altLang="en-US" sz="2800" dirty="0"/>
              <a:t>LOCALIZING</a:t>
            </a:r>
          </a:p>
          <a:p>
            <a:pPr marL="1092200" lvl="1" indent="-692150" eaLnBrk="1" hangingPunct="1">
              <a:buFont typeface="+mj-lt"/>
              <a:buAutoNum type="romanUcPeriod"/>
            </a:pPr>
            <a:r>
              <a:rPr lang="en-US" altLang="en-US" sz="2800" dirty="0"/>
              <a:t>BACKING</a:t>
            </a:r>
          </a:p>
          <a:p>
            <a:pPr marL="1092200" lvl="1" indent="-692150" eaLnBrk="1" hangingPunct="1">
              <a:buFont typeface="+mj-lt"/>
              <a:buAutoNum type="romanUcPeriod"/>
            </a:pPr>
            <a:r>
              <a:rPr lang="en-US" altLang="en-US" sz="2800" dirty="0"/>
              <a:t>TOOLS [for enacting]</a:t>
            </a:r>
          </a:p>
          <a:p>
            <a:pPr marL="1092200" lvl="1" indent="-692150" eaLnBrk="1" hangingPunct="1">
              <a:buFont typeface="+mj-lt"/>
              <a:buAutoNum type="romanUcPeriod"/>
            </a:pPr>
            <a:r>
              <a:rPr lang="en-US" altLang="en-US" sz="2800" dirty="0"/>
              <a:t>THEORY</a:t>
            </a:r>
          </a:p>
          <a:p>
            <a:pPr marL="1092200" lvl="1" indent="-692150" eaLnBrk="1" hangingPunct="1">
              <a:buFont typeface="+mj-lt"/>
              <a:buAutoNum type="romanUcPeriod"/>
            </a:pPr>
            <a:r>
              <a:rPr lang="en-US" altLang="en-US" sz="2800" dirty="0"/>
              <a:t>VALUE BALANCING</a:t>
            </a:r>
          </a:p>
          <a:p>
            <a:pPr marL="1092200" lvl="1" indent="-692150" eaLnBrk="1" hangingPunct="1">
              <a:buFont typeface="+mj-lt"/>
              <a:buAutoNum type="romanUcPeriod"/>
            </a:pPr>
            <a:r>
              <a:rPr lang="en-US" altLang="en-US" sz="2800" dirty="0"/>
              <a:t>PARTNERING</a:t>
            </a:r>
            <a:br>
              <a:rPr lang="en-US" altLang="en-US" sz="2800" dirty="0"/>
            </a:br>
            <a:endParaRPr lang="en-US" altLang="en-US" sz="2800" dirty="0"/>
          </a:p>
          <a:p>
            <a:pPr marL="1092200" lvl="1" indent="-692150" eaLnBrk="1" hangingPunct="1">
              <a:buFont typeface="+mj-lt"/>
              <a:buAutoNum type="romanUcPeriod"/>
            </a:pPr>
            <a:r>
              <a:rPr lang="en-US" altLang="en-US" sz="2800" dirty="0"/>
              <a:t>SCOPE</a:t>
            </a:r>
          </a:p>
          <a:p>
            <a:pPr marL="1092200" lvl="1" indent="-692150" eaLnBrk="1" hangingPunct="1">
              <a:buFont typeface="+mj-lt"/>
              <a:buAutoNum type="romanUcPeriod"/>
            </a:pPr>
            <a:r>
              <a:rPr lang="en-US" altLang="en-US" sz="2800" dirty="0"/>
              <a:t>HISTORY</a:t>
            </a:r>
          </a:p>
          <a:p>
            <a:pPr marL="1092200" lvl="1" indent="-692150" eaLnBrk="1" hangingPunct="1">
              <a:buFont typeface="+mj-lt"/>
              <a:buAutoNum type="romanUcPeriod"/>
            </a:pPr>
            <a:r>
              <a:rPr lang="en-US" altLang="en-US" sz="2800" dirty="0"/>
              <a:t>LAUNCHING</a:t>
            </a:r>
          </a:p>
          <a:p>
            <a:pPr marL="914400" lvl="1" indent="-514350" eaLnBrk="1" hangingPunct="1">
              <a:buFont typeface="+mj-lt"/>
              <a:buAutoNum type="romanUcPeriod"/>
            </a:pPr>
            <a:endParaRPr lang="en-US" altLang="en-US" sz="2400" dirty="0"/>
          </a:p>
          <a:p>
            <a:pPr marL="914400" lvl="1" indent="-514350" eaLnBrk="1" hangingPunct="1">
              <a:buFont typeface="+mj-lt"/>
              <a:buAutoNum type="romanUcPeriod"/>
            </a:pPr>
            <a:endParaRPr lang="en-US" altLang="en-US" sz="2400" dirty="0"/>
          </a:p>
        </p:txBody>
      </p:sp>
      <p:sp>
        <p:nvSpPr>
          <p:cNvPr id="7" name="TextBox 6">
            <a:extLst>
              <a:ext uri="{FF2B5EF4-FFF2-40B4-BE49-F238E27FC236}">
                <a16:creationId xmlns:a16="http://schemas.microsoft.com/office/drawing/2014/main" id="{DEFF1C08-8FD9-A17E-AD03-FA0FCCA65241}"/>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6" name="TextBox 5">
            <a:extLst>
              <a:ext uri="{FF2B5EF4-FFF2-40B4-BE49-F238E27FC236}">
                <a16:creationId xmlns:a16="http://schemas.microsoft.com/office/drawing/2014/main" id="{8CAFB056-5B2E-214F-60B1-8D2BC0E5FCEB}"/>
              </a:ext>
            </a:extLst>
          </p:cNvPr>
          <p:cNvSpPr txBox="1"/>
          <p:nvPr/>
        </p:nvSpPr>
        <p:spPr>
          <a:xfrm>
            <a:off x="6338199" y="1624237"/>
            <a:ext cx="385053" cy="4678204"/>
          </a:xfrm>
          <a:prstGeom prst="rect">
            <a:avLst/>
          </a:prstGeom>
          <a:noFill/>
        </p:spPr>
        <p:txBody>
          <a:bodyPr wrap="square" rtlCol="0">
            <a:spAutoFit/>
          </a:bodyPr>
          <a:lstStyle/>
          <a:p>
            <a:pPr algn="ctr"/>
            <a:r>
              <a:rPr lang="en-US" u="sng" dirty="0"/>
              <a:t>#</a:t>
            </a:r>
          </a:p>
          <a:p>
            <a:pPr algn="ctr"/>
            <a:r>
              <a:rPr lang="en-US" sz="2800" dirty="0"/>
              <a:t>3</a:t>
            </a:r>
          </a:p>
          <a:p>
            <a:pPr algn="ctr"/>
            <a:r>
              <a:rPr lang="en-US" sz="2800" dirty="0"/>
              <a:t>3</a:t>
            </a:r>
          </a:p>
          <a:p>
            <a:pPr algn="ctr"/>
            <a:r>
              <a:rPr lang="en-US" sz="2800" dirty="0"/>
              <a:t>6</a:t>
            </a:r>
          </a:p>
          <a:p>
            <a:pPr algn="ctr"/>
            <a:r>
              <a:rPr lang="en-US" sz="2800" dirty="0"/>
              <a:t>4</a:t>
            </a:r>
          </a:p>
          <a:p>
            <a:pPr algn="ctr"/>
            <a:r>
              <a:rPr lang="en-US" sz="2800" dirty="0"/>
              <a:t>5</a:t>
            </a:r>
          </a:p>
          <a:p>
            <a:pPr algn="ctr"/>
            <a:r>
              <a:rPr lang="en-US" sz="2800" dirty="0"/>
              <a:t>4</a:t>
            </a:r>
          </a:p>
          <a:p>
            <a:pPr algn="ctr"/>
            <a:endParaRPr lang="en-US" sz="2800" dirty="0"/>
          </a:p>
          <a:p>
            <a:pPr algn="ctr"/>
            <a:r>
              <a:rPr lang="en-US" sz="2800" dirty="0"/>
              <a:t>3</a:t>
            </a:r>
          </a:p>
          <a:p>
            <a:pPr algn="ctr"/>
            <a:r>
              <a:rPr lang="en-US" sz="2800" dirty="0"/>
              <a:t>7</a:t>
            </a:r>
          </a:p>
          <a:p>
            <a:pPr algn="ctr"/>
            <a:r>
              <a:rPr lang="en-GB" sz="2800" u="sng" dirty="0"/>
              <a:t>6</a:t>
            </a:r>
          </a:p>
        </p:txBody>
      </p:sp>
      <p:sp>
        <p:nvSpPr>
          <p:cNvPr id="10" name="TextBox 9">
            <a:extLst>
              <a:ext uri="{FF2B5EF4-FFF2-40B4-BE49-F238E27FC236}">
                <a16:creationId xmlns:a16="http://schemas.microsoft.com/office/drawing/2014/main" id="{2E755FC3-F100-CE8B-C703-11B12A1890FE}"/>
              </a:ext>
            </a:extLst>
          </p:cNvPr>
          <p:cNvSpPr txBox="1"/>
          <p:nvPr/>
        </p:nvSpPr>
        <p:spPr>
          <a:xfrm>
            <a:off x="6902457" y="5003368"/>
            <a:ext cx="1981199" cy="1200329"/>
          </a:xfrm>
          <a:prstGeom prst="rect">
            <a:avLst/>
          </a:prstGeom>
          <a:noFill/>
        </p:spPr>
        <p:txBody>
          <a:bodyPr wrap="square" rtlCol="0">
            <a:spAutoFit/>
          </a:bodyPr>
          <a:lstStyle/>
          <a:p>
            <a:r>
              <a:rPr lang="en-US" sz="2400" dirty="0">
                <a:solidFill>
                  <a:srgbClr val="00B050"/>
                </a:solidFill>
              </a:rPr>
              <a:t>“Stepping back and plunging in”</a:t>
            </a:r>
            <a:endParaRPr lang="en-GB" sz="2400" dirty="0">
              <a:solidFill>
                <a:srgbClr val="00B050"/>
              </a:solidFill>
            </a:endParaRPr>
          </a:p>
        </p:txBody>
      </p:sp>
      <p:sp>
        <p:nvSpPr>
          <p:cNvPr id="11" name="TextBox 10">
            <a:extLst>
              <a:ext uri="{FF2B5EF4-FFF2-40B4-BE49-F238E27FC236}">
                <a16:creationId xmlns:a16="http://schemas.microsoft.com/office/drawing/2014/main" id="{7BD87EFE-53D6-9FE8-CCF4-F31EB0849C0E}"/>
              </a:ext>
            </a:extLst>
          </p:cNvPr>
          <p:cNvSpPr txBox="1"/>
          <p:nvPr/>
        </p:nvSpPr>
        <p:spPr>
          <a:xfrm>
            <a:off x="1315794" y="1974333"/>
            <a:ext cx="385053" cy="2677656"/>
          </a:xfrm>
          <a:prstGeom prst="rect">
            <a:avLst/>
          </a:prstGeom>
          <a:noFill/>
        </p:spPr>
        <p:txBody>
          <a:bodyPr wrap="square" rtlCol="0">
            <a:spAutoFit/>
          </a:bodyPr>
          <a:lstStyle/>
          <a:p>
            <a:pPr algn="ctr"/>
            <a:r>
              <a:rPr lang="en-US" sz="2800" dirty="0">
                <a:solidFill>
                  <a:srgbClr val="FFC000"/>
                </a:solidFill>
                <a:sym typeface="Wingdings" panose="05000000000000000000" pitchFamily="2" charset="2"/>
              </a:rPr>
              <a:t> </a:t>
            </a:r>
            <a:endParaRPr lang="en-US" sz="2800" dirty="0">
              <a:solidFill>
                <a:srgbClr val="FFC000"/>
              </a:solidFill>
            </a:endParaRPr>
          </a:p>
          <a:p>
            <a:pPr algn="ctr"/>
            <a:r>
              <a:rPr lang="en-US" sz="2800" dirty="0">
                <a:solidFill>
                  <a:srgbClr val="FFC000"/>
                </a:solidFill>
                <a:sym typeface="Wingdings" panose="05000000000000000000" pitchFamily="2" charset="2"/>
              </a:rPr>
              <a:t>    </a:t>
            </a:r>
            <a:endParaRPr lang="en-US" sz="2800" dirty="0">
              <a:solidFill>
                <a:srgbClr val="FFC000"/>
              </a:solidFill>
            </a:endParaRPr>
          </a:p>
        </p:txBody>
      </p:sp>
      <p:sp>
        <p:nvSpPr>
          <p:cNvPr id="12" name="Rectangle: Rounded Corners 11">
            <a:extLst>
              <a:ext uri="{FF2B5EF4-FFF2-40B4-BE49-F238E27FC236}">
                <a16:creationId xmlns:a16="http://schemas.microsoft.com/office/drawing/2014/main" id="{1CA3C391-81BC-123B-2CEB-CD0055EEA9D2}"/>
              </a:ext>
            </a:extLst>
          </p:cNvPr>
          <p:cNvSpPr/>
          <p:nvPr/>
        </p:nvSpPr>
        <p:spPr bwMode="auto">
          <a:xfrm>
            <a:off x="687720" y="4704662"/>
            <a:ext cx="8303879" cy="1864594"/>
          </a:xfrm>
          <a:prstGeom prst="roundRect">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pic>
        <p:nvPicPr>
          <p:cNvPr id="14" name="Picture 13">
            <a:extLst>
              <a:ext uri="{FF2B5EF4-FFF2-40B4-BE49-F238E27FC236}">
                <a16:creationId xmlns:a16="http://schemas.microsoft.com/office/drawing/2014/main" id="{62876FB0-FA53-6083-4B08-6104AAFB941F}"/>
              </a:ext>
            </a:extLst>
          </p:cNvPr>
          <p:cNvPicPr>
            <a:picLocks noChangeAspect="1"/>
          </p:cNvPicPr>
          <p:nvPr/>
        </p:nvPicPr>
        <p:blipFill>
          <a:blip r:embed="rId3"/>
          <a:stretch>
            <a:fillRect/>
          </a:stretch>
        </p:blipFill>
        <p:spPr>
          <a:xfrm>
            <a:off x="7601770" y="423742"/>
            <a:ext cx="1065926" cy="1805197"/>
          </a:xfrm>
          <a:prstGeom prst="rect">
            <a:avLst/>
          </a:prstGeom>
        </p:spPr>
      </p:pic>
      <p:pic>
        <p:nvPicPr>
          <p:cNvPr id="16" name="Picture 15">
            <a:extLst>
              <a:ext uri="{FF2B5EF4-FFF2-40B4-BE49-F238E27FC236}">
                <a16:creationId xmlns:a16="http://schemas.microsoft.com/office/drawing/2014/main" id="{A3E7DE39-65D1-591F-43E2-B1F15E5452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1" y="454839"/>
            <a:ext cx="1487996" cy="1102442"/>
          </a:xfrm>
          <a:prstGeom prst="rect">
            <a:avLst/>
          </a:prstGeom>
        </p:spPr>
      </p:pic>
      <p:sp>
        <p:nvSpPr>
          <p:cNvPr id="17" name="TextBox 16">
            <a:extLst>
              <a:ext uri="{FF2B5EF4-FFF2-40B4-BE49-F238E27FC236}">
                <a16:creationId xmlns:a16="http://schemas.microsoft.com/office/drawing/2014/main" id="{4BCD6B9C-6879-41D9-29A3-7D22C135816E}"/>
              </a:ext>
            </a:extLst>
          </p:cNvPr>
          <p:cNvSpPr txBox="1"/>
          <p:nvPr/>
        </p:nvSpPr>
        <p:spPr>
          <a:xfrm>
            <a:off x="808606" y="4810925"/>
            <a:ext cx="800219" cy="369332"/>
          </a:xfrm>
          <a:prstGeom prst="rect">
            <a:avLst/>
          </a:prstGeom>
          <a:noFill/>
        </p:spPr>
        <p:txBody>
          <a:bodyPr wrap="none" rtlCol="0">
            <a:spAutoFit/>
          </a:bodyPr>
          <a:lstStyle/>
          <a:p>
            <a:r>
              <a:rPr lang="en-US" b="1" dirty="0">
                <a:solidFill>
                  <a:srgbClr val="FFC000"/>
                </a:solidFill>
              </a:rPr>
              <a:t>NEXT</a:t>
            </a:r>
            <a:endParaRPr lang="en-GB" b="1" dirty="0">
              <a:solidFill>
                <a:srgbClr val="FFC000"/>
              </a:solidFill>
            </a:endParaRPr>
          </a:p>
        </p:txBody>
      </p:sp>
    </p:spTree>
    <p:extLst>
      <p:ext uri="{BB962C8B-B14F-4D97-AF65-F5344CB8AC3E}">
        <p14:creationId xmlns:p14="http://schemas.microsoft.com/office/powerpoint/2010/main" val="36512667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90"/>
                                          </p:val>
                                        </p:tav>
                                        <p:tav tm="100000">
                                          <p:val>
                                            <p:fltVal val="0"/>
                                          </p:val>
                                        </p:tav>
                                      </p:tavLst>
                                    </p:anim>
                                    <p:animEffect transition="in" filter="fade">
                                      <p:cBhvr>
                                        <p:cTn id="15" dur="500"/>
                                        <p:tgtEl>
                                          <p:spTgt spid="12"/>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E4D06-57EC-3233-8549-F61C9ABF2B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D01E63-26F1-4A3A-CAE7-D863772B5E7F}"/>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790EAF52-9692-3E25-6BF7-6B045CA19788}"/>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VII. SCOPE</a:t>
            </a:r>
            <a:endParaRPr lang="en-US" sz="3200" dirty="0"/>
          </a:p>
        </p:txBody>
      </p:sp>
      <p:sp>
        <p:nvSpPr>
          <p:cNvPr id="4" name="Slide Number Placeholder 3">
            <a:extLst>
              <a:ext uri="{FF2B5EF4-FFF2-40B4-BE49-F238E27FC236}">
                <a16:creationId xmlns:a16="http://schemas.microsoft.com/office/drawing/2014/main" id="{BB238A4E-9191-9C43-DD1F-3EDC3DCDF640}"/>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55</a:t>
            </a:fld>
            <a:endParaRPr lang="en-US" altLang="en-US" dirty="0"/>
          </a:p>
        </p:txBody>
      </p:sp>
      <p:sp>
        <p:nvSpPr>
          <p:cNvPr id="5" name="TextBox 4">
            <a:extLst>
              <a:ext uri="{FF2B5EF4-FFF2-40B4-BE49-F238E27FC236}">
                <a16:creationId xmlns:a16="http://schemas.microsoft.com/office/drawing/2014/main" id="{30D092ED-68F1-BDD3-C35A-59BC83016AF6}"/>
              </a:ext>
            </a:extLst>
          </p:cNvPr>
          <p:cNvSpPr txBox="1"/>
          <p:nvPr/>
        </p:nvSpPr>
        <p:spPr>
          <a:xfrm>
            <a:off x="117643" y="846639"/>
            <a:ext cx="8813861" cy="461665"/>
          </a:xfrm>
          <a:prstGeom prst="rect">
            <a:avLst/>
          </a:prstGeom>
          <a:solidFill>
            <a:srgbClr val="FFC000">
              <a:alpha val="35000"/>
            </a:srgbClr>
          </a:solidFill>
        </p:spPr>
        <p:txBody>
          <a:bodyPr wrap="square" rtlCol="0">
            <a:spAutoFit/>
          </a:bodyPr>
          <a:lstStyle/>
          <a:p>
            <a:pPr marL="0" lvl="1" eaLnBrk="1" hangingPunct="1"/>
            <a:r>
              <a:rPr lang="en-US" altLang="en-US" sz="2400" dirty="0"/>
              <a:t>Q </a:t>
            </a:r>
            <a:r>
              <a:rPr lang="en-US" altLang="en-US" sz="2400" baseline="-25000" dirty="0"/>
              <a:t>[overall]</a:t>
            </a:r>
            <a:r>
              <a:rPr lang="en-US" altLang="en-US" sz="2400" dirty="0"/>
              <a:t>: What activities / initiatives should SIPUBH include? </a:t>
            </a:r>
          </a:p>
        </p:txBody>
      </p:sp>
      <p:sp>
        <p:nvSpPr>
          <p:cNvPr id="10" name="TextBox 9">
            <a:extLst>
              <a:ext uri="{FF2B5EF4-FFF2-40B4-BE49-F238E27FC236}">
                <a16:creationId xmlns:a16="http://schemas.microsoft.com/office/drawing/2014/main" id="{D433C80D-8BC5-5E97-FE92-1F03185442F5}"/>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Tree>
    <p:extLst>
      <p:ext uri="{BB962C8B-B14F-4D97-AF65-F5344CB8AC3E}">
        <p14:creationId xmlns:p14="http://schemas.microsoft.com/office/powerpoint/2010/main" val="2933387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solidFill>
            <a:srgbClr val="33CCFF">
              <a:alpha val="40000"/>
            </a:srgbClr>
          </a:solidFill>
        </p:spPr>
        <p:txBody>
          <a:bodyPr/>
          <a:lstStyle/>
          <a:p>
            <a:r>
              <a:rPr lang="en-US" sz="3200" dirty="0"/>
              <a:t>PROPOSITIONS ON SIPUBH:</a:t>
            </a:r>
            <a:br>
              <a:rPr lang="en-US" sz="3200" dirty="0"/>
            </a:br>
            <a:endParaRPr lang="en-US" sz="3200" dirty="0"/>
          </a:p>
        </p:txBody>
      </p:sp>
      <p:sp>
        <p:nvSpPr>
          <p:cNvPr id="4" name="Slide Number Placeholder 3"/>
          <p:cNvSpPr>
            <a:spLocks noGrp="1"/>
          </p:cNvSpPr>
          <p:nvPr>
            <p:ph type="sldNum" sz="quarter" idx="12"/>
          </p:nvPr>
        </p:nvSpPr>
        <p:spPr/>
        <p:txBody>
          <a:bodyPr/>
          <a:lstStyle/>
          <a:p>
            <a:pPr>
              <a:defRPr/>
            </a:pPr>
            <a:fld id="{1562156A-9564-4DAC-8093-548D72B23337}" type="slidenum">
              <a:rPr lang="en-US" altLang="en-US" smtClean="0"/>
              <a:pPr>
                <a:defRPr/>
              </a:pPr>
              <a:t>56</a:t>
            </a:fld>
            <a:endParaRPr lang="en-US" altLang="en-US"/>
          </a:p>
        </p:txBody>
      </p:sp>
      <p:sp>
        <p:nvSpPr>
          <p:cNvPr id="5" name="TextBox 4"/>
          <p:cNvSpPr txBox="1"/>
          <p:nvPr/>
        </p:nvSpPr>
        <p:spPr>
          <a:xfrm>
            <a:off x="2699938" y="769038"/>
            <a:ext cx="4024315" cy="523220"/>
          </a:xfrm>
          <a:prstGeom prst="rect">
            <a:avLst/>
          </a:prstGeom>
          <a:noFill/>
        </p:spPr>
        <p:txBody>
          <a:bodyPr wrap="square" rtlCol="0">
            <a:spAutoFit/>
          </a:bodyPr>
          <a:lstStyle/>
          <a:p>
            <a:pPr marL="0" lvl="1" algn="ctr" eaLnBrk="1" hangingPunct="1"/>
            <a:r>
              <a:rPr lang="en-US" altLang="en-US" sz="2800" dirty="0"/>
              <a:t>VII. SCOPE</a:t>
            </a:r>
          </a:p>
        </p:txBody>
      </p:sp>
      <p:sp>
        <p:nvSpPr>
          <p:cNvPr id="6" name="TextBox 5">
            <a:extLst>
              <a:ext uri="{FF2B5EF4-FFF2-40B4-BE49-F238E27FC236}">
                <a16:creationId xmlns:a16="http://schemas.microsoft.com/office/drawing/2014/main" id="{2B382490-5E02-B57C-0B0C-576222FA6ACD}"/>
              </a:ext>
            </a:extLst>
          </p:cNvPr>
          <p:cNvSpPr txBox="1"/>
          <p:nvPr/>
        </p:nvSpPr>
        <p:spPr>
          <a:xfrm>
            <a:off x="457200" y="2310541"/>
            <a:ext cx="7390606" cy="830997"/>
          </a:xfrm>
          <a:prstGeom prst="rect">
            <a:avLst/>
          </a:prstGeom>
          <a:solidFill>
            <a:schemeClr val="bg1">
              <a:lumMod val="85000"/>
              <a:alpha val="40000"/>
            </a:schemeClr>
          </a:solidFill>
        </p:spPr>
        <p:txBody>
          <a:bodyPr wrap="square" rtlCol="0">
            <a:spAutoFit/>
          </a:bodyPr>
          <a:lstStyle/>
          <a:p>
            <a:pPr marL="914400" indent="-914400">
              <a:tabLst>
                <a:tab pos="44450" algn="l"/>
                <a:tab pos="914400" algn="l"/>
              </a:tabLst>
            </a:pPr>
            <a:r>
              <a:rPr lang="en-US" sz="2400" dirty="0"/>
              <a:t>VII.1. 	Fostering SSENVs is the presently actionable core of SIPUBH</a:t>
            </a:r>
            <a:endParaRPr lang="en-GB" sz="2400" dirty="0"/>
          </a:p>
        </p:txBody>
      </p:sp>
      <p:sp>
        <p:nvSpPr>
          <p:cNvPr id="17" name="TextBox 16">
            <a:extLst>
              <a:ext uri="{FF2B5EF4-FFF2-40B4-BE49-F238E27FC236}">
                <a16:creationId xmlns:a16="http://schemas.microsoft.com/office/drawing/2014/main" id="{DD18D81C-5114-B589-08DE-C8D536F67A63}"/>
              </a:ext>
            </a:extLst>
          </p:cNvPr>
          <p:cNvSpPr txBox="1"/>
          <p:nvPr/>
        </p:nvSpPr>
        <p:spPr>
          <a:xfrm>
            <a:off x="457200" y="3233806"/>
            <a:ext cx="7390606" cy="1200329"/>
          </a:xfrm>
          <a:prstGeom prst="rect">
            <a:avLst/>
          </a:prstGeom>
          <a:solidFill>
            <a:srgbClr val="B5E3A5">
              <a:alpha val="40000"/>
            </a:srgbClr>
          </a:solidFill>
        </p:spPr>
        <p:txBody>
          <a:bodyPr wrap="square" rtlCol="0">
            <a:spAutoFit/>
          </a:bodyPr>
          <a:lstStyle/>
          <a:p>
            <a:pPr marL="914400" indent="-914400">
              <a:tabLst>
                <a:tab pos="44450" algn="l"/>
                <a:tab pos="914400" algn="l"/>
              </a:tabLst>
            </a:pPr>
            <a:r>
              <a:rPr lang="en-US" sz="2400" dirty="0"/>
              <a:t>VII.2. 	SIPUBH should encompass integrating “spiritual first aid” into disaster response (spiritually supportive disaster care)</a:t>
            </a:r>
            <a:endParaRPr lang="en-GB" sz="2400" dirty="0"/>
          </a:p>
        </p:txBody>
      </p:sp>
      <p:sp>
        <p:nvSpPr>
          <p:cNvPr id="19" name="TextBox 18">
            <a:extLst>
              <a:ext uri="{FF2B5EF4-FFF2-40B4-BE49-F238E27FC236}">
                <a16:creationId xmlns:a16="http://schemas.microsoft.com/office/drawing/2014/main" id="{12DBA53C-EC45-60E5-0ED1-81AF1C933CC9}"/>
              </a:ext>
            </a:extLst>
          </p:cNvPr>
          <p:cNvSpPr txBox="1"/>
          <p:nvPr/>
        </p:nvSpPr>
        <p:spPr>
          <a:xfrm>
            <a:off x="457200" y="4588977"/>
            <a:ext cx="7390606" cy="1569660"/>
          </a:xfrm>
          <a:prstGeom prst="rect">
            <a:avLst/>
          </a:prstGeom>
          <a:solidFill>
            <a:schemeClr val="bg1">
              <a:lumMod val="85000"/>
              <a:alpha val="40000"/>
            </a:schemeClr>
          </a:solidFill>
        </p:spPr>
        <p:txBody>
          <a:bodyPr wrap="square" rtlCol="0">
            <a:spAutoFit/>
          </a:bodyPr>
          <a:lstStyle/>
          <a:p>
            <a:pPr marL="914400" indent="-914400">
              <a:tabLst>
                <a:tab pos="44450" algn="l"/>
                <a:tab pos="914400" algn="l"/>
              </a:tabLst>
            </a:pPr>
            <a:r>
              <a:rPr lang="en-US" sz="2400" dirty="0"/>
              <a:t>VII.3. 	SIPUBH could </a:t>
            </a:r>
            <a:r>
              <a:rPr lang="en-US" sz="2400" i="1" dirty="0"/>
              <a:t>potentially</a:t>
            </a:r>
            <a:r>
              <a:rPr lang="en-US" sz="2400" dirty="0"/>
              <a:t> encompass further initiatives, potentially more challenging or controversial (e.g., addressing collective historical trauma)</a:t>
            </a:r>
            <a:endParaRPr lang="en-GB" sz="2400" dirty="0"/>
          </a:p>
        </p:txBody>
      </p:sp>
      <p:sp>
        <p:nvSpPr>
          <p:cNvPr id="7" name="Rectangle: Rounded Corners 6">
            <a:extLst>
              <a:ext uri="{FF2B5EF4-FFF2-40B4-BE49-F238E27FC236}">
                <a16:creationId xmlns:a16="http://schemas.microsoft.com/office/drawing/2014/main" id="{712379FE-339E-7BB1-CAF9-86C7216B63F4}"/>
              </a:ext>
            </a:extLst>
          </p:cNvPr>
          <p:cNvSpPr/>
          <p:nvPr/>
        </p:nvSpPr>
        <p:spPr bwMode="auto">
          <a:xfrm>
            <a:off x="457200" y="1565440"/>
            <a:ext cx="1386620" cy="306467"/>
          </a:xfrm>
          <a:prstGeom prst="roundRect">
            <a:avLst/>
          </a:prstGeom>
          <a:solidFill>
            <a:srgbClr val="FFC000"/>
          </a:solidFill>
          <a:ln w="6350" cap="flat" cmpd="sng" algn="ctr">
            <a:solidFill>
              <a:schemeClr val="tx1"/>
            </a:solid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SUMMARY</a:t>
            </a:r>
            <a:endParaRPr kumimoji="0" lang="en-GB" sz="1800" b="0" i="0" u="none" strike="noStrike" cap="none" normalizeH="0" baseline="0" dirty="0">
              <a:ln>
                <a:noFill/>
              </a:ln>
              <a:solidFill>
                <a:schemeClr val="tx1"/>
              </a:solidFill>
              <a:effectLst/>
              <a:latin typeface="Arial" charset="0"/>
            </a:endParaRPr>
          </a:p>
        </p:txBody>
      </p:sp>
      <p:sp>
        <p:nvSpPr>
          <p:cNvPr id="8" name="TextBox 7">
            <a:extLst>
              <a:ext uri="{FF2B5EF4-FFF2-40B4-BE49-F238E27FC236}">
                <a16:creationId xmlns:a16="http://schemas.microsoft.com/office/drawing/2014/main" id="{CD38E7C8-24CA-3E84-906C-8F4BF9FF58DA}"/>
              </a:ext>
            </a:extLst>
          </p:cNvPr>
          <p:cNvSpPr txBox="1"/>
          <p:nvPr/>
        </p:nvSpPr>
        <p:spPr>
          <a:xfrm>
            <a:off x="6019205" y="2613739"/>
            <a:ext cx="1410096" cy="461665"/>
          </a:xfrm>
          <a:prstGeom prst="rect">
            <a:avLst/>
          </a:prstGeom>
          <a:noFill/>
        </p:spPr>
        <p:txBody>
          <a:bodyPr wrap="square" rtlCol="0">
            <a:spAutoFit/>
          </a:bodyPr>
          <a:lstStyle/>
          <a:p>
            <a:pPr algn="ctr"/>
            <a:r>
              <a:rPr lang="en-GB" sz="2400" dirty="0">
                <a:solidFill>
                  <a:srgbClr val="FF0000"/>
                </a:solidFill>
                <a:sym typeface="Wingdings" panose="05000000000000000000" pitchFamily="2" charset="2"/>
              </a:rPr>
              <a:t> </a:t>
            </a:r>
            <a:r>
              <a:rPr lang="en-GB" sz="1400" dirty="0">
                <a:solidFill>
                  <a:srgbClr val="FF0000"/>
                </a:solidFill>
                <a:sym typeface="Wingdings" panose="05000000000000000000" pitchFamily="2" charset="2"/>
              </a:rPr>
              <a:t>(earlier)</a:t>
            </a:r>
            <a:endParaRPr lang="en-GB" sz="2400" dirty="0">
              <a:solidFill>
                <a:srgbClr val="FF0000"/>
              </a:solidFill>
            </a:endParaRPr>
          </a:p>
        </p:txBody>
      </p:sp>
      <p:sp>
        <p:nvSpPr>
          <p:cNvPr id="10" name="Rectangle: Rounded Corners 9">
            <a:extLst>
              <a:ext uri="{FF2B5EF4-FFF2-40B4-BE49-F238E27FC236}">
                <a16:creationId xmlns:a16="http://schemas.microsoft.com/office/drawing/2014/main" id="{674F8D0D-17F1-0DD1-4D8B-155761E29F7E}"/>
              </a:ext>
            </a:extLst>
          </p:cNvPr>
          <p:cNvSpPr/>
          <p:nvPr/>
        </p:nvSpPr>
        <p:spPr bwMode="auto">
          <a:xfrm>
            <a:off x="258760" y="3162388"/>
            <a:ext cx="8732839" cy="1286581"/>
          </a:xfrm>
          <a:prstGeom prst="roundRect">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9" name="TextBox 8">
            <a:extLst>
              <a:ext uri="{FF2B5EF4-FFF2-40B4-BE49-F238E27FC236}">
                <a16:creationId xmlns:a16="http://schemas.microsoft.com/office/drawing/2014/main" id="{E9233840-3C48-9CEF-ED41-C9C00CCAAE7E}"/>
              </a:ext>
            </a:extLst>
          </p:cNvPr>
          <p:cNvSpPr txBox="1"/>
          <p:nvPr/>
        </p:nvSpPr>
        <p:spPr>
          <a:xfrm>
            <a:off x="7830348" y="3323024"/>
            <a:ext cx="1054892" cy="1027654"/>
          </a:xfrm>
          <a:prstGeom prst="rect">
            <a:avLst/>
          </a:prstGeom>
          <a:noFill/>
        </p:spPr>
        <p:txBody>
          <a:bodyPr wrap="square" rtlCol="0">
            <a:spAutoFit/>
          </a:bodyPr>
          <a:lstStyle/>
          <a:p>
            <a:pPr>
              <a:lnSpc>
                <a:spcPct val="130000"/>
              </a:lnSpc>
            </a:pPr>
            <a:r>
              <a:rPr lang="en-US" sz="1200" dirty="0">
                <a:solidFill>
                  <a:srgbClr val="33CCFF"/>
                </a:solidFill>
              </a:rPr>
              <a:t>*McLaughlin &amp;c (2024) Spiritual first aid…</a:t>
            </a:r>
            <a:endParaRPr lang="en-US" sz="1200" dirty="0">
              <a:solidFill>
                <a:srgbClr val="33CCFF"/>
              </a:solidFill>
              <a:highlight>
                <a:srgbClr val="FFFF00"/>
              </a:highlight>
            </a:endParaRPr>
          </a:p>
        </p:txBody>
      </p:sp>
    </p:spTree>
    <p:extLst>
      <p:ext uri="{BB962C8B-B14F-4D97-AF65-F5344CB8AC3E}">
        <p14:creationId xmlns:p14="http://schemas.microsoft.com/office/powerpoint/2010/main" val="904978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style.rotation</p:attrName>
                                        </p:attrNameLst>
                                      </p:cBhvr>
                                      <p:tavLst>
                                        <p:tav tm="0">
                                          <p:val>
                                            <p:fltVal val="90"/>
                                          </p:val>
                                        </p:tav>
                                        <p:tav tm="100000">
                                          <p:val>
                                            <p:fltVal val="0"/>
                                          </p:val>
                                        </p:tav>
                                      </p:tavLst>
                                    </p:anim>
                                    <p:animEffect transition="in" filter="fade">
                                      <p:cBhvr>
                                        <p:cTn id="10" dur="500"/>
                                        <p:tgtEl>
                                          <p:spTgt spid="10"/>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childTnLst>
                                </p:cTn>
                              </p:par>
                            </p:childTnLst>
                          </p:cTn>
                        </p:par>
                        <p:par>
                          <p:cTn id="18" fill="hold">
                            <p:stCondLst>
                              <p:cond delay="750"/>
                            </p:stCondLst>
                            <p:childTnLst>
                              <p:par>
                                <p:cTn id="19" presetID="1"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681CA-8F4C-4AC5-3C9F-03EC221FF3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449E91-4907-E60F-B01D-B0125153856F}"/>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5C2FACB8-3EEF-005F-70D2-EEFE3717FF0E}"/>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VIII. HISTORY</a:t>
            </a:r>
            <a:r>
              <a:rPr lang="en-US" sz="3200" dirty="0"/>
              <a:t> </a:t>
            </a:r>
          </a:p>
        </p:txBody>
      </p:sp>
      <p:sp>
        <p:nvSpPr>
          <p:cNvPr id="4" name="Slide Number Placeholder 3">
            <a:extLst>
              <a:ext uri="{FF2B5EF4-FFF2-40B4-BE49-F238E27FC236}">
                <a16:creationId xmlns:a16="http://schemas.microsoft.com/office/drawing/2014/main" id="{0D32B75C-F97A-A74B-F5E3-32D9F4F432A7}"/>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57</a:t>
            </a:fld>
            <a:endParaRPr lang="en-US" altLang="en-US" dirty="0"/>
          </a:p>
        </p:txBody>
      </p:sp>
      <p:sp>
        <p:nvSpPr>
          <p:cNvPr id="5" name="TextBox 4">
            <a:extLst>
              <a:ext uri="{FF2B5EF4-FFF2-40B4-BE49-F238E27FC236}">
                <a16:creationId xmlns:a16="http://schemas.microsoft.com/office/drawing/2014/main" id="{A827FD91-BD50-06AF-08EC-BA582ED08824}"/>
              </a:ext>
            </a:extLst>
          </p:cNvPr>
          <p:cNvSpPr txBox="1"/>
          <p:nvPr/>
        </p:nvSpPr>
        <p:spPr>
          <a:xfrm>
            <a:off x="106757" y="833438"/>
            <a:ext cx="8969720" cy="461665"/>
          </a:xfrm>
          <a:prstGeom prst="rect">
            <a:avLst/>
          </a:prstGeom>
          <a:solidFill>
            <a:srgbClr val="FFC000">
              <a:alpha val="35000"/>
            </a:srgbClr>
          </a:solidFill>
        </p:spPr>
        <p:txBody>
          <a:bodyPr wrap="square" rtlCol="0">
            <a:spAutoFit/>
          </a:bodyPr>
          <a:lstStyle/>
          <a:p>
            <a:pPr marL="0" lvl="1" eaLnBrk="1" hangingPunct="1"/>
            <a:r>
              <a:rPr lang="en-US" altLang="en-US" sz="2400" dirty="0"/>
              <a:t>Q: How does SIPUBH appear in a comparative historical view? </a:t>
            </a:r>
          </a:p>
        </p:txBody>
      </p:sp>
      <p:sp>
        <p:nvSpPr>
          <p:cNvPr id="10" name="TextBox 9">
            <a:extLst>
              <a:ext uri="{FF2B5EF4-FFF2-40B4-BE49-F238E27FC236}">
                <a16:creationId xmlns:a16="http://schemas.microsoft.com/office/drawing/2014/main" id="{AB125E37-BA29-B26D-899E-8A345739180A}"/>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6" name="TextBox 5">
            <a:extLst>
              <a:ext uri="{FF2B5EF4-FFF2-40B4-BE49-F238E27FC236}">
                <a16:creationId xmlns:a16="http://schemas.microsoft.com/office/drawing/2014/main" id="{0CF8D5D2-2D6D-CC90-B064-9028FB404578}"/>
              </a:ext>
            </a:extLst>
          </p:cNvPr>
          <p:cNvSpPr txBox="1"/>
          <p:nvPr/>
        </p:nvSpPr>
        <p:spPr>
          <a:xfrm>
            <a:off x="798738" y="2546862"/>
            <a:ext cx="7888061" cy="1107996"/>
          </a:xfrm>
          <a:prstGeom prst="rect">
            <a:avLst/>
          </a:prstGeom>
          <a:solidFill>
            <a:srgbClr val="FFC000">
              <a:alpha val="50000"/>
            </a:srgbClr>
          </a:solidFill>
        </p:spPr>
        <p:txBody>
          <a:bodyPr wrap="square" rtlCol="0">
            <a:spAutoFit/>
          </a:bodyPr>
          <a:lstStyle/>
          <a:p>
            <a:r>
              <a:rPr lang="en-US" sz="2200" dirty="0">
                <a:solidFill>
                  <a:srgbClr val="00B0F0"/>
                </a:solidFill>
              </a:rPr>
              <a:t>RELEVANCE</a:t>
            </a:r>
            <a:br>
              <a:rPr lang="en-US" sz="2200" dirty="0">
                <a:solidFill>
                  <a:srgbClr val="00B0F0"/>
                </a:solidFill>
              </a:rPr>
            </a:br>
            <a:r>
              <a:rPr lang="en-US" sz="2200" dirty="0">
                <a:solidFill>
                  <a:srgbClr val="00B0F0"/>
                </a:solidFill>
              </a:rPr>
              <a:t>A historical view – “storytelling” - likely relevant to mobilizing societal support and explaining SIPUBH to the public</a:t>
            </a:r>
            <a:endParaRPr lang="en-GB" sz="2200" dirty="0">
              <a:solidFill>
                <a:srgbClr val="00B0F0"/>
              </a:solidFill>
            </a:endParaRPr>
          </a:p>
        </p:txBody>
      </p:sp>
    </p:spTree>
    <p:extLst>
      <p:ext uri="{BB962C8B-B14F-4D97-AF65-F5344CB8AC3E}">
        <p14:creationId xmlns:p14="http://schemas.microsoft.com/office/powerpoint/2010/main" val="6868836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xfrm>
            <a:off x="142874" y="78227"/>
            <a:ext cx="8229600" cy="971717"/>
          </a:xfrm>
          <a:solidFill>
            <a:srgbClr val="33CCFF">
              <a:alpha val="40000"/>
            </a:srgbClr>
          </a:solidFill>
        </p:spPr>
        <p:txBody>
          <a:bodyPr/>
          <a:lstStyle/>
          <a:p>
            <a:r>
              <a:rPr lang="en-US" sz="3200" dirty="0"/>
              <a:t>PROPOSITIONS ON SIPUBH:</a:t>
            </a:r>
            <a:br>
              <a:rPr lang="en-US" sz="3200" dirty="0"/>
            </a:br>
            <a:endParaRPr lang="en-US" sz="3200" dirty="0"/>
          </a:p>
        </p:txBody>
      </p:sp>
      <p:sp>
        <p:nvSpPr>
          <p:cNvPr id="4" name="Slide Number Placeholder 3"/>
          <p:cNvSpPr>
            <a:spLocks noGrp="1"/>
          </p:cNvSpPr>
          <p:nvPr>
            <p:ph type="sldNum" sz="quarter" idx="12"/>
          </p:nvPr>
        </p:nvSpPr>
        <p:spPr>
          <a:xfrm>
            <a:off x="8620126" y="91933"/>
            <a:ext cx="381000" cy="476250"/>
          </a:xfrm>
        </p:spPr>
        <p:txBody>
          <a:bodyPr/>
          <a:lstStyle/>
          <a:p>
            <a:pPr>
              <a:defRPr/>
            </a:pPr>
            <a:fld id="{1562156A-9564-4DAC-8093-548D72B23337}" type="slidenum">
              <a:rPr lang="en-US" altLang="en-US" smtClean="0"/>
              <a:pPr>
                <a:defRPr/>
              </a:pPr>
              <a:t>58</a:t>
            </a:fld>
            <a:endParaRPr lang="en-US" altLang="en-US"/>
          </a:p>
        </p:txBody>
      </p:sp>
      <p:sp>
        <p:nvSpPr>
          <p:cNvPr id="5" name="TextBox 4"/>
          <p:cNvSpPr txBox="1"/>
          <p:nvPr/>
        </p:nvSpPr>
        <p:spPr>
          <a:xfrm>
            <a:off x="2590798" y="526724"/>
            <a:ext cx="4024315" cy="523220"/>
          </a:xfrm>
          <a:prstGeom prst="rect">
            <a:avLst/>
          </a:prstGeom>
          <a:noFill/>
        </p:spPr>
        <p:txBody>
          <a:bodyPr wrap="square" rtlCol="0">
            <a:spAutoFit/>
          </a:bodyPr>
          <a:lstStyle/>
          <a:p>
            <a:pPr marL="0" lvl="1" algn="ctr" eaLnBrk="1" hangingPunct="1"/>
            <a:r>
              <a:rPr lang="en-US" altLang="en-US" sz="2800" dirty="0"/>
              <a:t>VIII. HISTORY</a:t>
            </a:r>
          </a:p>
        </p:txBody>
      </p:sp>
      <p:sp>
        <p:nvSpPr>
          <p:cNvPr id="6" name="TextBox 5">
            <a:extLst>
              <a:ext uri="{FF2B5EF4-FFF2-40B4-BE49-F238E27FC236}">
                <a16:creationId xmlns:a16="http://schemas.microsoft.com/office/drawing/2014/main" id="{2B382490-5E02-B57C-0B0C-576222FA6ACD}"/>
              </a:ext>
            </a:extLst>
          </p:cNvPr>
          <p:cNvSpPr txBox="1"/>
          <p:nvPr/>
        </p:nvSpPr>
        <p:spPr>
          <a:xfrm>
            <a:off x="117474" y="1078212"/>
            <a:ext cx="8353426" cy="830997"/>
          </a:xfrm>
          <a:prstGeom prst="rect">
            <a:avLst/>
          </a:prstGeom>
          <a:solidFill>
            <a:schemeClr val="bg1">
              <a:lumMod val="85000"/>
              <a:alpha val="40000"/>
            </a:schemeClr>
          </a:solidFill>
        </p:spPr>
        <p:txBody>
          <a:bodyPr wrap="square" rtlCol="0">
            <a:spAutoFit/>
          </a:bodyPr>
          <a:lstStyle/>
          <a:p>
            <a:pPr marL="914400" indent="-914400">
              <a:tabLst>
                <a:tab pos="44450" algn="l"/>
                <a:tab pos="914400" algn="l"/>
              </a:tabLst>
            </a:pPr>
            <a:r>
              <a:rPr lang="en-US" sz="2400" dirty="0"/>
              <a:t>VIII.1. 	SIPUBH offers views of the term “spirituality” as being both individualizing and unifying</a:t>
            </a:r>
            <a:endParaRPr lang="en-GB" sz="2400" dirty="0"/>
          </a:p>
        </p:txBody>
      </p:sp>
      <p:sp>
        <p:nvSpPr>
          <p:cNvPr id="20" name="TextBox 19">
            <a:extLst>
              <a:ext uri="{FF2B5EF4-FFF2-40B4-BE49-F238E27FC236}">
                <a16:creationId xmlns:a16="http://schemas.microsoft.com/office/drawing/2014/main" id="{962CDC3E-9F1C-D2EE-A647-5804D0C278A1}"/>
              </a:ext>
            </a:extLst>
          </p:cNvPr>
          <p:cNvSpPr txBox="1"/>
          <p:nvPr/>
        </p:nvSpPr>
        <p:spPr>
          <a:xfrm>
            <a:off x="117474" y="1958985"/>
            <a:ext cx="8353426" cy="1200329"/>
          </a:xfrm>
          <a:prstGeom prst="rect">
            <a:avLst/>
          </a:prstGeom>
          <a:solidFill>
            <a:srgbClr val="B5E3A5">
              <a:alpha val="40000"/>
            </a:srgbClr>
          </a:solidFill>
        </p:spPr>
        <p:txBody>
          <a:bodyPr wrap="square" rtlCol="0">
            <a:spAutoFit/>
          </a:bodyPr>
          <a:lstStyle/>
          <a:p>
            <a:pPr marL="914400" indent="-914400">
              <a:tabLst>
                <a:tab pos="44450" algn="l"/>
                <a:tab pos="914400" algn="l"/>
              </a:tabLst>
            </a:pPr>
            <a:r>
              <a:rPr lang="en-US" sz="2400" dirty="0"/>
              <a:t>VIII.2. 	The rationale for SIPUBH is fundamentally simple, a logical consequence of widely accepted core ideas of post-WWII world order (e.g., UN, WHO…)</a:t>
            </a:r>
            <a:endParaRPr lang="en-GB" sz="2400" dirty="0"/>
          </a:p>
        </p:txBody>
      </p:sp>
      <p:sp>
        <p:nvSpPr>
          <p:cNvPr id="21" name="TextBox 20">
            <a:extLst>
              <a:ext uri="{FF2B5EF4-FFF2-40B4-BE49-F238E27FC236}">
                <a16:creationId xmlns:a16="http://schemas.microsoft.com/office/drawing/2014/main" id="{454C23D6-CD03-A30C-27FD-6EDBE5C81492}"/>
              </a:ext>
            </a:extLst>
          </p:cNvPr>
          <p:cNvSpPr txBox="1"/>
          <p:nvPr/>
        </p:nvSpPr>
        <p:spPr>
          <a:xfrm>
            <a:off x="80961" y="3186719"/>
            <a:ext cx="8415339" cy="830997"/>
          </a:xfrm>
          <a:prstGeom prst="rect">
            <a:avLst/>
          </a:prstGeom>
          <a:solidFill>
            <a:srgbClr val="B5E3A5">
              <a:alpha val="40000"/>
            </a:srgbClr>
          </a:solidFill>
        </p:spPr>
        <p:txBody>
          <a:bodyPr wrap="square" rtlCol="0">
            <a:spAutoFit/>
          </a:bodyPr>
          <a:lstStyle/>
          <a:p>
            <a:pPr marL="914400" indent="-914400">
              <a:tabLst>
                <a:tab pos="44450" algn="l"/>
                <a:tab pos="914400" algn="l"/>
              </a:tabLst>
            </a:pPr>
            <a:r>
              <a:rPr lang="en-US" sz="2400" dirty="0"/>
              <a:t>VIII.3. 	SIPUBH is less an invention than a </a:t>
            </a:r>
            <a:br>
              <a:rPr lang="en-US" sz="2400" dirty="0"/>
            </a:br>
            <a:r>
              <a:rPr lang="en-US" sz="2400" dirty="0"/>
              <a:t>discovery waiting to be made</a:t>
            </a:r>
            <a:endParaRPr lang="en-GB" sz="2400" dirty="0"/>
          </a:p>
        </p:txBody>
      </p:sp>
      <p:sp>
        <p:nvSpPr>
          <p:cNvPr id="22" name="TextBox 21">
            <a:extLst>
              <a:ext uri="{FF2B5EF4-FFF2-40B4-BE49-F238E27FC236}">
                <a16:creationId xmlns:a16="http://schemas.microsoft.com/office/drawing/2014/main" id="{B7AFEAC3-1D35-966C-B217-A1322B6C79A4}"/>
              </a:ext>
            </a:extLst>
          </p:cNvPr>
          <p:cNvSpPr txBox="1"/>
          <p:nvPr/>
        </p:nvSpPr>
        <p:spPr>
          <a:xfrm>
            <a:off x="80960" y="4058279"/>
            <a:ext cx="8415339" cy="830997"/>
          </a:xfrm>
          <a:prstGeom prst="rect">
            <a:avLst/>
          </a:prstGeom>
          <a:solidFill>
            <a:srgbClr val="B5E3A5">
              <a:alpha val="40000"/>
            </a:srgbClr>
          </a:solidFill>
        </p:spPr>
        <p:txBody>
          <a:bodyPr wrap="square" rtlCol="0">
            <a:spAutoFit/>
          </a:bodyPr>
          <a:lstStyle/>
          <a:p>
            <a:pPr marL="914400" indent="-914400">
              <a:tabLst>
                <a:tab pos="44450" algn="l"/>
                <a:tab pos="914400" algn="l"/>
              </a:tabLst>
            </a:pPr>
            <a:r>
              <a:rPr lang="en-US" sz="2400" dirty="0"/>
              <a:t>VIII.4. 	SIPUBH may be a key collaboration point to integrate technological and existential (R/S) streams of culture</a:t>
            </a:r>
            <a:endParaRPr lang="en-GB" sz="2400" dirty="0"/>
          </a:p>
        </p:txBody>
      </p:sp>
      <p:sp>
        <p:nvSpPr>
          <p:cNvPr id="23" name="TextBox 22">
            <a:extLst>
              <a:ext uri="{FF2B5EF4-FFF2-40B4-BE49-F238E27FC236}">
                <a16:creationId xmlns:a16="http://schemas.microsoft.com/office/drawing/2014/main" id="{E139CF6D-E870-A60C-8CF3-EDDA821E741E}"/>
              </a:ext>
            </a:extLst>
          </p:cNvPr>
          <p:cNvSpPr txBox="1"/>
          <p:nvPr/>
        </p:nvSpPr>
        <p:spPr>
          <a:xfrm>
            <a:off x="99331" y="4955239"/>
            <a:ext cx="8396968" cy="830997"/>
          </a:xfrm>
          <a:prstGeom prst="rect">
            <a:avLst/>
          </a:prstGeom>
          <a:solidFill>
            <a:srgbClr val="B5E3A5">
              <a:alpha val="40000"/>
            </a:srgbClr>
          </a:solidFill>
        </p:spPr>
        <p:txBody>
          <a:bodyPr wrap="square" rtlCol="0">
            <a:spAutoFit/>
          </a:bodyPr>
          <a:lstStyle/>
          <a:p>
            <a:pPr marL="914400" indent="-914400">
              <a:tabLst>
                <a:tab pos="44450" algn="l"/>
                <a:tab pos="914400" algn="l"/>
              </a:tabLst>
            </a:pPr>
            <a:r>
              <a:rPr lang="en-US" sz="2400" dirty="0"/>
              <a:t>VIII.5. 	Societal commitment to SIPUBH could help depolarize sociocultural tensions</a:t>
            </a:r>
            <a:endParaRPr lang="en-GB" sz="2400" dirty="0"/>
          </a:p>
        </p:txBody>
      </p:sp>
      <p:sp>
        <p:nvSpPr>
          <p:cNvPr id="24" name="TextBox 23">
            <a:extLst>
              <a:ext uri="{FF2B5EF4-FFF2-40B4-BE49-F238E27FC236}">
                <a16:creationId xmlns:a16="http://schemas.microsoft.com/office/drawing/2014/main" id="{E70E12F8-B324-BED4-33C6-1A525F2D907B}"/>
              </a:ext>
            </a:extLst>
          </p:cNvPr>
          <p:cNvSpPr txBox="1"/>
          <p:nvPr/>
        </p:nvSpPr>
        <p:spPr>
          <a:xfrm>
            <a:off x="44448" y="5849253"/>
            <a:ext cx="8426452" cy="461665"/>
          </a:xfrm>
          <a:prstGeom prst="rect">
            <a:avLst/>
          </a:prstGeom>
          <a:solidFill>
            <a:schemeClr val="bg1">
              <a:lumMod val="85000"/>
              <a:alpha val="40000"/>
            </a:schemeClr>
          </a:solidFill>
        </p:spPr>
        <p:txBody>
          <a:bodyPr wrap="square" rtlCol="0">
            <a:spAutoFit/>
          </a:bodyPr>
          <a:lstStyle/>
          <a:p>
            <a:pPr marL="914400" indent="-914400">
              <a:tabLst>
                <a:tab pos="44450" algn="l"/>
                <a:tab pos="914400" algn="l"/>
              </a:tabLst>
            </a:pPr>
            <a:r>
              <a:rPr lang="en-US" sz="2400" dirty="0"/>
              <a:t>VIII.6. 	Avoiding SIPUBH is viewable as avoidant coping</a:t>
            </a:r>
            <a:endParaRPr lang="en-GB" sz="2400" dirty="0"/>
          </a:p>
        </p:txBody>
      </p:sp>
      <p:sp>
        <p:nvSpPr>
          <p:cNvPr id="25" name="TextBox 24">
            <a:extLst>
              <a:ext uri="{FF2B5EF4-FFF2-40B4-BE49-F238E27FC236}">
                <a16:creationId xmlns:a16="http://schemas.microsoft.com/office/drawing/2014/main" id="{FF30BB7D-C419-57C5-6E1B-BD3E7E153391}"/>
              </a:ext>
            </a:extLst>
          </p:cNvPr>
          <p:cNvSpPr txBox="1"/>
          <p:nvPr/>
        </p:nvSpPr>
        <p:spPr>
          <a:xfrm>
            <a:off x="31748" y="6338323"/>
            <a:ext cx="8451852" cy="461665"/>
          </a:xfrm>
          <a:prstGeom prst="rect">
            <a:avLst/>
          </a:prstGeom>
          <a:solidFill>
            <a:schemeClr val="bg1">
              <a:lumMod val="85000"/>
              <a:alpha val="40000"/>
            </a:schemeClr>
          </a:solidFill>
        </p:spPr>
        <p:txBody>
          <a:bodyPr wrap="square" rtlCol="0">
            <a:spAutoFit/>
          </a:bodyPr>
          <a:lstStyle/>
          <a:p>
            <a:pPr marL="914400" indent="-914400">
              <a:tabLst>
                <a:tab pos="44450" algn="l"/>
                <a:tab pos="914400" algn="l"/>
              </a:tabLst>
            </a:pPr>
            <a:r>
              <a:rPr lang="en-US" sz="2400" dirty="0"/>
              <a:t>VIII.7. 	SIPUBH is both audacious and obvious</a:t>
            </a:r>
            <a:endParaRPr lang="en-GB" sz="2400" dirty="0"/>
          </a:p>
        </p:txBody>
      </p:sp>
      <p:sp>
        <p:nvSpPr>
          <p:cNvPr id="7" name="TextBox 6">
            <a:extLst>
              <a:ext uri="{FF2B5EF4-FFF2-40B4-BE49-F238E27FC236}">
                <a16:creationId xmlns:a16="http://schemas.microsoft.com/office/drawing/2014/main" id="{52708FE7-8962-705F-BA7A-168FECB8B42E}"/>
              </a:ext>
            </a:extLst>
          </p:cNvPr>
          <p:cNvSpPr txBox="1"/>
          <p:nvPr/>
        </p:nvSpPr>
        <p:spPr>
          <a:xfrm>
            <a:off x="8518526" y="1201322"/>
            <a:ext cx="632223" cy="584775"/>
          </a:xfrm>
          <a:prstGeom prst="rect">
            <a:avLst/>
          </a:prstGeom>
          <a:noFill/>
        </p:spPr>
        <p:txBody>
          <a:bodyPr wrap="square" lIns="0" tIns="0" rIns="0" bIns="0" rtlCol="0">
            <a:spAutoFit/>
          </a:bodyPr>
          <a:lstStyle/>
          <a:p>
            <a:pPr algn="ctr"/>
            <a:r>
              <a:rPr lang="en-GB" sz="2400" dirty="0">
                <a:solidFill>
                  <a:srgbClr val="FF0000"/>
                </a:solidFill>
                <a:sym typeface="Wingdings" panose="05000000000000000000" pitchFamily="2" charset="2"/>
              </a:rPr>
              <a:t> </a:t>
            </a:r>
            <a:r>
              <a:rPr lang="en-GB" sz="1400" dirty="0">
                <a:solidFill>
                  <a:srgbClr val="FF0000"/>
                </a:solidFill>
                <a:sym typeface="Wingdings" panose="05000000000000000000" pitchFamily="2" charset="2"/>
              </a:rPr>
              <a:t>(earlier)</a:t>
            </a:r>
            <a:endParaRPr lang="en-GB" sz="2400" dirty="0">
              <a:solidFill>
                <a:srgbClr val="FF0000"/>
              </a:solidFill>
            </a:endParaRPr>
          </a:p>
        </p:txBody>
      </p:sp>
      <p:sp>
        <p:nvSpPr>
          <p:cNvPr id="8" name="Rectangle: Rounded Corners 7">
            <a:extLst>
              <a:ext uri="{FF2B5EF4-FFF2-40B4-BE49-F238E27FC236}">
                <a16:creationId xmlns:a16="http://schemas.microsoft.com/office/drawing/2014/main" id="{21C37FD6-A1DF-E4F9-9E62-4CF45EDDB101}"/>
              </a:ext>
            </a:extLst>
          </p:cNvPr>
          <p:cNvSpPr/>
          <p:nvPr/>
        </p:nvSpPr>
        <p:spPr bwMode="auto">
          <a:xfrm>
            <a:off x="44447" y="1947309"/>
            <a:ext cx="8812211" cy="2038257"/>
          </a:xfrm>
          <a:prstGeom prst="roundRect">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9" name="Rectangle: Rounded Corners 8">
            <a:extLst>
              <a:ext uri="{FF2B5EF4-FFF2-40B4-BE49-F238E27FC236}">
                <a16:creationId xmlns:a16="http://schemas.microsoft.com/office/drawing/2014/main" id="{223FAFDB-95E7-1C3A-2603-F8116726B6E8}"/>
              </a:ext>
            </a:extLst>
          </p:cNvPr>
          <p:cNvSpPr/>
          <p:nvPr/>
        </p:nvSpPr>
        <p:spPr bwMode="auto">
          <a:xfrm>
            <a:off x="-30166" y="4080733"/>
            <a:ext cx="8886825" cy="1768520"/>
          </a:xfrm>
          <a:prstGeom prst="roundRect">
            <a:avLst/>
          </a:prstGeom>
          <a:noFill/>
          <a:ln w="50800" cap="flat" cmpd="sng" algn="ctr">
            <a:solidFill>
              <a:srgbClr val="FFC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10" name="Rectangle: Rounded Corners 9">
            <a:extLst>
              <a:ext uri="{FF2B5EF4-FFF2-40B4-BE49-F238E27FC236}">
                <a16:creationId xmlns:a16="http://schemas.microsoft.com/office/drawing/2014/main" id="{C03EE48B-642F-4826-04CB-F7DBA088574A}"/>
              </a:ext>
            </a:extLst>
          </p:cNvPr>
          <p:cNvSpPr/>
          <p:nvPr/>
        </p:nvSpPr>
        <p:spPr bwMode="auto">
          <a:xfrm>
            <a:off x="31748" y="627209"/>
            <a:ext cx="2819437" cy="306467"/>
          </a:xfrm>
          <a:prstGeom prst="roundRect">
            <a:avLst/>
          </a:prstGeom>
          <a:solidFill>
            <a:srgbClr val="FFC000"/>
          </a:solidFill>
          <a:ln w="6350" cap="flat" cmpd="sng" algn="ctr">
            <a:solidFill>
              <a:schemeClr val="tx1"/>
            </a:solid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OVERVIEW / SUMMARY</a:t>
            </a:r>
            <a:endParaRPr kumimoji="0" lang="en-GB" sz="1800" b="0" i="0" u="none" strike="noStrike" cap="none" normalizeH="0" baseline="0" dirty="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378EB3C5-5CD1-21E9-C9A9-1A0C72330F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5579" y="3359694"/>
            <a:ext cx="798159" cy="485046"/>
          </a:xfrm>
          <a:prstGeom prst="rect">
            <a:avLst/>
          </a:prstGeom>
        </p:spPr>
      </p:pic>
    </p:spTree>
    <p:extLst>
      <p:ext uri="{BB962C8B-B14F-4D97-AF65-F5344CB8AC3E}">
        <p14:creationId xmlns:p14="http://schemas.microsoft.com/office/powerpoint/2010/main" val="34078744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childTnLst>
                          </p:cTn>
                        </p:par>
                        <p:par>
                          <p:cTn id="8" fill="hold">
                            <p:stCondLst>
                              <p:cond delay="25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250"/>
                            </p:stCondLst>
                            <p:childTnLst>
                              <p:par>
                                <p:cTn id="12" presetID="31" presetClass="entr" presetSubtype="0" fill="hold" grpId="0" nodeType="afterEffect">
                                  <p:stCondLst>
                                    <p:cond delay="50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 calcmode="lin" valueType="num">
                                      <p:cBhvr>
                                        <p:cTn id="16" dur="500" fill="hold"/>
                                        <p:tgtEl>
                                          <p:spTgt spid="8"/>
                                        </p:tgtEl>
                                        <p:attrNameLst>
                                          <p:attrName>style.rotation</p:attrName>
                                        </p:attrNameLst>
                                      </p:cBhvr>
                                      <p:tavLst>
                                        <p:tav tm="0">
                                          <p:val>
                                            <p:fltVal val="90"/>
                                          </p:val>
                                        </p:tav>
                                        <p:tav tm="100000">
                                          <p:val>
                                            <p:fltVal val="0"/>
                                          </p:val>
                                        </p:tav>
                                      </p:tavLst>
                                    </p:anim>
                                    <p:animEffect transition="in" filter="fade">
                                      <p:cBhvr>
                                        <p:cTn id="1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1FD40-15D8-33D6-8DBE-1014C62790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FE66F4-26CD-9CDD-A097-40C6795E0E9E}"/>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4DB10782-F90F-B03C-562C-38DB45BD159F}"/>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IX. LAUNCHING</a:t>
            </a:r>
            <a:r>
              <a:rPr lang="en-US" sz="3200" dirty="0"/>
              <a:t> </a:t>
            </a:r>
          </a:p>
        </p:txBody>
      </p:sp>
      <p:sp>
        <p:nvSpPr>
          <p:cNvPr id="4" name="Slide Number Placeholder 3">
            <a:extLst>
              <a:ext uri="{FF2B5EF4-FFF2-40B4-BE49-F238E27FC236}">
                <a16:creationId xmlns:a16="http://schemas.microsoft.com/office/drawing/2014/main" id="{8BAF4B52-5715-6746-C863-B8288ACD879A}"/>
              </a:ext>
            </a:extLst>
          </p:cNvPr>
          <p:cNvSpPr>
            <a:spLocks noGrp="1"/>
          </p:cNvSpPr>
          <p:nvPr>
            <p:ph type="sldNum" sz="quarter" idx="12"/>
          </p:nvPr>
        </p:nvSpPr>
        <p:spPr>
          <a:xfrm>
            <a:off x="8543077" y="-15374"/>
            <a:ext cx="533400" cy="476250"/>
          </a:xfrm>
        </p:spPr>
        <p:txBody>
          <a:bodyPr/>
          <a:lstStyle/>
          <a:p>
            <a:pPr>
              <a:defRPr/>
            </a:pPr>
            <a:fld id="{1562156A-9564-4DAC-8093-548D72B23337}" type="slidenum">
              <a:rPr lang="en-US" altLang="en-US" smtClean="0"/>
              <a:pPr>
                <a:defRPr/>
              </a:pPr>
              <a:t>59</a:t>
            </a:fld>
            <a:endParaRPr lang="en-US" altLang="en-US" dirty="0"/>
          </a:p>
        </p:txBody>
      </p:sp>
      <p:sp>
        <p:nvSpPr>
          <p:cNvPr id="5" name="TextBox 4">
            <a:extLst>
              <a:ext uri="{FF2B5EF4-FFF2-40B4-BE49-F238E27FC236}">
                <a16:creationId xmlns:a16="http://schemas.microsoft.com/office/drawing/2014/main" id="{96DDA411-820E-9E79-FDE8-F57D45CD78AD}"/>
              </a:ext>
            </a:extLst>
          </p:cNvPr>
          <p:cNvSpPr txBox="1"/>
          <p:nvPr/>
        </p:nvSpPr>
        <p:spPr>
          <a:xfrm>
            <a:off x="106757" y="833438"/>
            <a:ext cx="8969720" cy="461665"/>
          </a:xfrm>
          <a:prstGeom prst="rect">
            <a:avLst/>
          </a:prstGeom>
          <a:solidFill>
            <a:srgbClr val="FFC000">
              <a:alpha val="35000"/>
            </a:srgbClr>
          </a:solidFill>
        </p:spPr>
        <p:txBody>
          <a:bodyPr wrap="square" rtlCol="0">
            <a:spAutoFit/>
          </a:bodyPr>
          <a:lstStyle/>
          <a:p>
            <a:pPr marL="0" lvl="1" eaLnBrk="1" hangingPunct="1"/>
            <a:r>
              <a:rPr lang="en-US" altLang="en-US" sz="2400" dirty="0"/>
              <a:t>Q: What considerations can guide </a:t>
            </a:r>
            <a:r>
              <a:rPr lang="en-US" altLang="en-US" sz="2400" dirty="0" err="1"/>
              <a:t>building+launching</a:t>
            </a:r>
            <a:r>
              <a:rPr lang="en-US" altLang="en-US" sz="2400" dirty="0"/>
              <a:t> SIPUBH? </a:t>
            </a:r>
          </a:p>
        </p:txBody>
      </p:sp>
      <p:sp>
        <p:nvSpPr>
          <p:cNvPr id="10" name="TextBox 9">
            <a:extLst>
              <a:ext uri="{FF2B5EF4-FFF2-40B4-BE49-F238E27FC236}">
                <a16:creationId xmlns:a16="http://schemas.microsoft.com/office/drawing/2014/main" id="{386C7CB7-D3E5-3CFD-FE4A-5A066A6A687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635DF7DC-0E37-8A76-FB18-34AB3A4B1FB7}"/>
              </a:ext>
            </a:extLst>
          </p:cNvPr>
          <p:cNvSpPr txBox="1"/>
          <p:nvPr/>
        </p:nvSpPr>
        <p:spPr>
          <a:xfrm>
            <a:off x="106757" y="1373998"/>
            <a:ext cx="7799908" cy="1200329"/>
          </a:xfrm>
          <a:prstGeom prst="rect">
            <a:avLst/>
          </a:prstGeom>
          <a:solidFill>
            <a:srgbClr val="B5E3A5">
              <a:alpha val="40000"/>
            </a:srgbClr>
          </a:solidFill>
        </p:spPr>
        <p:txBody>
          <a:bodyPr wrap="square" rtlCol="0">
            <a:spAutoFit/>
          </a:bodyPr>
          <a:lstStyle/>
          <a:p>
            <a:pPr marL="749300" indent="-749300" defTabSz="749300">
              <a:tabLst>
                <a:tab pos="44450" algn="l"/>
                <a:tab pos="520700" algn="l"/>
              </a:tabLst>
            </a:pPr>
            <a:r>
              <a:rPr lang="en-US" sz="2400" dirty="0"/>
              <a:t>IX.1.	The precautionary principle cautions against </a:t>
            </a:r>
            <a:r>
              <a:rPr lang="en-US" sz="2400" u="sng" dirty="0"/>
              <a:t>overzealous</a:t>
            </a:r>
            <a:r>
              <a:rPr lang="en-US" sz="2400" dirty="0"/>
              <a:t> implementation of SIPUBH, and arguably also against </a:t>
            </a:r>
            <a:r>
              <a:rPr lang="en-US" sz="2400" i="1" u="sng" dirty="0"/>
              <a:t>excess</a:t>
            </a:r>
            <a:r>
              <a:rPr lang="en-US" sz="2400" dirty="0"/>
              <a:t> passivity</a:t>
            </a:r>
            <a:endParaRPr lang="en-GB" sz="2400" dirty="0"/>
          </a:p>
        </p:txBody>
      </p:sp>
      <p:sp>
        <p:nvSpPr>
          <p:cNvPr id="9" name="TextBox 8">
            <a:extLst>
              <a:ext uri="{FF2B5EF4-FFF2-40B4-BE49-F238E27FC236}">
                <a16:creationId xmlns:a16="http://schemas.microsoft.com/office/drawing/2014/main" id="{3C63DB68-064A-C134-E5BC-F37A0DEF6BB1}"/>
              </a:ext>
            </a:extLst>
          </p:cNvPr>
          <p:cNvSpPr txBox="1"/>
          <p:nvPr/>
        </p:nvSpPr>
        <p:spPr>
          <a:xfrm>
            <a:off x="7974186" y="1426145"/>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7CDC3F2B-EED5-ECD6-58D9-A3320B22A8D0}"/>
              </a:ext>
            </a:extLst>
          </p:cNvPr>
          <p:cNvSpPr txBox="1"/>
          <p:nvPr/>
        </p:nvSpPr>
        <p:spPr>
          <a:xfrm>
            <a:off x="8313057" y="6352529"/>
            <a:ext cx="770677" cy="461665"/>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sp>
        <p:nvSpPr>
          <p:cNvPr id="14" name="TextBox 13">
            <a:extLst>
              <a:ext uri="{FF2B5EF4-FFF2-40B4-BE49-F238E27FC236}">
                <a16:creationId xmlns:a16="http://schemas.microsoft.com/office/drawing/2014/main" id="{60B940AE-6864-0C22-9098-A1A076DB56EA}"/>
              </a:ext>
            </a:extLst>
          </p:cNvPr>
          <p:cNvSpPr txBox="1"/>
          <p:nvPr/>
        </p:nvSpPr>
        <p:spPr>
          <a:xfrm>
            <a:off x="685800" y="3055768"/>
            <a:ext cx="6833975" cy="2000548"/>
          </a:xfrm>
          <a:prstGeom prst="rect">
            <a:avLst/>
          </a:prstGeom>
          <a:noFill/>
        </p:spPr>
        <p:txBody>
          <a:bodyPr wrap="square" rtlCol="0">
            <a:spAutoFit/>
          </a:bodyPr>
          <a:lstStyle/>
          <a:p>
            <a:r>
              <a:rPr lang="en-US" dirty="0"/>
              <a:t>“Religious value imposition… should… be avoided by all psychotherapists [but] much of the literature has arguably been </a:t>
            </a:r>
            <a:r>
              <a:rPr lang="en-US" b="1" dirty="0"/>
              <a:t>overly cautious</a:t>
            </a:r>
            <a:r>
              <a:rPr lang="en-US" dirty="0"/>
              <a:t>… [reflecting] a double standard compared with other topics…”</a:t>
            </a:r>
          </a:p>
          <a:p>
            <a:endParaRPr lang="en-US" sz="1100" dirty="0"/>
          </a:p>
          <a:p>
            <a:pPr algn="r"/>
            <a:r>
              <a:rPr lang="en-US" dirty="0"/>
              <a:t>-- Anthony Rose (2026) in “Religious value imposition in psychotherapy: </a:t>
            </a:r>
            <a:r>
              <a:rPr lang="en-US" b="1" dirty="0"/>
              <a:t>Less fear and more courage</a:t>
            </a:r>
            <a:r>
              <a:rPr lang="en-US" sz="2200" dirty="0"/>
              <a:t>”</a:t>
            </a:r>
            <a:endParaRPr lang="en-GB" sz="2200" dirty="0"/>
          </a:p>
        </p:txBody>
      </p:sp>
      <p:sp>
        <p:nvSpPr>
          <p:cNvPr id="17" name="TextBox 16">
            <a:extLst>
              <a:ext uri="{FF2B5EF4-FFF2-40B4-BE49-F238E27FC236}">
                <a16:creationId xmlns:a16="http://schemas.microsoft.com/office/drawing/2014/main" id="{41AAE5FA-601B-65B9-F634-2EEF0E19F7F5}"/>
              </a:ext>
            </a:extLst>
          </p:cNvPr>
          <p:cNvSpPr txBox="1"/>
          <p:nvPr/>
        </p:nvSpPr>
        <p:spPr>
          <a:xfrm>
            <a:off x="4467052" y="5052817"/>
            <a:ext cx="4780128" cy="787588"/>
          </a:xfrm>
          <a:prstGeom prst="rect">
            <a:avLst/>
          </a:prstGeom>
          <a:noFill/>
        </p:spPr>
        <p:txBody>
          <a:bodyPr wrap="square" rtlCol="0">
            <a:spAutoFit/>
          </a:bodyPr>
          <a:lstStyle/>
          <a:p>
            <a:pPr>
              <a:lnSpc>
                <a:spcPct val="130000"/>
              </a:lnSpc>
            </a:pPr>
            <a:r>
              <a:rPr lang="en-US" sz="1200" dirty="0">
                <a:solidFill>
                  <a:srgbClr val="33CCFF"/>
                </a:solidFill>
              </a:rPr>
              <a:t>† Rose, A. E. (2026). Religious value imposition in psychotherapy: Less fear and more courage. Spirituality in Clinical Practice, 13(3), 281-292. https://doi.org/10.1037/scp0000416.</a:t>
            </a:r>
          </a:p>
        </p:txBody>
      </p:sp>
      <p:sp>
        <p:nvSpPr>
          <p:cNvPr id="6" name="TextBox 5">
            <a:extLst>
              <a:ext uri="{FF2B5EF4-FFF2-40B4-BE49-F238E27FC236}">
                <a16:creationId xmlns:a16="http://schemas.microsoft.com/office/drawing/2014/main" id="{68E3ACFF-8811-835B-D4F7-2FE7CCED85C4}"/>
              </a:ext>
            </a:extLst>
          </p:cNvPr>
          <p:cNvSpPr txBox="1"/>
          <p:nvPr/>
        </p:nvSpPr>
        <p:spPr>
          <a:xfrm>
            <a:off x="169072" y="6063193"/>
            <a:ext cx="7867430" cy="769441"/>
          </a:xfrm>
          <a:prstGeom prst="rect">
            <a:avLst/>
          </a:prstGeom>
          <a:solidFill>
            <a:schemeClr val="bg1">
              <a:lumMod val="85000"/>
              <a:alpha val="40000"/>
            </a:schemeClr>
          </a:solidFill>
        </p:spPr>
        <p:txBody>
          <a:bodyPr wrap="square" rtlCol="0">
            <a:spAutoFit/>
          </a:bodyPr>
          <a:lstStyle/>
          <a:p>
            <a:pPr marL="627063" indent="-627063" defTabSz="749300">
              <a:tabLst>
                <a:tab pos="44450" algn="l"/>
                <a:tab pos="520700" algn="l"/>
              </a:tabLst>
            </a:pPr>
            <a:r>
              <a:rPr lang="en-US" sz="2200" dirty="0"/>
              <a:t>IX.2.	SIPUBH does </a:t>
            </a:r>
            <a:r>
              <a:rPr lang="en-US" sz="2200" i="1" dirty="0"/>
              <a:t>not</a:t>
            </a:r>
            <a:r>
              <a:rPr lang="en-US" sz="2200" dirty="0"/>
              <a:t> require taking sides on most divisive “hot button” issues</a:t>
            </a:r>
            <a:endParaRPr lang="en-GB" sz="2200" dirty="0"/>
          </a:p>
        </p:txBody>
      </p:sp>
      <p:sp>
        <p:nvSpPr>
          <p:cNvPr id="8" name="TextBox 7">
            <a:extLst>
              <a:ext uri="{FF2B5EF4-FFF2-40B4-BE49-F238E27FC236}">
                <a16:creationId xmlns:a16="http://schemas.microsoft.com/office/drawing/2014/main" id="{D7050A7C-54CC-CF99-2293-F9FF19DA94AA}"/>
              </a:ext>
            </a:extLst>
          </p:cNvPr>
          <p:cNvSpPr txBox="1"/>
          <p:nvPr/>
        </p:nvSpPr>
        <p:spPr>
          <a:xfrm>
            <a:off x="106756" y="2704533"/>
            <a:ext cx="5532044" cy="369332"/>
          </a:xfrm>
          <a:prstGeom prst="rect">
            <a:avLst/>
          </a:prstGeom>
          <a:solidFill>
            <a:srgbClr val="FFC000">
              <a:alpha val="50000"/>
            </a:srgbClr>
          </a:solidFill>
        </p:spPr>
        <p:txBody>
          <a:bodyPr wrap="square" rtlCol="0">
            <a:spAutoFit/>
          </a:bodyPr>
          <a:lstStyle/>
          <a:p>
            <a:r>
              <a:rPr lang="en-US" dirty="0"/>
              <a:t>SIP psychotherapy analogy… for </a:t>
            </a:r>
            <a:r>
              <a:rPr lang="en-US" b="1" u="sng" dirty="0"/>
              <a:t>MIDDLE PATH</a:t>
            </a:r>
            <a:endParaRPr lang="en-GB" b="1" u="sng" dirty="0"/>
          </a:p>
        </p:txBody>
      </p:sp>
      <p:sp>
        <p:nvSpPr>
          <p:cNvPr id="13" name="TextBox 12">
            <a:extLst>
              <a:ext uri="{FF2B5EF4-FFF2-40B4-BE49-F238E27FC236}">
                <a16:creationId xmlns:a16="http://schemas.microsoft.com/office/drawing/2014/main" id="{1CA4D0B3-6180-FB46-AD0F-902D98333A86}"/>
              </a:ext>
            </a:extLst>
          </p:cNvPr>
          <p:cNvSpPr txBox="1"/>
          <p:nvPr/>
        </p:nvSpPr>
        <p:spPr>
          <a:xfrm>
            <a:off x="3429000" y="-11356"/>
            <a:ext cx="2240229" cy="295466"/>
          </a:xfrm>
          <a:prstGeom prst="rect">
            <a:avLst/>
          </a:prstGeom>
          <a:solidFill>
            <a:srgbClr val="FFFF00"/>
          </a:solidFill>
        </p:spPr>
        <p:txBody>
          <a:bodyPr wrap="none" lIns="9144" tIns="9144" rIns="9144" bIns="9144" rtlCol="0">
            <a:spAutoFit/>
          </a:bodyPr>
          <a:lstStyle/>
          <a:p>
            <a:r>
              <a:rPr lang="en-US" dirty="0">
                <a:latin typeface="Browallia New" panose="020B0502040204020203" pitchFamily="34" charset="-34"/>
                <a:cs typeface="Browallia New" panose="020B0502040204020203" pitchFamily="34" charset="-34"/>
              </a:rPr>
              <a:t>SKIPPABLE IF LIMITED TIME…</a:t>
            </a:r>
            <a:endParaRPr lang="en-GB" dirty="0">
              <a:latin typeface="Browallia New" panose="020B0502040204020203" pitchFamily="34" charset="-34"/>
              <a:cs typeface="Browallia New" panose="020B0502040204020203" pitchFamily="34" charset="-34"/>
            </a:endParaRPr>
          </a:p>
        </p:txBody>
      </p:sp>
    </p:spTree>
    <p:extLst>
      <p:ext uri="{BB962C8B-B14F-4D97-AF65-F5344CB8AC3E}">
        <p14:creationId xmlns:p14="http://schemas.microsoft.com/office/powerpoint/2010/main" val="745645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50"/>
                            </p:stCondLst>
                            <p:childTnLst>
                              <p:par>
                                <p:cTn id="27" presetID="1"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par>
                          <p:cTn id="29" fill="hold">
                            <p:stCondLst>
                              <p:cond delay="250"/>
                            </p:stCondLst>
                            <p:childTnLst>
                              <p:par>
                                <p:cTn id="30" presetID="1"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anim calcmode="lin" valueType="num">
                                      <p:cBhvr>
                                        <p:cTn id="37" dur="500" fill="hold"/>
                                        <p:tgtEl>
                                          <p:spTgt spid="6"/>
                                        </p:tgtEl>
                                        <p:attrNameLst>
                                          <p:attrName>ppt_x</p:attrName>
                                        </p:attrNameLst>
                                      </p:cBhvr>
                                      <p:tavLst>
                                        <p:tav tm="0">
                                          <p:val>
                                            <p:strVal val="#ppt_x"/>
                                          </p:val>
                                        </p:tav>
                                        <p:tav tm="100000">
                                          <p:val>
                                            <p:strVal val="#ppt_x"/>
                                          </p:val>
                                        </p:tav>
                                      </p:tavLst>
                                    </p:anim>
                                    <p:anim calcmode="lin" valueType="num">
                                      <p:cBhvr>
                                        <p:cTn id="38"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2" grpId="0" animBg="1"/>
      <p:bldP spid="14" grpId="0"/>
      <p:bldP spid="17" grpId="0"/>
      <p:bldP spid="6" grpId="0" animBg="1"/>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1FD40-15D8-33D6-8DBE-1014C62790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FE66F4-26CD-9CDD-A097-40C6795E0E9E}"/>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4DB10782-F90F-B03C-562C-38DB45BD159F}"/>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IX. LAUNCHING</a:t>
            </a:r>
            <a:r>
              <a:rPr lang="en-US" sz="3200" dirty="0"/>
              <a:t> </a:t>
            </a:r>
          </a:p>
        </p:txBody>
      </p:sp>
      <p:sp>
        <p:nvSpPr>
          <p:cNvPr id="4" name="Slide Number Placeholder 3">
            <a:extLst>
              <a:ext uri="{FF2B5EF4-FFF2-40B4-BE49-F238E27FC236}">
                <a16:creationId xmlns:a16="http://schemas.microsoft.com/office/drawing/2014/main" id="{8BAF4B52-5715-6746-C863-B8288ACD879A}"/>
              </a:ext>
            </a:extLst>
          </p:cNvPr>
          <p:cNvSpPr>
            <a:spLocks noGrp="1"/>
          </p:cNvSpPr>
          <p:nvPr>
            <p:ph type="sldNum" sz="quarter" idx="12"/>
          </p:nvPr>
        </p:nvSpPr>
        <p:spPr>
          <a:xfrm>
            <a:off x="16701" y="6345237"/>
            <a:ext cx="533400" cy="476250"/>
          </a:xfrm>
        </p:spPr>
        <p:txBody>
          <a:bodyPr/>
          <a:lstStyle/>
          <a:p>
            <a:pPr algn="l">
              <a:defRPr/>
            </a:pPr>
            <a:fld id="{1562156A-9564-4DAC-8093-548D72B23337}" type="slidenum">
              <a:rPr lang="en-US" altLang="en-US" smtClean="0"/>
              <a:pPr algn="l">
                <a:defRPr/>
              </a:pPr>
              <a:t>60</a:t>
            </a:fld>
            <a:endParaRPr lang="en-US" altLang="en-US" dirty="0"/>
          </a:p>
        </p:txBody>
      </p:sp>
      <p:sp>
        <p:nvSpPr>
          <p:cNvPr id="5" name="TextBox 4">
            <a:extLst>
              <a:ext uri="{FF2B5EF4-FFF2-40B4-BE49-F238E27FC236}">
                <a16:creationId xmlns:a16="http://schemas.microsoft.com/office/drawing/2014/main" id="{96DDA411-820E-9E79-FDE8-F57D45CD78AD}"/>
              </a:ext>
            </a:extLst>
          </p:cNvPr>
          <p:cNvSpPr txBox="1"/>
          <p:nvPr/>
        </p:nvSpPr>
        <p:spPr>
          <a:xfrm>
            <a:off x="106757" y="833438"/>
            <a:ext cx="8969720" cy="461665"/>
          </a:xfrm>
          <a:prstGeom prst="rect">
            <a:avLst/>
          </a:prstGeom>
          <a:solidFill>
            <a:srgbClr val="FFC000">
              <a:alpha val="35000"/>
            </a:srgbClr>
          </a:solidFill>
        </p:spPr>
        <p:txBody>
          <a:bodyPr wrap="square" rtlCol="0">
            <a:spAutoFit/>
          </a:bodyPr>
          <a:lstStyle/>
          <a:p>
            <a:pPr marL="0" lvl="1" eaLnBrk="1" hangingPunct="1"/>
            <a:r>
              <a:rPr lang="en-US" altLang="en-US" sz="2400" dirty="0"/>
              <a:t>Q: What considerations can guide </a:t>
            </a:r>
            <a:r>
              <a:rPr lang="en-US" altLang="en-US" sz="2400" dirty="0" err="1"/>
              <a:t>building+launching</a:t>
            </a:r>
            <a:r>
              <a:rPr lang="en-US" altLang="en-US" sz="2400" dirty="0"/>
              <a:t> SIPUBH? </a:t>
            </a:r>
          </a:p>
        </p:txBody>
      </p:sp>
      <p:sp>
        <p:nvSpPr>
          <p:cNvPr id="10" name="TextBox 9">
            <a:extLst>
              <a:ext uri="{FF2B5EF4-FFF2-40B4-BE49-F238E27FC236}">
                <a16:creationId xmlns:a16="http://schemas.microsoft.com/office/drawing/2014/main" id="{386C7CB7-D3E5-3CFD-FE4A-5A066A6A687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9" name="TextBox 8">
            <a:extLst>
              <a:ext uri="{FF2B5EF4-FFF2-40B4-BE49-F238E27FC236}">
                <a16:creationId xmlns:a16="http://schemas.microsoft.com/office/drawing/2014/main" id="{3C63DB68-064A-C134-E5BC-F37A0DEF6BB1}"/>
              </a:ext>
            </a:extLst>
          </p:cNvPr>
          <p:cNvSpPr txBox="1"/>
          <p:nvPr/>
        </p:nvSpPr>
        <p:spPr>
          <a:xfrm>
            <a:off x="8039792" y="1423187"/>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7CDC3F2B-EED5-ECD6-58D9-A3320B22A8D0}"/>
              </a:ext>
            </a:extLst>
          </p:cNvPr>
          <p:cNvSpPr txBox="1"/>
          <p:nvPr/>
        </p:nvSpPr>
        <p:spPr>
          <a:xfrm>
            <a:off x="7775858" y="6444862"/>
            <a:ext cx="1300619" cy="276999"/>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sp>
        <p:nvSpPr>
          <p:cNvPr id="8" name="TextBox 7">
            <a:extLst>
              <a:ext uri="{FF2B5EF4-FFF2-40B4-BE49-F238E27FC236}">
                <a16:creationId xmlns:a16="http://schemas.microsoft.com/office/drawing/2014/main" id="{D4FB5B0D-19FB-DD3B-B7F2-A49F2A5EC062}"/>
              </a:ext>
            </a:extLst>
          </p:cNvPr>
          <p:cNvSpPr txBox="1"/>
          <p:nvPr/>
        </p:nvSpPr>
        <p:spPr>
          <a:xfrm>
            <a:off x="106757" y="1584457"/>
            <a:ext cx="7867430" cy="1354217"/>
          </a:xfrm>
          <a:prstGeom prst="rect">
            <a:avLst/>
          </a:prstGeom>
          <a:solidFill>
            <a:srgbClr val="B5E3A5">
              <a:alpha val="40000"/>
            </a:srgbClr>
          </a:solidFill>
        </p:spPr>
        <p:txBody>
          <a:bodyPr wrap="square" rIns="0" rtlCol="0">
            <a:spAutoFit/>
          </a:bodyPr>
          <a:lstStyle/>
          <a:p>
            <a:pPr marL="627063" indent="-627063" defTabSz="749300">
              <a:tabLst>
                <a:tab pos="44450" algn="l"/>
                <a:tab pos="520700" algn="l"/>
              </a:tabLst>
            </a:pPr>
            <a:r>
              <a:rPr lang="en-US" sz="2200" dirty="0"/>
              <a:t>IX.3.	</a:t>
            </a:r>
            <a:r>
              <a:rPr lang="en-US" sz="2000" dirty="0"/>
              <a:t>SIPUBH idea development (+ policy development) </a:t>
            </a:r>
            <a:r>
              <a:rPr lang="en-US" sz="2000" b="1" u="sng" dirty="0"/>
              <a:t>TEAMS</a:t>
            </a:r>
            <a:r>
              <a:rPr lang="en-US" sz="2000" dirty="0"/>
              <a:t> might usefully include public health professionals, psychologists, and other health professionals, legal scholars, R/S community reps, &amp; policy development experts</a:t>
            </a:r>
            <a:endParaRPr lang="en-GB" sz="2200" dirty="0"/>
          </a:p>
        </p:txBody>
      </p:sp>
      <p:sp>
        <p:nvSpPr>
          <p:cNvPr id="11" name="TextBox 10">
            <a:extLst>
              <a:ext uri="{FF2B5EF4-FFF2-40B4-BE49-F238E27FC236}">
                <a16:creationId xmlns:a16="http://schemas.microsoft.com/office/drawing/2014/main" id="{2D4F76F6-BDE6-5731-91AE-0161839D0B7F}"/>
              </a:ext>
            </a:extLst>
          </p:cNvPr>
          <p:cNvSpPr txBox="1"/>
          <p:nvPr/>
        </p:nvSpPr>
        <p:spPr>
          <a:xfrm>
            <a:off x="725263" y="3151341"/>
            <a:ext cx="7215475" cy="1538883"/>
          </a:xfrm>
          <a:prstGeom prst="rect">
            <a:avLst/>
          </a:prstGeom>
          <a:noFill/>
        </p:spPr>
        <p:txBody>
          <a:bodyPr wrap="square" rtlCol="0">
            <a:spAutoFit/>
          </a:bodyPr>
          <a:lstStyle/>
          <a:p>
            <a:r>
              <a:rPr lang="en-US" dirty="0"/>
              <a:t>Unclear exactly what groundwork, research, or “incubation” is needed before cogent can be proposed.</a:t>
            </a:r>
          </a:p>
          <a:p>
            <a:endParaRPr lang="en-US" dirty="0"/>
          </a:p>
          <a:p>
            <a:r>
              <a:rPr lang="en-US" dirty="0"/>
              <a:t>But recent US developments make me wonder…</a:t>
            </a:r>
          </a:p>
          <a:p>
            <a:endParaRPr lang="en-GB" sz="2200" dirty="0"/>
          </a:p>
        </p:txBody>
      </p:sp>
      <p:pic>
        <p:nvPicPr>
          <p:cNvPr id="16" name="Picture 15">
            <a:extLst>
              <a:ext uri="{FF2B5EF4-FFF2-40B4-BE49-F238E27FC236}">
                <a16:creationId xmlns:a16="http://schemas.microsoft.com/office/drawing/2014/main" id="{648644D0-2A8A-1F84-3B04-0D9539CF96F1}"/>
              </a:ext>
            </a:extLst>
          </p:cNvPr>
          <p:cNvPicPr>
            <a:picLocks noChangeAspect="1"/>
          </p:cNvPicPr>
          <p:nvPr/>
        </p:nvPicPr>
        <p:blipFill>
          <a:blip r:embed="rId3"/>
          <a:stretch>
            <a:fillRect/>
          </a:stretch>
        </p:blipFill>
        <p:spPr>
          <a:xfrm>
            <a:off x="8195753" y="3151341"/>
            <a:ext cx="600888" cy="878221"/>
          </a:xfrm>
          <a:prstGeom prst="rect">
            <a:avLst/>
          </a:prstGeom>
        </p:spPr>
      </p:pic>
      <p:sp>
        <p:nvSpPr>
          <p:cNvPr id="18" name="TextBox 17">
            <a:extLst>
              <a:ext uri="{FF2B5EF4-FFF2-40B4-BE49-F238E27FC236}">
                <a16:creationId xmlns:a16="http://schemas.microsoft.com/office/drawing/2014/main" id="{17AC3CB1-2BD5-D152-B40F-4427595059B6}"/>
              </a:ext>
            </a:extLst>
          </p:cNvPr>
          <p:cNvSpPr txBox="1"/>
          <p:nvPr/>
        </p:nvSpPr>
        <p:spPr>
          <a:xfrm>
            <a:off x="7962509" y="4155085"/>
            <a:ext cx="1199660" cy="1027654"/>
          </a:xfrm>
          <a:prstGeom prst="rect">
            <a:avLst/>
          </a:prstGeom>
          <a:noFill/>
        </p:spPr>
        <p:txBody>
          <a:bodyPr wrap="square" rtlCol="0">
            <a:spAutoFit/>
          </a:bodyPr>
          <a:lstStyle/>
          <a:p>
            <a:pPr>
              <a:lnSpc>
                <a:spcPct val="130000"/>
              </a:lnSpc>
            </a:pPr>
            <a:r>
              <a:rPr lang="en-US" sz="1200" dirty="0">
                <a:solidFill>
                  <a:srgbClr val="33CCFF"/>
                </a:solidFill>
              </a:rPr>
              <a:t>Vivek Murthy, US Surgeon Gen. (2015-17, 2021-25)</a:t>
            </a:r>
          </a:p>
        </p:txBody>
      </p:sp>
    </p:spTree>
    <p:extLst>
      <p:ext uri="{BB962C8B-B14F-4D97-AF65-F5344CB8AC3E}">
        <p14:creationId xmlns:p14="http://schemas.microsoft.com/office/powerpoint/2010/main" val="15257003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50"/>
                                        <p:tgtEl>
                                          <p:spTgt spid="11"/>
                                        </p:tgtEl>
                                      </p:cBhvr>
                                    </p:animEffect>
                                    <p:anim calcmode="lin" valueType="num">
                                      <p:cBhvr>
                                        <p:cTn id="15" dur="250" fill="hold"/>
                                        <p:tgtEl>
                                          <p:spTgt spid="11"/>
                                        </p:tgtEl>
                                        <p:attrNameLst>
                                          <p:attrName>ppt_x</p:attrName>
                                        </p:attrNameLst>
                                      </p:cBhvr>
                                      <p:tavLst>
                                        <p:tav tm="0">
                                          <p:val>
                                            <p:strVal val="#ppt_x"/>
                                          </p:val>
                                        </p:tav>
                                        <p:tav tm="100000">
                                          <p:val>
                                            <p:strVal val="#ppt_x"/>
                                          </p:val>
                                        </p:tav>
                                      </p:tavLst>
                                    </p:anim>
                                    <p:anim calcmode="lin" valueType="num">
                                      <p:cBhvr>
                                        <p:cTn id="16" dur="25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250"/>
                            </p:stCondLst>
                            <p:childTnLst>
                              <p:par>
                                <p:cTn id="18" presetID="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par>
                          <p:cTn id="20" fill="hold">
                            <p:stCondLst>
                              <p:cond delay="250"/>
                            </p:stCondLst>
                            <p:childTnLst>
                              <p:par>
                                <p:cTn id="21" presetID="1"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1FD40-15D8-33D6-8DBE-1014C62790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FE66F4-26CD-9CDD-A097-40C6795E0E9E}"/>
              </a:ext>
            </a:extLst>
          </p:cNvPr>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a:extLst>
              <a:ext uri="{FF2B5EF4-FFF2-40B4-BE49-F238E27FC236}">
                <a16:creationId xmlns:a16="http://schemas.microsoft.com/office/drawing/2014/main" id="{4DB10782-F90F-B03C-562C-38DB45BD159F}"/>
              </a:ext>
            </a:extLst>
          </p:cNvPr>
          <p:cNvSpPr>
            <a:spLocks noGrp="1"/>
          </p:cNvSpPr>
          <p:nvPr>
            <p:ph type="title"/>
          </p:nvPr>
        </p:nvSpPr>
        <p:spPr>
          <a:xfrm>
            <a:off x="457200" y="274638"/>
            <a:ext cx="8229600" cy="535715"/>
          </a:xfrm>
          <a:solidFill>
            <a:srgbClr val="33CCFF">
              <a:alpha val="40000"/>
            </a:srgbClr>
          </a:solidFill>
        </p:spPr>
        <p:txBody>
          <a:bodyPr/>
          <a:lstStyle/>
          <a:p>
            <a:r>
              <a:rPr lang="en-US" sz="2400" dirty="0"/>
              <a:t>PROPOSITIONS:      </a:t>
            </a:r>
            <a:r>
              <a:rPr lang="en-US" sz="3200" b="1" u="sng" dirty="0"/>
              <a:t>IX. LAUNCHING</a:t>
            </a:r>
            <a:r>
              <a:rPr lang="en-US" sz="3200" dirty="0"/>
              <a:t> </a:t>
            </a:r>
          </a:p>
        </p:txBody>
      </p:sp>
      <p:sp>
        <p:nvSpPr>
          <p:cNvPr id="4" name="Slide Number Placeholder 3">
            <a:extLst>
              <a:ext uri="{FF2B5EF4-FFF2-40B4-BE49-F238E27FC236}">
                <a16:creationId xmlns:a16="http://schemas.microsoft.com/office/drawing/2014/main" id="{8BAF4B52-5715-6746-C863-B8288ACD879A}"/>
              </a:ext>
            </a:extLst>
          </p:cNvPr>
          <p:cNvSpPr>
            <a:spLocks noGrp="1"/>
          </p:cNvSpPr>
          <p:nvPr>
            <p:ph type="sldNum" sz="quarter" idx="12"/>
          </p:nvPr>
        </p:nvSpPr>
        <p:spPr>
          <a:xfrm>
            <a:off x="8543077" y="88560"/>
            <a:ext cx="533400" cy="476250"/>
          </a:xfrm>
        </p:spPr>
        <p:txBody>
          <a:bodyPr/>
          <a:lstStyle/>
          <a:p>
            <a:pPr>
              <a:defRPr/>
            </a:pPr>
            <a:fld id="{1562156A-9564-4DAC-8093-548D72B23337}" type="slidenum">
              <a:rPr lang="en-US" altLang="en-US" smtClean="0"/>
              <a:pPr>
                <a:defRPr/>
              </a:pPr>
              <a:t>61</a:t>
            </a:fld>
            <a:endParaRPr lang="en-US" altLang="en-US" dirty="0"/>
          </a:p>
        </p:txBody>
      </p:sp>
      <p:sp>
        <p:nvSpPr>
          <p:cNvPr id="5" name="TextBox 4">
            <a:extLst>
              <a:ext uri="{FF2B5EF4-FFF2-40B4-BE49-F238E27FC236}">
                <a16:creationId xmlns:a16="http://schemas.microsoft.com/office/drawing/2014/main" id="{96DDA411-820E-9E79-FDE8-F57D45CD78AD}"/>
              </a:ext>
            </a:extLst>
          </p:cNvPr>
          <p:cNvSpPr txBox="1"/>
          <p:nvPr/>
        </p:nvSpPr>
        <p:spPr>
          <a:xfrm>
            <a:off x="106757" y="833438"/>
            <a:ext cx="8969720" cy="461665"/>
          </a:xfrm>
          <a:prstGeom prst="rect">
            <a:avLst/>
          </a:prstGeom>
          <a:solidFill>
            <a:srgbClr val="FFC000">
              <a:alpha val="35000"/>
            </a:srgbClr>
          </a:solidFill>
        </p:spPr>
        <p:txBody>
          <a:bodyPr wrap="square" rtlCol="0">
            <a:spAutoFit/>
          </a:bodyPr>
          <a:lstStyle/>
          <a:p>
            <a:pPr marL="0" lvl="1" eaLnBrk="1" hangingPunct="1"/>
            <a:r>
              <a:rPr lang="en-US" altLang="en-US" sz="2400" dirty="0"/>
              <a:t>Q: What considerations can guide </a:t>
            </a:r>
            <a:r>
              <a:rPr lang="en-US" altLang="en-US" sz="2400" dirty="0" err="1"/>
              <a:t>building+launching</a:t>
            </a:r>
            <a:r>
              <a:rPr lang="en-US" altLang="en-US" sz="2400" dirty="0"/>
              <a:t> SIPUBH? </a:t>
            </a:r>
          </a:p>
        </p:txBody>
      </p:sp>
      <p:sp>
        <p:nvSpPr>
          <p:cNvPr id="10" name="TextBox 9">
            <a:extLst>
              <a:ext uri="{FF2B5EF4-FFF2-40B4-BE49-F238E27FC236}">
                <a16:creationId xmlns:a16="http://schemas.microsoft.com/office/drawing/2014/main" id="{386C7CB7-D3E5-3CFD-FE4A-5A066A6A687C}"/>
              </a:ext>
            </a:extLst>
          </p:cNvPr>
          <p:cNvSpPr txBox="1"/>
          <p:nvPr/>
        </p:nvSpPr>
        <p:spPr>
          <a:xfrm>
            <a:off x="106757" y="43177"/>
            <a:ext cx="2698175" cy="307777"/>
          </a:xfrm>
          <a:prstGeom prst="rect">
            <a:avLst/>
          </a:prstGeom>
          <a:solidFill>
            <a:srgbClr val="FFCC99"/>
          </a:solidFill>
        </p:spPr>
        <p:txBody>
          <a:bodyPr wrap="none" rtlCol="0">
            <a:spAutoFit/>
          </a:bodyPr>
          <a:lstStyle/>
          <a:p>
            <a:r>
              <a:rPr lang="en-US" sz="1400" dirty="0">
                <a:latin typeface="Arial Narrow" panose="020B0606020202030204" pitchFamily="34" charset="0"/>
                <a:ea typeface="Calibri" panose="020F0502020204030204" pitchFamily="34" charset="0"/>
                <a:cs typeface="Calibri" panose="020F0502020204030204" pitchFamily="34" charset="0"/>
              </a:rPr>
              <a:t>2) CONCRETIZING: PROPOSITIONS</a:t>
            </a:r>
          </a:p>
        </p:txBody>
      </p:sp>
      <p:sp>
        <p:nvSpPr>
          <p:cNvPr id="7" name="TextBox 6">
            <a:extLst>
              <a:ext uri="{FF2B5EF4-FFF2-40B4-BE49-F238E27FC236}">
                <a16:creationId xmlns:a16="http://schemas.microsoft.com/office/drawing/2014/main" id="{635DF7DC-0E37-8A76-FB18-34AB3A4B1FB7}"/>
              </a:ext>
            </a:extLst>
          </p:cNvPr>
          <p:cNvSpPr txBox="1"/>
          <p:nvPr/>
        </p:nvSpPr>
        <p:spPr>
          <a:xfrm>
            <a:off x="106756" y="1446678"/>
            <a:ext cx="7867430" cy="430887"/>
          </a:xfrm>
          <a:prstGeom prst="rect">
            <a:avLst/>
          </a:prstGeom>
          <a:solidFill>
            <a:srgbClr val="B5E3A5">
              <a:alpha val="40000"/>
            </a:srgbClr>
          </a:solidFill>
        </p:spPr>
        <p:txBody>
          <a:bodyPr wrap="square" rtlCol="0">
            <a:spAutoFit/>
          </a:bodyPr>
          <a:lstStyle/>
          <a:p>
            <a:pPr marL="627063" indent="-627063" defTabSz="749300">
              <a:tabLst>
                <a:tab pos="44450" algn="l"/>
                <a:tab pos="520700" algn="l"/>
              </a:tabLst>
            </a:pPr>
            <a:r>
              <a:rPr lang="en-US" sz="2200" dirty="0"/>
              <a:t>IX.4.	</a:t>
            </a:r>
            <a:r>
              <a:rPr lang="en-US" sz="2000" dirty="0"/>
              <a:t> </a:t>
            </a:r>
            <a:r>
              <a:rPr lang="en-US" sz="2000" b="1" dirty="0"/>
              <a:t>Psychologists</a:t>
            </a:r>
            <a:r>
              <a:rPr lang="en-US" sz="2000" dirty="0"/>
              <a:t> can help understand SSENVs + much else</a:t>
            </a:r>
            <a:endParaRPr lang="en-GB" sz="2200" dirty="0"/>
          </a:p>
        </p:txBody>
      </p:sp>
      <p:sp>
        <p:nvSpPr>
          <p:cNvPr id="9" name="TextBox 8">
            <a:extLst>
              <a:ext uri="{FF2B5EF4-FFF2-40B4-BE49-F238E27FC236}">
                <a16:creationId xmlns:a16="http://schemas.microsoft.com/office/drawing/2014/main" id="{3C63DB68-064A-C134-E5BC-F37A0DEF6BB1}"/>
              </a:ext>
            </a:extLst>
          </p:cNvPr>
          <p:cNvSpPr txBox="1"/>
          <p:nvPr/>
        </p:nvSpPr>
        <p:spPr>
          <a:xfrm>
            <a:off x="8039792" y="1423187"/>
            <a:ext cx="1102291" cy="646331"/>
          </a:xfrm>
          <a:prstGeom prst="rect">
            <a:avLst/>
          </a:prstGeom>
          <a:solidFill>
            <a:srgbClr val="33CCFF">
              <a:alpha val="20000"/>
            </a:srgbClr>
          </a:solidFill>
        </p:spPr>
        <p:txBody>
          <a:bodyPr wrap="square" rtlCol="0">
            <a:spAutoFit/>
          </a:bodyPr>
          <a:lstStyle/>
          <a:p>
            <a:r>
              <a:rPr lang="en-US" dirty="0"/>
              <a:t>Relevant </a:t>
            </a:r>
            <a:r>
              <a:rPr lang="en-US" u="sng" dirty="0"/>
              <a:t>sources</a:t>
            </a:r>
            <a:endParaRPr lang="en-GB" u="sng" dirty="0"/>
          </a:p>
        </p:txBody>
      </p:sp>
      <p:sp>
        <p:nvSpPr>
          <p:cNvPr id="12" name="TextBox 11">
            <a:extLst>
              <a:ext uri="{FF2B5EF4-FFF2-40B4-BE49-F238E27FC236}">
                <a16:creationId xmlns:a16="http://schemas.microsoft.com/office/drawing/2014/main" id="{7CDC3F2B-EED5-ECD6-58D9-A3320B22A8D0}"/>
              </a:ext>
            </a:extLst>
          </p:cNvPr>
          <p:cNvSpPr txBox="1"/>
          <p:nvPr/>
        </p:nvSpPr>
        <p:spPr>
          <a:xfrm>
            <a:off x="7872819" y="6581001"/>
            <a:ext cx="1300619" cy="276999"/>
          </a:xfrm>
          <a:prstGeom prst="rect">
            <a:avLst/>
          </a:prstGeom>
          <a:solidFill>
            <a:srgbClr val="33CCFF">
              <a:alpha val="20000"/>
            </a:srgbClr>
          </a:solidFill>
        </p:spPr>
        <p:txBody>
          <a:bodyPr wrap="square" rtlCol="0">
            <a:spAutoFit/>
          </a:bodyPr>
          <a:lstStyle/>
          <a:p>
            <a:r>
              <a:rPr lang="en-US" sz="1200" dirty="0">
                <a:solidFill>
                  <a:srgbClr val="33CCFF"/>
                </a:solidFill>
              </a:rPr>
              <a:t>*direct †related</a:t>
            </a:r>
            <a:endParaRPr lang="en-GB" sz="1200" dirty="0">
              <a:solidFill>
                <a:srgbClr val="33CCFF"/>
              </a:solidFill>
            </a:endParaRPr>
          </a:p>
        </p:txBody>
      </p:sp>
      <p:sp>
        <p:nvSpPr>
          <p:cNvPr id="14" name="TextBox 13">
            <a:extLst>
              <a:ext uri="{FF2B5EF4-FFF2-40B4-BE49-F238E27FC236}">
                <a16:creationId xmlns:a16="http://schemas.microsoft.com/office/drawing/2014/main" id="{60B940AE-6864-0C22-9098-A1A076DB56EA}"/>
              </a:ext>
            </a:extLst>
          </p:cNvPr>
          <p:cNvSpPr txBox="1"/>
          <p:nvPr/>
        </p:nvSpPr>
        <p:spPr>
          <a:xfrm>
            <a:off x="675218" y="5098027"/>
            <a:ext cx="4892808" cy="430887"/>
          </a:xfrm>
          <a:prstGeom prst="rect">
            <a:avLst/>
          </a:prstGeom>
          <a:noFill/>
        </p:spPr>
        <p:txBody>
          <a:bodyPr wrap="square" rtlCol="0">
            <a:spAutoFit/>
          </a:bodyPr>
          <a:lstStyle/>
          <a:p>
            <a:r>
              <a:rPr lang="en-US" dirty="0">
                <a:sym typeface="Symbol" panose="05050102010706020507" pitchFamily="18" charset="2"/>
              </a:rPr>
              <a:t>= largest demographic groups</a:t>
            </a:r>
            <a:endParaRPr lang="en-GB" sz="2200" dirty="0"/>
          </a:p>
        </p:txBody>
      </p:sp>
      <p:sp>
        <p:nvSpPr>
          <p:cNvPr id="8" name="TextBox 7">
            <a:extLst>
              <a:ext uri="{FF2B5EF4-FFF2-40B4-BE49-F238E27FC236}">
                <a16:creationId xmlns:a16="http://schemas.microsoft.com/office/drawing/2014/main" id="{D4FB5B0D-19FB-DD3B-B7F2-A49F2A5EC062}"/>
              </a:ext>
            </a:extLst>
          </p:cNvPr>
          <p:cNvSpPr txBox="1"/>
          <p:nvPr/>
        </p:nvSpPr>
        <p:spPr>
          <a:xfrm>
            <a:off x="66842" y="4033777"/>
            <a:ext cx="8057762" cy="1046440"/>
          </a:xfrm>
          <a:prstGeom prst="rect">
            <a:avLst/>
          </a:prstGeom>
          <a:solidFill>
            <a:srgbClr val="B5E3A5">
              <a:alpha val="40000"/>
            </a:srgbClr>
          </a:solidFill>
        </p:spPr>
        <p:txBody>
          <a:bodyPr wrap="square" rIns="0" rtlCol="0">
            <a:spAutoFit/>
          </a:bodyPr>
          <a:lstStyle/>
          <a:p>
            <a:pPr marL="627063" indent="-627063" defTabSz="749300">
              <a:tabLst>
                <a:tab pos="44450" algn="l"/>
                <a:tab pos="520700" algn="l"/>
              </a:tabLst>
            </a:pPr>
            <a:r>
              <a:rPr lang="en-US" sz="2200" dirty="0"/>
              <a:t>IX.5.	</a:t>
            </a:r>
            <a:r>
              <a:rPr lang="en-US" sz="2000" b="1" dirty="0"/>
              <a:t>Polish</a:t>
            </a:r>
            <a:r>
              <a:rPr lang="en-US" sz="2000" dirty="0"/>
              <a:t> SIPUBH implementation will be driven especially by orientations of Catholics and (heterogeneous) unbelievers,  and both (plus minority religions) should be involved early</a:t>
            </a:r>
            <a:endParaRPr lang="en-GB" sz="2200" dirty="0"/>
          </a:p>
        </p:txBody>
      </p:sp>
      <p:sp>
        <p:nvSpPr>
          <p:cNvPr id="11" name="TextBox 10">
            <a:extLst>
              <a:ext uri="{FF2B5EF4-FFF2-40B4-BE49-F238E27FC236}">
                <a16:creationId xmlns:a16="http://schemas.microsoft.com/office/drawing/2014/main" id="{2D4F76F6-BDE6-5731-91AE-0161839D0B7F}"/>
              </a:ext>
            </a:extLst>
          </p:cNvPr>
          <p:cNvSpPr txBox="1"/>
          <p:nvPr/>
        </p:nvSpPr>
        <p:spPr>
          <a:xfrm>
            <a:off x="604518" y="1981988"/>
            <a:ext cx="7520086" cy="1938992"/>
          </a:xfrm>
          <a:prstGeom prst="rect">
            <a:avLst/>
          </a:prstGeom>
          <a:noFill/>
        </p:spPr>
        <p:txBody>
          <a:bodyPr wrap="square" rtlCol="0">
            <a:spAutoFit/>
          </a:bodyPr>
          <a:lstStyle/>
          <a:p>
            <a:pPr marL="395288" indent="-395288">
              <a:buFont typeface="Wingdings" panose="05000000000000000000" pitchFamily="2" charset="2"/>
              <a:buChar char="ð"/>
            </a:pPr>
            <a:r>
              <a:rPr lang="en-US" sz="2000" dirty="0"/>
              <a:t>What are key constituents of SSENVs?</a:t>
            </a:r>
          </a:p>
          <a:p>
            <a:pPr marL="395288" indent="-395288">
              <a:buFont typeface="Wingdings" panose="05000000000000000000" pitchFamily="2" charset="2"/>
              <a:buChar char="ð"/>
            </a:pPr>
            <a:r>
              <a:rPr lang="en-US" sz="2000" dirty="0"/>
              <a:t>What helps an SSENV be maximally ecumenically inclusive?</a:t>
            </a:r>
          </a:p>
          <a:p>
            <a:pPr marL="395288" indent="-395288">
              <a:buFont typeface="Wingdings" panose="05000000000000000000" pitchFamily="2" charset="2"/>
              <a:buChar char="ð"/>
            </a:pPr>
            <a:r>
              <a:rPr lang="en-US" sz="2000" dirty="0"/>
              <a:t>How do SSENVs constituents vary across sectors (clinics, workplace, schools, etc.), and how are they the same?</a:t>
            </a:r>
          </a:p>
          <a:p>
            <a:pPr marL="395288" indent="-395288">
              <a:buFont typeface="Wingdings" panose="05000000000000000000" pitchFamily="2" charset="2"/>
              <a:buChar char="ð"/>
            </a:pPr>
            <a:r>
              <a:rPr lang="en-US" sz="2000" dirty="0"/>
              <a:t>Find more ecumenical spiritually supportive interventions?</a:t>
            </a:r>
          </a:p>
          <a:p>
            <a:r>
              <a:rPr lang="en-US" sz="2000" dirty="0"/>
              <a:t>Etc.</a:t>
            </a:r>
          </a:p>
        </p:txBody>
      </p:sp>
      <p:sp>
        <p:nvSpPr>
          <p:cNvPr id="6" name="TextBox 5">
            <a:extLst>
              <a:ext uri="{FF2B5EF4-FFF2-40B4-BE49-F238E27FC236}">
                <a16:creationId xmlns:a16="http://schemas.microsoft.com/office/drawing/2014/main" id="{60B940AE-6864-0C22-9098-A1A076DB56EA}"/>
              </a:ext>
            </a:extLst>
          </p:cNvPr>
          <p:cNvSpPr txBox="1"/>
          <p:nvPr/>
        </p:nvSpPr>
        <p:spPr>
          <a:xfrm>
            <a:off x="798926" y="6137715"/>
            <a:ext cx="5068474" cy="615553"/>
          </a:xfrm>
          <a:prstGeom prst="rect">
            <a:avLst/>
          </a:prstGeom>
          <a:noFill/>
        </p:spPr>
        <p:txBody>
          <a:bodyPr wrap="square" rtlCol="0">
            <a:spAutoFit/>
          </a:bodyPr>
          <a:lstStyle/>
          <a:p>
            <a:pPr marL="457200" indent="-457200">
              <a:lnSpc>
                <a:spcPct val="85000"/>
              </a:lnSpc>
            </a:pPr>
            <a:r>
              <a:rPr lang="en-US" dirty="0">
                <a:sym typeface="Symbol" panose="05050102010706020507" pitchFamily="18" charset="2"/>
              </a:rPr>
              <a:t></a:t>
            </a:r>
            <a:r>
              <a:rPr lang="en-US" dirty="0"/>
              <a:t> figuring it out together (very large literature on building communities of practice)</a:t>
            </a:r>
            <a:endParaRPr lang="en-GB" sz="2200" dirty="0"/>
          </a:p>
        </p:txBody>
      </p:sp>
      <p:sp>
        <p:nvSpPr>
          <p:cNvPr id="17" name="TextBox 16">
            <a:extLst>
              <a:ext uri="{FF2B5EF4-FFF2-40B4-BE49-F238E27FC236}">
                <a16:creationId xmlns:a16="http://schemas.microsoft.com/office/drawing/2014/main" id="{41AAE5FA-601B-65B9-F634-2EEF0E19F7F5}"/>
              </a:ext>
            </a:extLst>
          </p:cNvPr>
          <p:cNvSpPr txBox="1"/>
          <p:nvPr/>
        </p:nvSpPr>
        <p:spPr>
          <a:xfrm>
            <a:off x="7941529" y="5743921"/>
            <a:ext cx="1351128" cy="787588"/>
          </a:xfrm>
          <a:prstGeom prst="rect">
            <a:avLst/>
          </a:prstGeom>
          <a:noFill/>
        </p:spPr>
        <p:txBody>
          <a:bodyPr wrap="square" rtlCol="0">
            <a:spAutoFit/>
          </a:bodyPr>
          <a:lstStyle/>
          <a:p>
            <a:pPr>
              <a:lnSpc>
                <a:spcPct val="130000"/>
              </a:lnSpc>
            </a:pPr>
            <a:r>
              <a:rPr lang="en-US" sz="1200" dirty="0">
                <a:solidFill>
                  <a:srgbClr val="33CCFF"/>
                </a:solidFill>
              </a:rPr>
              <a:t>† Lave &amp; Wenger (1991); Wenger (2000)</a:t>
            </a:r>
          </a:p>
        </p:txBody>
      </p:sp>
      <p:sp>
        <p:nvSpPr>
          <p:cNvPr id="13" name="TextBox 12">
            <a:extLst>
              <a:ext uri="{FF2B5EF4-FFF2-40B4-BE49-F238E27FC236}">
                <a16:creationId xmlns:a16="http://schemas.microsoft.com/office/drawing/2014/main" id="{D65684E7-FE33-C2A1-25FA-C1F32B269D28}"/>
              </a:ext>
            </a:extLst>
          </p:cNvPr>
          <p:cNvSpPr txBox="1"/>
          <p:nvPr/>
        </p:nvSpPr>
        <p:spPr>
          <a:xfrm>
            <a:off x="74099" y="5662405"/>
            <a:ext cx="7867430" cy="430887"/>
          </a:xfrm>
          <a:prstGeom prst="rect">
            <a:avLst/>
          </a:prstGeom>
          <a:solidFill>
            <a:schemeClr val="bg1">
              <a:lumMod val="85000"/>
            </a:schemeClr>
          </a:solidFill>
        </p:spPr>
        <p:txBody>
          <a:bodyPr wrap="square" rIns="0" rtlCol="0">
            <a:spAutoFit/>
          </a:bodyPr>
          <a:lstStyle/>
          <a:p>
            <a:pPr marL="627063" indent="-627063" defTabSz="749300">
              <a:tabLst>
                <a:tab pos="44450" algn="l"/>
                <a:tab pos="520700" algn="l"/>
              </a:tabLst>
            </a:pPr>
            <a:r>
              <a:rPr lang="en-US" sz="2200" dirty="0"/>
              <a:t>IX.6.	 A “community of practice” could support SIPUBH launch</a:t>
            </a:r>
            <a:endParaRPr lang="en-GB" sz="2200" dirty="0"/>
          </a:p>
        </p:txBody>
      </p:sp>
    </p:spTree>
    <p:extLst>
      <p:ext uri="{BB962C8B-B14F-4D97-AF65-F5344CB8AC3E}">
        <p14:creationId xmlns:p14="http://schemas.microsoft.com/office/powerpoint/2010/main" val="35586084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5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250"/>
                                        <p:tgtEl>
                                          <p:spTgt spid="8"/>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5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8" grpId="0" animBg="1"/>
      <p:bldP spid="11" grpId="0"/>
      <p:bldP spid="6" grpId="0"/>
      <p:bldP spid="17" grpId="0"/>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174" y="1484193"/>
            <a:ext cx="8886825" cy="588283"/>
          </a:xfrm>
        </p:spPr>
        <p:txBody>
          <a:bodyPr/>
          <a:lstStyle/>
          <a:p>
            <a:pPr marL="0" indent="0">
              <a:buNone/>
            </a:pPr>
            <a:r>
              <a:rPr lang="en-US" sz="2800" dirty="0"/>
              <a:t> </a:t>
            </a:r>
          </a:p>
        </p:txBody>
      </p:sp>
      <p:sp>
        <p:nvSpPr>
          <p:cNvPr id="2" name="Title 1"/>
          <p:cNvSpPr>
            <a:spLocks noGrp="1"/>
          </p:cNvSpPr>
          <p:nvPr>
            <p:ph type="title"/>
          </p:nvPr>
        </p:nvSpPr>
        <p:spPr>
          <a:xfrm>
            <a:off x="452651" y="136525"/>
            <a:ext cx="8229600" cy="939181"/>
          </a:xfrm>
          <a:solidFill>
            <a:srgbClr val="33CCFF">
              <a:alpha val="40000"/>
            </a:srgbClr>
          </a:solidFill>
        </p:spPr>
        <p:txBody>
          <a:bodyPr/>
          <a:lstStyle/>
          <a:p>
            <a:r>
              <a:rPr lang="en-US" sz="3200" dirty="0"/>
              <a:t>PROPOSITIONS ON SIPUBH:</a:t>
            </a:r>
            <a:br>
              <a:rPr lang="en-US" sz="3200" dirty="0"/>
            </a:br>
            <a:endParaRPr lang="en-US" sz="3200" dirty="0"/>
          </a:p>
        </p:txBody>
      </p:sp>
      <p:sp>
        <p:nvSpPr>
          <p:cNvPr id="4" name="Slide Number Placeholder 3"/>
          <p:cNvSpPr>
            <a:spLocks noGrp="1"/>
          </p:cNvSpPr>
          <p:nvPr>
            <p:ph type="sldNum" sz="quarter" idx="12"/>
          </p:nvPr>
        </p:nvSpPr>
        <p:spPr>
          <a:xfrm>
            <a:off x="8659505" y="87716"/>
            <a:ext cx="381000" cy="476250"/>
          </a:xfrm>
        </p:spPr>
        <p:txBody>
          <a:bodyPr/>
          <a:lstStyle/>
          <a:p>
            <a:pPr>
              <a:defRPr/>
            </a:pPr>
            <a:fld id="{1562156A-9564-4DAC-8093-548D72B23337}" type="slidenum">
              <a:rPr lang="en-US" altLang="en-US" smtClean="0"/>
              <a:pPr>
                <a:defRPr/>
              </a:pPr>
              <a:t>62</a:t>
            </a:fld>
            <a:endParaRPr lang="en-US" altLang="en-US" dirty="0"/>
          </a:p>
        </p:txBody>
      </p:sp>
      <p:sp>
        <p:nvSpPr>
          <p:cNvPr id="5" name="TextBox 4"/>
          <p:cNvSpPr txBox="1"/>
          <p:nvPr/>
        </p:nvSpPr>
        <p:spPr>
          <a:xfrm>
            <a:off x="2431254" y="579009"/>
            <a:ext cx="4024315" cy="523220"/>
          </a:xfrm>
          <a:prstGeom prst="rect">
            <a:avLst/>
          </a:prstGeom>
          <a:noFill/>
        </p:spPr>
        <p:txBody>
          <a:bodyPr wrap="square" rtlCol="0">
            <a:spAutoFit/>
          </a:bodyPr>
          <a:lstStyle/>
          <a:p>
            <a:pPr marL="0" lvl="1" algn="ctr" eaLnBrk="1" hangingPunct="1"/>
            <a:r>
              <a:rPr lang="en-US" altLang="en-US" sz="2800" dirty="0"/>
              <a:t>IX. LAUNCHING</a:t>
            </a:r>
          </a:p>
        </p:txBody>
      </p:sp>
      <p:sp>
        <p:nvSpPr>
          <p:cNvPr id="6" name="TextBox 5">
            <a:extLst>
              <a:ext uri="{FF2B5EF4-FFF2-40B4-BE49-F238E27FC236}">
                <a16:creationId xmlns:a16="http://schemas.microsoft.com/office/drawing/2014/main" id="{2B382490-5E02-B57C-0B0C-576222FA6ACD}"/>
              </a:ext>
            </a:extLst>
          </p:cNvPr>
          <p:cNvSpPr txBox="1"/>
          <p:nvPr/>
        </p:nvSpPr>
        <p:spPr>
          <a:xfrm>
            <a:off x="128588" y="1164469"/>
            <a:ext cx="8886824" cy="830997"/>
          </a:xfrm>
          <a:prstGeom prst="rect">
            <a:avLst/>
          </a:prstGeom>
          <a:solidFill>
            <a:srgbClr val="B5E3A5">
              <a:alpha val="40000"/>
            </a:srgbClr>
          </a:solidFill>
        </p:spPr>
        <p:txBody>
          <a:bodyPr wrap="square" rtlCol="0">
            <a:spAutoFit/>
          </a:bodyPr>
          <a:lstStyle/>
          <a:p>
            <a:pPr marL="749300" indent="-749300">
              <a:tabLst>
                <a:tab pos="44450" algn="l"/>
                <a:tab pos="685800" algn="l"/>
              </a:tabLst>
            </a:pPr>
            <a:r>
              <a:rPr lang="en-US" sz="2400" dirty="0"/>
              <a:t>IX.1. 	The precautionary principle cautions against overzealous implementation of SIPUBH, and against excess passivity</a:t>
            </a:r>
            <a:endParaRPr lang="en-GB" sz="2400" dirty="0"/>
          </a:p>
        </p:txBody>
      </p:sp>
      <p:sp>
        <p:nvSpPr>
          <p:cNvPr id="7" name="TextBox 6">
            <a:extLst>
              <a:ext uri="{FF2B5EF4-FFF2-40B4-BE49-F238E27FC236}">
                <a16:creationId xmlns:a16="http://schemas.microsoft.com/office/drawing/2014/main" id="{BA62397B-D8F9-4249-CFDC-774281B16016}"/>
              </a:ext>
            </a:extLst>
          </p:cNvPr>
          <p:cNvSpPr txBox="1"/>
          <p:nvPr/>
        </p:nvSpPr>
        <p:spPr>
          <a:xfrm>
            <a:off x="153338" y="6341895"/>
            <a:ext cx="8886824" cy="461665"/>
          </a:xfrm>
          <a:prstGeom prst="rect">
            <a:avLst/>
          </a:prstGeom>
          <a:solidFill>
            <a:schemeClr val="bg1">
              <a:lumMod val="85000"/>
              <a:alpha val="40000"/>
            </a:schemeClr>
          </a:solidFill>
        </p:spPr>
        <p:txBody>
          <a:bodyPr wrap="square" rtlCol="0">
            <a:spAutoFit/>
          </a:bodyPr>
          <a:lstStyle/>
          <a:p>
            <a:pPr marL="749300" indent="-749300">
              <a:tabLst>
                <a:tab pos="44450" algn="l"/>
                <a:tab pos="685800" algn="l"/>
              </a:tabLst>
            </a:pPr>
            <a:r>
              <a:rPr lang="en-US" sz="2400" dirty="0"/>
              <a:t>IX.6. 	A “community of practice” could support SIPUBH launch</a:t>
            </a:r>
            <a:endParaRPr lang="en-GB" sz="2400" dirty="0"/>
          </a:p>
        </p:txBody>
      </p:sp>
      <p:sp>
        <p:nvSpPr>
          <p:cNvPr id="9" name="TextBox 8">
            <a:extLst>
              <a:ext uri="{FF2B5EF4-FFF2-40B4-BE49-F238E27FC236}">
                <a16:creationId xmlns:a16="http://schemas.microsoft.com/office/drawing/2014/main" id="{3B2A987C-C388-A9FF-FA89-42C175FF9FF3}"/>
              </a:ext>
            </a:extLst>
          </p:cNvPr>
          <p:cNvSpPr txBox="1"/>
          <p:nvPr/>
        </p:nvSpPr>
        <p:spPr>
          <a:xfrm>
            <a:off x="138824" y="2042262"/>
            <a:ext cx="8886824" cy="830997"/>
          </a:xfrm>
          <a:prstGeom prst="rect">
            <a:avLst/>
          </a:prstGeom>
          <a:solidFill>
            <a:schemeClr val="bg1">
              <a:lumMod val="85000"/>
              <a:alpha val="40000"/>
            </a:schemeClr>
          </a:solidFill>
        </p:spPr>
        <p:txBody>
          <a:bodyPr wrap="square" rtlCol="0">
            <a:spAutoFit/>
          </a:bodyPr>
          <a:lstStyle/>
          <a:p>
            <a:pPr marL="749300" indent="-749300">
              <a:tabLst>
                <a:tab pos="44450" algn="l"/>
                <a:tab pos="685800" algn="l"/>
              </a:tabLst>
            </a:pPr>
            <a:r>
              <a:rPr lang="en-US" sz="2400" dirty="0"/>
              <a:t>IX.2. 	SIPUBH does </a:t>
            </a:r>
            <a:r>
              <a:rPr lang="en-US" sz="2400" i="1" dirty="0"/>
              <a:t>not</a:t>
            </a:r>
            <a:r>
              <a:rPr lang="en-US" sz="2400" dirty="0"/>
              <a:t> require taking sides on most divisive “hot button” issues</a:t>
            </a:r>
            <a:endParaRPr lang="en-GB" sz="2400" dirty="0"/>
          </a:p>
        </p:txBody>
      </p:sp>
      <p:sp>
        <p:nvSpPr>
          <p:cNvPr id="10" name="TextBox 9">
            <a:extLst>
              <a:ext uri="{FF2B5EF4-FFF2-40B4-BE49-F238E27FC236}">
                <a16:creationId xmlns:a16="http://schemas.microsoft.com/office/drawing/2014/main" id="{48D8BA8C-809A-1ABE-38C8-5420F4DB5693}"/>
              </a:ext>
            </a:extLst>
          </p:cNvPr>
          <p:cNvSpPr txBox="1"/>
          <p:nvPr/>
        </p:nvSpPr>
        <p:spPr>
          <a:xfrm>
            <a:off x="153338" y="5064984"/>
            <a:ext cx="8886824" cy="1200329"/>
          </a:xfrm>
          <a:prstGeom prst="rect">
            <a:avLst/>
          </a:prstGeom>
          <a:solidFill>
            <a:srgbClr val="B5E3A5">
              <a:alpha val="40000"/>
            </a:srgbClr>
          </a:solidFill>
        </p:spPr>
        <p:txBody>
          <a:bodyPr wrap="square" rIns="0" rtlCol="0">
            <a:spAutoFit/>
          </a:bodyPr>
          <a:lstStyle/>
          <a:p>
            <a:pPr marL="749300" indent="-749300">
              <a:tabLst>
                <a:tab pos="44450" algn="l"/>
                <a:tab pos="685800" algn="l"/>
              </a:tabLst>
            </a:pPr>
            <a:r>
              <a:rPr lang="en-US" sz="2400" dirty="0"/>
              <a:t>IX.5. 	Polish SIPUBH implementation will be driven especially by orientations of Catholics and (heterogeneous) unbelievers, and both (plus minority religions) should be involved early</a:t>
            </a:r>
            <a:endParaRPr lang="en-GB" sz="2400" dirty="0"/>
          </a:p>
        </p:txBody>
      </p:sp>
      <p:sp>
        <p:nvSpPr>
          <p:cNvPr id="11" name="TextBox 10">
            <a:extLst>
              <a:ext uri="{FF2B5EF4-FFF2-40B4-BE49-F238E27FC236}">
                <a16:creationId xmlns:a16="http://schemas.microsoft.com/office/drawing/2014/main" id="{CE3A7125-CD0C-7481-8739-2740067768CA}"/>
              </a:ext>
            </a:extLst>
          </p:cNvPr>
          <p:cNvSpPr txBox="1"/>
          <p:nvPr/>
        </p:nvSpPr>
        <p:spPr>
          <a:xfrm>
            <a:off x="138824" y="4549954"/>
            <a:ext cx="8886824" cy="461665"/>
          </a:xfrm>
          <a:prstGeom prst="rect">
            <a:avLst/>
          </a:prstGeom>
          <a:solidFill>
            <a:srgbClr val="B5E3A5">
              <a:alpha val="40000"/>
            </a:srgbClr>
          </a:solidFill>
        </p:spPr>
        <p:txBody>
          <a:bodyPr wrap="square" rtlCol="0">
            <a:spAutoFit/>
          </a:bodyPr>
          <a:lstStyle/>
          <a:p>
            <a:pPr marL="749300" indent="-749300">
              <a:tabLst>
                <a:tab pos="44450" algn="l"/>
                <a:tab pos="685800" algn="l"/>
              </a:tabLst>
            </a:pPr>
            <a:r>
              <a:rPr lang="en-US" sz="2400" dirty="0"/>
              <a:t>IX.4. 	Psychologists can help understand SSENVs + much else</a:t>
            </a:r>
            <a:endParaRPr lang="en-GB" sz="2400" dirty="0"/>
          </a:p>
        </p:txBody>
      </p:sp>
      <p:sp>
        <p:nvSpPr>
          <p:cNvPr id="12" name="TextBox 11">
            <a:extLst>
              <a:ext uri="{FF2B5EF4-FFF2-40B4-BE49-F238E27FC236}">
                <a16:creationId xmlns:a16="http://schemas.microsoft.com/office/drawing/2014/main" id="{06DAE924-6227-A358-D9E0-26707834F6E7}"/>
              </a:ext>
            </a:extLst>
          </p:cNvPr>
          <p:cNvSpPr txBox="1"/>
          <p:nvPr/>
        </p:nvSpPr>
        <p:spPr>
          <a:xfrm>
            <a:off x="153681" y="2949545"/>
            <a:ext cx="8886824" cy="1631216"/>
          </a:xfrm>
          <a:prstGeom prst="rect">
            <a:avLst/>
          </a:prstGeom>
          <a:solidFill>
            <a:srgbClr val="B5E3A5">
              <a:alpha val="40000"/>
            </a:srgbClr>
          </a:solidFill>
        </p:spPr>
        <p:txBody>
          <a:bodyPr wrap="square" rIns="0" rtlCol="0">
            <a:spAutoFit/>
          </a:bodyPr>
          <a:lstStyle/>
          <a:p>
            <a:pPr marL="749300" indent="-749300">
              <a:tabLst>
                <a:tab pos="44450" algn="l"/>
                <a:tab pos="685800" algn="l"/>
              </a:tabLst>
            </a:pPr>
            <a:r>
              <a:rPr lang="en-US" sz="2400" dirty="0"/>
              <a:t>IX.3. 	SIPUBH idea development (+ policy development) </a:t>
            </a:r>
            <a:r>
              <a:rPr lang="en-US" sz="2400" b="1" u="sng" dirty="0"/>
              <a:t>TEAMS</a:t>
            </a:r>
            <a:r>
              <a:rPr lang="en-US" sz="2400" dirty="0"/>
              <a:t> might usefully include public health professionals, psychologists, &amp; other health professionals, legal scholars, R/S community reps, &amp; policy development experts</a:t>
            </a:r>
            <a:endParaRPr lang="en-GB" sz="2400" dirty="0"/>
          </a:p>
        </p:txBody>
      </p:sp>
      <p:sp>
        <p:nvSpPr>
          <p:cNvPr id="13" name="Rectangle: Rounded Corners 12">
            <a:extLst>
              <a:ext uri="{FF2B5EF4-FFF2-40B4-BE49-F238E27FC236}">
                <a16:creationId xmlns:a16="http://schemas.microsoft.com/office/drawing/2014/main" id="{2B6EF49A-DF77-0E91-87B7-9A76C60680C9}"/>
              </a:ext>
            </a:extLst>
          </p:cNvPr>
          <p:cNvSpPr/>
          <p:nvPr/>
        </p:nvSpPr>
        <p:spPr bwMode="auto">
          <a:xfrm>
            <a:off x="55333" y="826882"/>
            <a:ext cx="1386620" cy="306467"/>
          </a:xfrm>
          <a:prstGeom prst="roundRect">
            <a:avLst/>
          </a:prstGeom>
          <a:solidFill>
            <a:srgbClr val="FFC000"/>
          </a:solidFill>
          <a:ln w="6350" cap="flat" cmpd="sng" algn="ctr">
            <a:solidFill>
              <a:schemeClr val="tx1"/>
            </a:solidFill>
            <a:prstDash val="solid"/>
            <a:miter lim="800000"/>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rPr>
              <a:t>SUMMARY</a:t>
            </a:r>
            <a:endParaRPr kumimoji="0" lang="en-GB"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7277543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ED0A190-5530-4AF6-96B5-6E81DCFE394E}"/>
              </a:ext>
            </a:extLst>
          </p:cNvPr>
          <p:cNvSpPr txBox="1"/>
          <p:nvPr/>
        </p:nvSpPr>
        <p:spPr>
          <a:xfrm>
            <a:off x="533934" y="1746962"/>
            <a:ext cx="7848065" cy="1846659"/>
          </a:xfrm>
          <a:prstGeom prst="rect">
            <a:avLst/>
          </a:prstGeom>
          <a:solidFill>
            <a:srgbClr val="FFFF00">
              <a:alpha val="50000"/>
            </a:srgbClr>
          </a:solidFill>
        </p:spPr>
        <p:txBody>
          <a:bodyPr wrap="square" rtlCol="0">
            <a:spAutoFit/>
          </a:bodyPr>
          <a:lstStyle/>
          <a:p>
            <a:r>
              <a:rPr lang="en-US" dirty="0"/>
              <a:t>    </a:t>
            </a:r>
          </a:p>
          <a:p>
            <a:endParaRPr lang="en-US" dirty="0"/>
          </a:p>
          <a:p>
            <a:endParaRPr lang="en-US" dirty="0"/>
          </a:p>
          <a:p>
            <a:endParaRPr lang="en-US" dirty="0"/>
          </a:p>
          <a:p>
            <a:endParaRPr lang="en-US" dirty="0"/>
          </a:p>
          <a:p>
            <a:endParaRPr lang="en-US" sz="2400" dirty="0"/>
          </a:p>
        </p:txBody>
      </p:sp>
      <p:sp>
        <p:nvSpPr>
          <p:cNvPr id="16388" name="Rectangle 3"/>
          <p:cNvSpPr>
            <a:spLocks noGrp="1" noChangeArrowheads="1"/>
          </p:cNvSpPr>
          <p:nvPr>
            <p:ph type="body" idx="1"/>
          </p:nvPr>
        </p:nvSpPr>
        <p:spPr>
          <a:xfrm>
            <a:off x="144438" y="588046"/>
            <a:ext cx="8856764" cy="4525963"/>
          </a:xfrm>
        </p:spPr>
        <p:txBody>
          <a:bodyPr/>
          <a:lstStyle/>
          <a:p>
            <a:pPr eaLnBrk="1" hangingPunct="1">
              <a:buFont typeface="Wingdings" panose="05000000000000000000" pitchFamily="2" charset="2"/>
              <a:buChar char="ð"/>
            </a:pPr>
            <a:r>
              <a:rPr lang="en-US" altLang="en-US" sz="2600" dirty="0"/>
              <a:t>Spiritually Integrated Public Health (SIPUBH) is </a:t>
            </a:r>
            <a:br>
              <a:rPr lang="en-US" altLang="en-US" sz="2600" dirty="0"/>
            </a:br>
            <a:r>
              <a:rPr lang="en-US" altLang="en-US" sz="2600" b="1" u="sng" dirty="0"/>
              <a:t>preventive</a:t>
            </a:r>
            <a:r>
              <a:rPr lang="en-US" altLang="en-US" sz="2600" dirty="0"/>
              <a:t> (“upstream”), </a:t>
            </a:r>
            <a:r>
              <a:rPr lang="en-US" altLang="en-US" sz="2600" b="1" u="sng" dirty="0"/>
              <a:t>cross-sectoral</a:t>
            </a:r>
            <a:r>
              <a:rPr lang="en-US" altLang="en-US" sz="2600" dirty="0"/>
              <a:t> (clinics, workplaces, etc.), and </a:t>
            </a:r>
            <a:r>
              <a:rPr lang="en-US" altLang="en-US" sz="2600" b="1" u="sng" dirty="0"/>
              <a:t>multi-level</a:t>
            </a:r>
            <a:r>
              <a:rPr lang="en-US" altLang="en-US" sz="2600" dirty="0"/>
              <a:t> (+environments)</a:t>
            </a:r>
          </a:p>
          <a:p>
            <a:pPr marL="914400" lvl="1" indent="-514350" eaLnBrk="1" hangingPunct="1">
              <a:buFont typeface="Wingdings" panose="05000000000000000000" pitchFamily="2" charset="2"/>
              <a:buChar char="ü"/>
            </a:pPr>
            <a:r>
              <a:rPr lang="en-US" altLang="en-US" sz="2400" dirty="0"/>
              <a:t>Ecumenical (+non-affiliated), empirically informed</a:t>
            </a:r>
          </a:p>
          <a:p>
            <a:pPr marL="914400" lvl="1" indent="-514350" eaLnBrk="1" hangingPunct="1">
              <a:buFont typeface="Wingdings" panose="05000000000000000000" pitchFamily="2" charset="2"/>
              <a:buChar char="ü"/>
            </a:pPr>
            <a:r>
              <a:rPr lang="en-US" altLang="en-US" sz="2400" dirty="0"/>
              <a:t>Holds promise, but not fully free of risks</a:t>
            </a:r>
          </a:p>
          <a:p>
            <a:pPr marL="914400" lvl="1" indent="-514350" eaLnBrk="1" hangingPunct="1">
              <a:buFont typeface="Wingdings" panose="05000000000000000000" pitchFamily="2" charset="2"/>
              <a:buChar char="ü"/>
            </a:pPr>
            <a:r>
              <a:rPr lang="en-US" altLang="en-US" sz="2400" dirty="0"/>
              <a:t>Emergent ingredients (e.g., rooms of silence, etc.)</a:t>
            </a:r>
          </a:p>
          <a:p>
            <a:pPr marL="914400" lvl="1" indent="-514350" eaLnBrk="1" hangingPunct="1">
              <a:buFont typeface="Wingdings" panose="05000000000000000000" pitchFamily="2" charset="2"/>
              <a:buChar char="ü"/>
            </a:pPr>
            <a:r>
              <a:rPr lang="en-US" altLang="en-US" sz="2400" b="1" dirty="0"/>
              <a:t>More a discovery than an invention</a:t>
            </a:r>
            <a:br>
              <a:rPr lang="en-US" altLang="en-US" sz="2400" b="1" dirty="0"/>
            </a:br>
            <a:endParaRPr lang="en-US" altLang="en-US" sz="1050" b="1" dirty="0"/>
          </a:p>
          <a:p>
            <a:pPr eaLnBrk="1" hangingPunct="1">
              <a:buFont typeface="Wingdings" panose="05000000000000000000" pitchFamily="2" charset="2"/>
              <a:buChar char="ð"/>
            </a:pPr>
            <a:r>
              <a:rPr lang="en-US" altLang="en-US" sz="2600" dirty="0"/>
              <a:t>41 concretizing propositions in 9 categories:</a:t>
            </a:r>
          </a:p>
          <a:p>
            <a:pPr marL="800100" lvl="2" indent="0" eaLnBrk="1" hangingPunct="1">
              <a:spcBef>
                <a:spcPts val="100"/>
              </a:spcBef>
              <a:spcAft>
                <a:spcPts val="600"/>
              </a:spcAft>
              <a:buNone/>
            </a:pPr>
            <a:r>
              <a:rPr lang="en-US" altLang="en-US" dirty="0"/>
              <a:t>Localizing, Backing, Tools, Theory, Value balancing, Partnering, Scope, History, Launching</a:t>
            </a:r>
          </a:p>
          <a:p>
            <a:pPr marL="514350" indent="-514350" eaLnBrk="1" hangingPunct="1">
              <a:lnSpc>
                <a:spcPct val="95000"/>
              </a:lnSpc>
              <a:buFont typeface="Wingdings" panose="05000000000000000000" pitchFamily="2" charset="2"/>
              <a:buChar char="ü"/>
            </a:pPr>
            <a:r>
              <a:rPr lang="en-US" altLang="en-US" sz="2600" dirty="0"/>
              <a:t>Conclusion: SIPUBH merits exploration as an idea whose time is plausibly coming</a:t>
            </a:r>
          </a:p>
        </p:txBody>
      </p:sp>
      <p:sp>
        <p:nvSpPr>
          <p:cNvPr id="16386" name="Slide Number Placeholder 5"/>
          <p:cNvSpPr>
            <a:spLocks noGrp="1"/>
          </p:cNvSpPr>
          <p:nvPr>
            <p:ph type="sldNum" sz="quarter" idx="12"/>
          </p:nvPr>
        </p:nvSpPr>
        <p:spPr>
          <a:xfrm>
            <a:off x="8381999" y="113170"/>
            <a:ext cx="619203" cy="47625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E83A7DA-E532-4206-8C9F-30EAF5813D8E}" type="slidenum">
              <a:rPr lang="en-US" altLang="en-US"/>
              <a:pPr eaLnBrk="1" hangingPunct="1"/>
              <a:t>63</a:t>
            </a:fld>
            <a:endParaRPr lang="en-US" altLang="en-US" dirty="0"/>
          </a:p>
        </p:txBody>
      </p:sp>
      <p:sp>
        <p:nvSpPr>
          <p:cNvPr id="16387" name="Rectangle 2"/>
          <p:cNvSpPr>
            <a:spLocks noGrp="1" noChangeArrowheads="1"/>
          </p:cNvSpPr>
          <p:nvPr>
            <p:ph type="title"/>
          </p:nvPr>
        </p:nvSpPr>
        <p:spPr>
          <a:xfrm>
            <a:off x="435591" y="36980"/>
            <a:ext cx="8229600" cy="575795"/>
          </a:xfrm>
          <a:solidFill>
            <a:srgbClr val="FFCC00"/>
          </a:solidFill>
        </p:spPr>
        <p:txBody>
          <a:bodyPr/>
          <a:lstStyle/>
          <a:p>
            <a:pPr eaLnBrk="1" hangingPunct="1"/>
            <a:r>
              <a:rPr lang="en-US" altLang="en-US" dirty="0"/>
              <a:t>SUMMARY + CONCLUSION</a:t>
            </a:r>
          </a:p>
        </p:txBody>
      </p:sp>
      <p:sp>
        <p:nvSpPr>
          <p:cNvPr id="6" name="TextBox 5"/>
          <p:cNvSpPr txBox="1"/>
          <p:nvPr/>
        </p:nvSpPr>
        <p:spPr>
          <a:xfrm>
            <a:off x="149167" y="6106059"/>
            <a:ext cx="3164969" cy="707886"/>
          </a:xfrm>
          <a:prstGeom prst="rect">
            <a:avLst/>
          </a:prstGeom>
          <a:solidFill>
            <a:srgbClr val="FFFF00">
              <a:alpha val="65000"/>
            </a:srgbClr>
          </a:solidFill>
        </p:spPr>
        <p:txBody>
          <a:bodyPr wrap="none" rtlCol="0">
            <a:spAutoFit/>
          </a:bodyPr>
          <a:lstStyle/>
          <a:p>
            <a:r>
              <a:rPr lang="en-US" sz="4000" dirty="0"/>
              <a:t>THANK YOU</a:t>
            </a:r>
          </a:p>
        </p:txBody>
      </p:sp>
      <p:sp>
        <p:nvSpPr>
          <p:cNvPr id="2" name="TextBox 1"/>
          <p:cNvSpPr txBox="1"/>
          <p:nvPr/>
        </p:nvSpPr>
        <p:spPr>
          <a:xfrm>
            <a:off x="3282760" y="6544021"/>
            <a:ext cx="1946174" cy="276999"/>
          </a:xfrm>
          <a:prstGeom prst="rect">
            <a:avLst/>
          </a:prstGeom>
          <a:noFill/>
        </p:spPr>
        <p:txBody>
          <a:bodyPr wrap="none" rtlCol="0">
            <a:spAutoFit/>
          </a:bodyPr>
          <a:lstStyle/>
          <a:p>
            <a:r>
              <a:rPr lang="en-US" sz="1200" dirty="0">
                <a:solidFill>
                  <a:srgbClr val="00B0F0"/>
                </a:solidFill>
              </a:rPr>
              <a:t>dougoman@Berkeley.edu</a:t>
            </a:r>
          </a:p>
        </p:txBody>
      </p:sp>
      <p:sp>
        <p:nvSpPr>
          <p:cNvPr id="3" name="TextBox 2">
            <a:extLst>
              <a:ext uri="{FF2B5EF4-FFF2-40B4-BE49-F238E27FC236}">
                <a16:creationId xmlns:a16="http://schemas.microsoft.com/office/drawing/2014/main" id="{67DDF368-AA99-D462-7CD4-AFBFF511385D}"/>
              </a:ext>
            </a:extLst>
          </p:cNvPr>
          <p:cNvSpPr txBox="1"/>
          <p:nvPr/>
        </p:nvSpPr>
        <p:spPr>
          <a:xfrm>
            <a:off x="5658678" y="5731345"/>
            <a:ext cx="2745733" cy="1077218"/>
          </a:xfrm>
          <a:prstGeom prst="rect">
            <a:avLst/>
          </a:prstGeom>
          <a:solidFill>
            <a:srgbClr val="FFC000">
              <a:alpha val="51000"/>
            </a:srgbClr>
          </a:solidFill>
        </p:spPr>
        <p:txBody>
          <a:bodyPr wrap="square" rtlCol="0">
            <a:spAutoFit/>
          </a:bodyPr>
          <a:lstStyle/>
          <a:p>
            <a:r>
              <a:rPr lang="en-US" sz="3200" dirty="0"/>
              <a:t>Q&amp;A + </a:t>
            </a:r>
            <a:br>
              <a:rPr lang="en-US" sz="3200" dirty="0"/>
            </a:br>
            <a:r>
              <a:rPr lang="en-US" sz="3200" dirty="0"/>
              <a:t>DISCUSSION</a:t>
            </a:r>
            <a:endParaRPr lang="en-GB" sz="3200" dirty="0"/>
          </a:p>
        </p:txBody>
      </p:sp>
      <p:sp>
        <p:nvSpPr>
          <p:cNvPr id="4" name="Arrow: Right 3">
            <a:extLst>
              <a:ext uri="{FF2B5EF4-FFF2-40B4-BE49-F238E27FC236}">
                <a16:creationId xmlns:a16="http://schemas.microsoft.com/office/drawing/2014/main" id="{EB8998FA-8F19-6D39-4290-C1AC8DA0B43F}"/>
              </a:ext>
            </a:extLst>
          </p:cNvPr>
          <p:cNvSpPr/>
          <p:nvPr/>
        </p:nvSpPr>
        <p:spPr bwMode="auto">
          <a:xfrm>
            <a:off x="3531800" y="6210096"/>
            <a:ext cx="1600200" cy="333925"/>
          </a:xfrm>
          <a:prstGeom prst="rightArrow">
            <a:avLst/>
          </a:prstGeom>
          <a:noFill/>
          <a:ln w="1270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658487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6388">
                                            <p:txEl>
                                              <p:pRg st="1" end="1"/>
                                            </p:txEl>
                                          </p:spTgt>
                                        </p:tgtEl>
                                        <p:attrNameLst>
                                          <p:attrName>style.visibility</p:attrName>
                                        </p:attrNameLst>
                                      </p:cBhvr>
                                      <p:to>
                                        <p:strVal val="visible"/>
                                      </p:to>
                                    </p:set>
                                    <p:animEffect transition="in" filter="fade">
                                      <p:cBhvr>
                                        <p:cTn id="10" dur="500"/>
                                        <p:tgtEl>
                                          <p:spTgt spid="1638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388">
                                            <p:txEl>
                                              <p:pRg st="2" end="2"/>
                                            </p:txEl>
                                          </p:spTgt>
                                        </p:tgtEl>
                                        <p:attrNameLst>
                                          <p:attrName>style.visibility</p:attrName>
                                        </p:attrNameLst>
                                      </p:cBhvr>
                                      <p:to>
                                        <p:strVal val="visible"/>
                                      </p:to>
                                    </p:set>
                                    <p:animEffect transition="in" filter="fade">
                                      <p:cBhvr>
                                        <p:cTn id="13" dur="500"/>
                                        <p:tgtEl>
                                          <p:spTgt spid="1638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388">
                                            <p:txEl>
                                              <p:pRg st="3" end="3"/>
                                            </p:txEl>
                                          </p:spTgt>
                                        </p:tgtEl>
                                        <p:attrNameLst>
                                          <p:attrName>style.visibility</p:attrName>
                                        </p:attrNameLst>
                                      </p:cBhvr>
                                      <p:to>
                                        <p:strVal val="visible"/>
                                      </p:to>
                                    </p:set>
                                    <p:animEffect transition="in" filter="fade">
                                      <p:cBhvr>
                                        <p:cTn id="16" dur="500"/>
                                        <p:tgtEl>
                                          <p:spTgt spid="16388">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6388">
                                            <p:txEl>
                                              <p:pRg st="4" end="4"/>
                                            </p:txEl>
                                          </p:spTgt>
                                        </p:tgtEl>
                                        <p:attrNameLst>
                                          <p:attrName>style.visibility</p:attrName>
                                        </p:attrNameLst>
                                      </p:cBhvr>
                                      <p:to>
                                        <p:strVal val="visible"/>
                                      </p:to>
                                    </p:set>
                                    <p:animEffect transition="in" filter="fade">
                                      <p:cBhvr>
                                        <p:cTn id="19" dur="500"/>
                                        <p:tgtEl>
                                          <p:spTgt spid="16388">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16388">
                                            <p:txEl>
                                              <p:pRg st="5" end="5"/>
                                            </p:txEl>
                                          </p:spTgt>
                                        </p:tgtEl>
                                        <p:attrNameLst>
                                          <p:attrName>style.visibility</p:attrName>
                                        </p:attrNameLst>
                                      </p:cBhvr>
                                      <p:to>
                                        <p:strVal val="visible"/>
                                      </p:to>
                                    </p:set>
                                    <p:animEffect transition="in" filter="fade">
                                      <p:cBhvr>
                                        <p:cTn id="24" dur="500"/>
                                        <p:tgtEl>
                                          <p:spTgt spid="16388">
                                            <p:txEl>
                                              <p:pRg st="5" end="5"/>
                                            </p:txEl>
                                          </p:spTgt>
                                        </p:tgtEl>
                                      </p:cBhvr>
                                    </p:animEffect>
                                    <p:anim calcmode="lin" valueType="num">
                                      <p:cBhvr>
                                        <p:cTn id="25" dur="500" fill="hold"/>
                                        <p:tgtEl>
                                          <p:spTgt spid="16388">
                                            <p:txEl>
                                              <p:pRg st="5" end="5"/>
                                            </p:txEl>
                                          </p:spTgt>
                                        </p:tgtEl>
                                        <p:attrNameLst>
                                          <p:attrName>ppt_x</p:attrName>
                                        </p:attrNameLst>
                                      </p:cBhvr>
                                      <p:tavLst>
                                        <p:tav tm="0">
                                          <p:val>
                                            <p:strVal val="#ppt_x"/>
                                          </p:val>
                                        </p:tav>
                                        <p:tav tm="100000">
                                          <p:val>
                                            <p:strVal val="#ppt_x"/>
                                          </p:val>
                                        </p:tav>
                                      </p:tavLst>
                                    </p:anim>
                                    <p:anim calcmode="lin" valueType="num">
                                      <p:cBhvr>
                                        <p:cTn id="26" dur="500" fill="hold"/>
                                        <p:tgtEl>
                                          <p:spTgt spid="16388">
                                            <p:txEl>
                                              <p:pRg st="5" end="5"/>
                                            </p:txEl>
                                          </p:spTgt>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6388">
                                            <p:txEl>
                                              <p:pRg st="6" end="6"/>
                                            </p:txEl>
                                          </p:spTgt>
                                        </p:tgtEl>
                                        <p:attrNameLst>
                                          <p:attrName>style.visibility</p:attrName>
                                        </p:attrNameLst>
                                      </p:cBhvr>
                                      <p:to>
                                        <p:strVal val="visible"/>
                                      </p:to>
                                    </p:set>
                                    <p:animEffect transition="in" filter="fade">
                                      <p:cBhvr>
                                        <p:cTn id="29" dur="500"/>
                                        <p:tgtEl>
                                          <p:spTgt spid="16388">
                                            <p:txEl>
                                              <p:pRg st="6" end="6"/>
                                            </p:txEl>
                                          </p:spTgt>
                                        </p:tgtEl>
                                      </p:cBhvr>
                                    </p:animEffect>
                                    <p:anim calcmode="lin" valueType="num">
                                      <p:cBhvr>
                                        <p:cTn id="30" dur="500" fill="hold"/>
                                        <p:tgtEl>
                                          <p:spTgt spid="16388">
                                            <p:txEl>
                                              <p:pRg st="6" end="6"/>
                                            </p:txEl>
                                          </p:spTgt>
                                        </p:tgtEl>
                                        <p:attrNameLst>
                                          <p:attrName>ppt_x</p:attrName>
                                        </p:attrNameLst>
                                      </p:cBhvr>
                                      <p:tavLst>
                                        <p:tav tm="0">
                                          <p:val>
                                            <p:strVal val="#ppt_x"/>
                                          </p:val>
                                        </p:tav>
                                        <p:tav tm="100000">
                                          <p:val>
                                            <p:strVal val="#ppt_x"/>
                                          </p:val>
                                        </p:tav>
                                      </p:tavLst>
                                    </p:anim>
                                    <p:anim calcmode="lin" valueType="num">
                                      <p:cBhvr>
                                        <p:cTn id="31" dur="500" fill="hold"/>
                                        <p:tgtEl>
                                          <p:spTgt spid="1638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16388">
                                            <p:txEl>
                                              <p:pRg st="7" end="7"/>
                                            </p:txEl>
                                          </p:spTgt>
                                        </p:tgtEl>
                                        <p:attrNameLst>
                                          <p:attrName>style.visibility</p:attrName>
                                        </p:attrNameLst>
                                      </p:cBhvr>
                                      <p:to>
                                        <p:strVal val="visible"/>
                                      </p:to>
                                    </p:set>
                                    <p:anim calcmode="lin" valueType="num">
                                      <p:cBhvr>
                                        <p:cTn id="36" dur="500" fill="hold"/>
                                        <p:tgtEl>
                                          <p:spTgt spid="16388">
                                            <p:txEl>
                                              <p:pRg st="7" end="7"/>
                                            </p:txEl>
                                          </p:spTgt>
                                        </p:tgtEl>
                                        <p:attrNameLst>
                                          <p:attrName>ppt_w</p:attrName>
                                        </p:attrNameLst>
                                      </p:cBhvr>
                                      <p:tavLst>
                                        <p:tav tm="0">
                                          <p:val>
                                            <p:fltVal val="0"/>
                                          </p:val>
                                        </p:tav>
                                        <p:tav tm="100000">
                                          <p:val>
                                            <p:strVal val="#ppt_w"/>
                                          </p:val>
                                        </p:tav>
                                      </p:tavLst>
                                    </p:anim>
                                    <p:anim calcmode="lin" valueType="num">
                                      <p:cBhvr>
                                        <p:cTn id="37" dur="500" fill="hold"/>
                                        <p:tgtEl>
                                          <p:spTgt spid="16388">
                                            <p:txEl>
                                              <p:pRg st="7" end="7"/>
                                            </p:txEl>
                                          </p:spTgt>
                                        </p:tgtEl>
                                        <p:attrNameLst>
                                          <p:attrName>ppt_h</p:attrName>
                                        </p:attrNameLst>
                                      </p:cBhvr>
                                      <p:tavLst>
                                        <p:tav tm="0">
                                          <p:val>
                                            <p:fltVal val="0"/>
                                          </p:val>
                                        </p:tav>
                                        <p:tav tm="100000">
                                          <p:val>
                                            <p:strVal val="#ppt_h"/>
                                          </p:val>
                                        </p:tav>
                                      </p:tavLst>
                                    </p:anim>
                                    <p:anim calcmode="lin" valueType="num">
                                      <p:cBhvr>
                                        <p:cTn id="38" dur="500" fill="hold"/>
                                        <p:tgtEl>
                                          <p:spTgt spid="16388">
                                            <p:txEl>
                                              <p:pRg st="7" end="7"/>
                                            </p:txEl>
                                          </p:spTgt>
                                        </p:tgtEl>
                                        <p:attrNameLst>
                                          <p:attrName>style.rotation</p:attrName>
                                        </p:attrNameLst>
                                      </p:cBhvr>
                                      <p:tavLst>
                                        <p:tav tm="0">
                                          <p:val>
                                            <p:fltVal val="90"/>
                                          </p:val>
                                        </p:tav>
                                        <p:tav tm="100000">
                                          <p:val>
                                            <p:fltVal val="0"/>
                                          </p:val>
                                        </p:tav>
                                      </p:tavLst>
                                    </p:anim>
                                    <p:animEffect transition="in" filter="fade">
                                      <p:cBhvr>
                                        <p:cTn id="39" dur="500"/>
                                        <p:tgtEl>
                                          <p:spTgt spid="16388">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5"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style.rotation</p:attrName>
                                        </p:attrNameLst>
                                      </p:cBhvr>
                                      <p:tavLst>
                                        <p:tav tm="0">
                                          <p:val>
                                            <p:fltVal val="720"/>
                                          </p:val>
                                        </p:tav>
                                        <p:tav tm="100000">
                                          <p:val>
                                            <p:fltVal val="0"/>
                                          </p:val>
                                        </p:tav>
                                      </p:tavLst>
                                    </p:anim>
                                    <p:anim calcmode="lin" valueType="num">
                                      <p:cBhvr>
                                        <p:cTn id="46" dur="1000" fill="hold"/>
                                        <p:tgtEl>
                                          <p:spTgt spid="6"/>
                                        </p:tgtEl>
                                        <p:attrNameLst>
                                          <p:attrName>ppt_h</p:attrName>
                                        </p:attrNameLst>
                                      </p:cBhvr>
                                      <p:tavLst>
                                        <p:tav tm="0">
                                          <p:val>
                                            <p:fltVal val="0"/>
                                          </p:val>
                                        </p:tav>
                                        <p:tav tm="100000">
                                          <p:val>
                                            <p:strVal val="#ppt_h"/>
                                          </p:val>
                                        </p:tav>
                                      </p:tavLst>
                                    </p:anim>
                                    <p:anim calcmode="lin" valueType="num">
                                      <p:cBhvr>
                                        <p:cTn id="47" dur="1000" fill="hold"/>
                                        <p:tgtEl>
                                          <p:spTgt spid="6"/>
                                        </p:tgtEl>
                                        <p:attrNameLst>
                                          <p:attrName>ppt_w</p:attrName>
                                        </p:attrNameLst>
                                      </p:cBhvr>
                                      <p:tavLst>
                                        <p:tav tm="0">
                                          <p:val>
                                            <p:fltVal val="0"/>
                                          </p:val>
                                        </p:tav>
                                        <p:tav tm="100000">
                                          <p:val>
                                            <p:strVal val="#ppt_w"/>
                                          </p:val>
                                        </p:tav>
                                      </p:tavLst>
                                    </p:anim>
                                  </p:childTnLst>
                                </p:cTn>
                              </p:par>
                            </p:childTnLst>
                          </p:cTn>
                        </p:par>
                        <p:par>
                          <p:cTn id="48" fill="hold">
                            <p:stCondLst>
                              <p:cond delay="1000"/>
                            </p:stCondLst>
                            <p:childTnLst>
                              <p:par>
                                <p:cTn id="49" presetID="1" presetClass="entr" presetSubtype="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par>
                          <p:cTn id="51" fill="hold">
                            <p:stCondLst>
                              <p:cond delay="1000"/>
                            </p:stCondLst>
                            <p:childTnLst>
                              <p:par>
                                <p:cTn id="52" presetID="22" presetClass="entr" presetSubtype="8" fill="hold" grpId="0" nodeType="afterEffect">
                                  <p:stCondLst>
                                    <p:cond delay="100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500"/>
                                        <p:tgtEl>
                                          <p:spTgt spid="4"/>
                                        </p:tgtEl>
                                      </p:cBhvr>
                                    </p:animEffect>
                                  </p:childTnLst>
                                </p:cTn>
                              </p:par>
                            </p:childTnLst>
                          </p:cTn>
                        </p:par>
                        <p:par>
                          <p:cTn id="55" fill="hold">
                            <p:stCondLst>
                              <p:cond delay="2500"/>
                            </p:stCondLst>
                            <p:childTnLst>
                              <p:par>
                                <p:cTn id="56" presetID="1" presetClass="entr" presetSubtype="0" fill="hold" grpId="0" nodeType="afterEffect">
                                  <p:stCondLst>
                                    <p:cond delay="0"/>
                                  </p:stCondLst>
                                  <p:childTnLst>
                                    <p:set>
                                      <p:cBhvr>
                                        <p:cTn id="5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 grpId="0"/>
      <p:bldP spid="3" grpId="0" animBg="1"/>
      <p:bldP spid="4" grpId="0" animBg="1"/>
    </p:bldLst>
  </p:timing>
</p:sld>
</file>

<file path=ppt/theme/theme1.xml><?xml version="1.0" encoding="utf-8"?>
<a:theme xmlns:a="http://schemas.openxmlformats.org/drawingml/2006/main" name="Transdisciplinary2007">
  <a:themeElements>
    <a:clrScheme name="Transdisciplinary2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ransdisciplinary20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50800" cap="flat" cmpd="sng" algn="ctr">
          <a:solidFill>
            <a:srgbClr val="FFC000"/>
          </a:solidFill>
          <a:prstDash val="solid"/>
          <a:miter lim="800000"/>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Transdisciplinary2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ransdisciplinary20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ransdisciplinary20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ransdisciplinary20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ransdisciplinary20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ransdisciplinary20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ransdisciplinary20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ransdisciplinary20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ransdisciplinary20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ransdisciplinary20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ransdisciplinary20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ransdisciplinary20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ransdisciplinary2007">
  <a:themeElements>
    <a:clrScheme name="Transdisciplinary2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ransdisciplinary20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63500" cap="flat" cmpd="sng" algn="ctr">
          <a:solidFill>
            <a:srgbClr val="00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noFill/>
        <a:ln w="63500" cap="flat" cmpd="sng" algn="ctr">
          <a:solidFill>
            <a:srgbClr val="00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Transdisciplinary2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ransdisciplinary20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ransdisciplinary20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ransdisciplinary20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ransdisciplinary20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ransdisciplinary20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ransdisciplinary20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ransdisciplinary20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ransdisciplinary20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ransdisciplinary20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ransdisciplinary20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ransdisciplinary20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Transdisciplinary2007</Template>
  <TotalTime>57641</TotalTime>
  <Words>14017</Words>
  <Application>Microsoft Office PowerPoint</Application>
  <PresentationFormat>On-screen Show (4:3)</PresentationFormat>
  <Paragraphs>1313</Paragraphs>
  <Slides>63</Slides>
  <Notes>63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63</vt:i4>
      </vt:variant>
    </vt:vector>
  </HeadingPairs>
  <TitlesOfParts>
    <vt:vector size="73" baseType="lpstr">
      <vt:lpstr>Arial</vt:lpstr>
      <vt:lpstr>Symbol</vt:lpstr>
      <vt:lpstr>Wingdings</vt:lpstr>
      <vt:lpstr>Browallia New</vt:lpstr>
      <vt:lpstr>Arial Narrow</vt:lpstr>
      <vt:lpstr>Wingdings 3</vt:lpstr>
      <vt:lpstr>Times New Roman</vt:lpstr>
      <vt:lpstr>Webdings</vt:lpstr>
      <vt:lpstr>Transdisciplinary2007</vt:lpstr>
      <vt:lpstr>1_Transdisciplinary2007</vt:lpstr>
      <vt:lpstr>Spiritually Integrated Public Health:  An Emerging Frontier for  Health Professionals</vt:lpstr>
      <vt:lpstr>OUTLINE</vt:lpstr>
      <vt:lpstr>What is “Spiritual Integrated”?</vt:lpstr>
      <vt:lpstr>What is “Spiritual Integrated”?</vt:lpstr>
      <vt:lpstr>What is Public Health?</vt:lpstr>
      <vt:lpstr>What is Public Health?</vt:lpstr>
      <vt:lpstr>What is Public Health?</vt:lpstr>
      <vt:lpstr>Applying Spiritual Integration to Public Health</vt:lpstr>
      <vt:lpstr>Applying Spiritual Integration to Public Health</vt:lpstr>
      <vt:lpstr>Applying Spiritual Integration to Public Health</vt:lpstr>
      <vt:lpstr>Spiritually Supportive [Social] Environments (SSENVs)</vt:lpstr>
      <vt:lpstr>SUMMARY</vt:lpstr>
      <vt:lpstr>Why might SIPUBH be Beneficial? What are Risks?</vt:lpstr>
      <vt:lpstr>Why might SIPUBH be Beneficial? What are Risks?</vt:lpstr>
      <vt:lpstr>Size &amp; nature of research base</vt:lpstr>
      <vt:lpstr>Model of Effects [Physical] from Individual S/R</vt:lpstr>
      <vt:lpstr>Why might SIPUBH be Beneficial? What are Risks?</vt:lpstr>
      <vt:lpstr>Why might SIPUBH be Beneficial? What are Risks?</vt:lpstr>
      <vt:lpstr>Why might SIPUBH be Beneficial? What are Risks?</vt:lpstr>
      <vt:lpstr>PART 2 - CONCRETIZING:   CURRENT STATUS + 41 PROPOSITIONS  TO  REFINE + ENVISION</vt:lpstr>
      <vt:lpstr>What is Current Status of SIPUBH?</vt:lpstr>
      <vt:lpstr>What is Current Status of SIPUBH?</vt:lpstr>
      <vt:lpstr>What is Current Status of SIPUBH?</vt:lpstr>
      <vt:lpstr>What is Current Status of SIPUBH?</vt:lpstr>
      <vt:lpstr>What is Current Status of SIPUBH?</vt:lpstr>
      <vt:lpstr>What is Current Status of SIPUBH?</vt:lpstr>
      <vt:lpstr>What is Current Status of SIPUBH?</vt:lpstr>
      <vt:lpstr>41 PROPOSITIONS ON SIPUBH: 9 CATEGORIES</vt:lpstr>
      <vt:lpstr>PROPOSITIONS:      I. LOCALIZING </vt:lpstr>
      <vt:lpstr>PROPOSITIONS:      I. LOCALIZING </vt:lpstr>
      <vt:lpstr>PROPOSITIONS:      I. LOCALIZING </vt:lpstr>
      <vt:lpstr>PROPOSITIONS:      I. LOCALIZING </vt:lpstr>
      <vt:lpstr>PROPOSITIONS ON SIPUBH: </vt:lpstr>
      <vt:lpstr>PROPOSITIONS:      II. BACKING </vt:lpstr>
      <vt:lpstr>PROPOSITIONS:      II. BACKING </vt:lpstr>
      <vt:lpstr>PROPOSITIONS:      II. BACKING </vt:lpstr>
      <vt:lpstr>PROPOSITIONS ON SIPUBH: </vt:lpstr>
      <vt:lpstr>PROPOSITIONS:      III. TOOLS </vt:lpstr>
      <vt:lpstr>PROPOSITIONS:      III. TOOLS </vt:lpstr>
      <vt:lpstr>PROPOSITIONS:      III. TOOLS </vt:lpstr>
      <vt:lpstr>PROPOSITIONS:      III. TOOLS </vt:lpstr>
      <vt:lpstr>PROPOSITIONS:      III. TOOLS </vt:lpstr>
      <vt:lpstr>Examples of Mantrams</vt:lpstr>
      <vt:lpstr>Choosing &amp;  using a  mantram /  holy name  </vt:lpstr>
      <vt:lpstr>PROPOSITIONS:      III. TOOLS </vt:lpstr>
      <vt:lpstr>PROPOSITIONS ON SIPUBH: </vt:lpstr>
      <vt:lpstr>PROPOSITIONS:      IV. THEORY </vt:lpstr>
      <vt:lpstr>PROPOSITIONS:      IV. THEORY </vt:lpstr>
      <vt:lpstr>PROPOSITIONS ON SIPUBH: </vt:lpstr>
      <vt:lpstr>PROPOSITIONS:      V. VALUE BALANCING</vt:lpstr>
      <vt:lpstr>PROPOSITIONS:      V. VALUE BALANCING</vt:lpstr>
      <vt:lpstr>PROPOSITIONS ON SIPUBH: </vt:lpstr>
      <vt:lpstr>PROPOSITIONS ON SIPUBH: </vt:lpstr>
      <vt:lpstr>“7th Inning Stretch”</vt:lpstr>
      <vt:lpstr>PROPOSITIONS:      VII. SCOPE</vt:lpstr>
      <vt:lpstr>PROPOSITIONS ON SIPUBH: </vt:lpstr>
      <vt:lpstr>PROPOSITIONS:      VIII. HISTORY </vt:lpstr>
      <vt:lpstr>PROPOSITIONS ON SIPUBH: </vt:lpstr>
      <vt:lpstr>PROPOSITIONS:      IX. LAUNCHING </vt:lpstr>
      <vt:lpstr>PROPOSITIONS:      IX. LAUNCHING </vt:lpstr>
      <vt:lpstr>PROPOSITIONS:      IX. LAUNCHING </vt:lpstr>
      <vt:lpstr>PROPOSITIONS ON SIPUBH: </vt:lpstr>
      <vt:lpstr>SUMMARY +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APHA Presentation: What 100+ Meta-Analyses and Systematic Reviews Reveal about the Effects of Religion/Spirituality on Health: Implications for Causality</dc:title>
  <dc:creator>Doug Oman</dc:creator>
  <dc:description>For April 16 2011 Presentation at Division 36 Mid-Year Conference</dc:description>
  <cp:lastModifiedBy>Doug Oman</cp:lastModifiedBy>
  <cp:revision>3253</cp:revision>
  <cp:lastPrinted>2026-09-22T16:38:58Z</cp:lastPrinted>
  <dcterms:created xsi:type="dcterms:W3CDTF">2004-03-11T22:00:48Z</dcterms:created>
  <dcterms:modified xsi:type="dcterms:W3CDTF">2026-09-28T23:13:15Z</dcterms:modified>
</cp:coreProperties>
</file>