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1" r:id="rId1"/>
    <p:sldMasterId id="2147483674" r:id="rId2"/>
    <p:sldMasterId id="2147483723" r:id="rId3"/>
  </p:sldMasterIdLst>
  <p:notesMasterIdLst>
    <p:notesMasterId r:id="rId53"/>
  </p:notesMasterIdLst>
  <p:handoutMasterIdLst>
    <p:handoutMasterId r:id="rId54"/>
  </p:handoutMasterIdLst>
  <p:sldIdLst>
    <p:sldId id="618" r:id="rId4"/>
    <p:sldId id="731" r:id="rId5"/>
    <p:sldId id="677" r:id="rId6"/>
    <p:sldId id="685" r:id="rId7"/>
    <p:sldId id="686" r:id="rId8"/>
    <p:sldId id="687" r:id="rId9"/>
    <p:sldId id="574" r:id="rId10"/>
    <p:sldId id="683" r:id="rId11"/>
    <p:sldId id="715" r:id="rId12"/>
    <p:sldId id="714" r:id="rId13"/>
    <p:sldId id="723" r:id="rId14"/>
    <p:sldId id="725" r:id="rId15"/>
    <p:sldId id="726" r:id="rId16"/>
    <p:sldId id="727" r:id="rId17"/>
    <p:sldId id="730" r:id="rId18"/>
    <p:sldId id="678" r:id="rId19"/>
    <p:sldId id="689" r:id="rId20"/>
    <p:sldId id="711" r:id="rId21"/>
    <p:sldId id="729" r:id="rId22"/>
    <p:sldId id="718" r:id="rId23"/>
    <p:sldId id="690" r:id="rId24"/>
    <p:sldId id="717" r:id="rId25"/>
    <p:sldId id="728" r:id="rId26"/>
    <p:sldId id="703" r:id="rId27"/>
    <p:sldId id="704" r:id="rId28"/>
    <p:sldId id="705" r:id="rId29"/>
    <p:sldId id="679" r:id="rId30"/>
    <p:sldId id="620" r:id="rId31"/>
    <p:sldId id="651" r:id="rId32"/>
    <p:sldId id="650" r:id="rId33"/>
    <p:sldId id="647" r:id="rId34"/>
    <p:sldId id="649" r:id="rId35"/>
    <p:sldId id="751" r:id="rId36"/>
    <p:sldId id="749" r:id="rId37"/>
    <p:sldId id="692" r:id="rId38"/>
    <p:sldId id="747" r:id="rId39"/>
    <p:sldId id="746" r:id="rId40"/>
    <p:sldId id="748" r:id="rId41"/>
    <p:sldId id="752" r:id="rId42"/>
    <p:sldId id="745" r:id="rId43"/>
    <p:sldId id="706" r:id="rId44"/>
    <p:sldId id="732" r:id="rId45"/>
    <p:sldId id="736" r:id="rId46"/>
    <p:sldId id="737" r:id="rId47"/>
    <p:sldId id="739" r:id="rId48"/>
    <p:sldId id="741" r:id="rId49"/>
    <p:sldId id="713" r:id="rId50"/>
    <p:sldId id="560" r:id="rId51"/>
    <p:sldId id="702" r:id="rId52"/>
  </p:sldIdLst>
  <p:sldSz cx="9144000" cy="6858000" type="screen4x3"/>
  <p:notesSz cx="7010400" cy="9296400"/>
  <p:embeddedFontLst>
    <p:embeddedFont>
      <p:font typeface="Webdings" panose="05030102010509060703" pitchFamily="18" charset="2"/>
      <p:regular r:id="rId55"/>
    </p:embeddedFont>
    <p:embeddedFont>
      <p:font typeface="Algerian" panose="04020705040A02060702" pitchFamily="82" charset="0"/>
      <p:regular r:id="rId56"/>
    </p:embeddedFont>
    <p:embeddedFont>
      <p:font typeface="Wingdings 3" panose="05040102010807070707" pitchFamily="18" charset="2"/>
      <p:regular r:id="rId57"/>
    </p:embeddedFont>
    <p:embeddedFont>
      <p:font typeface="Wingdings 2" panose="05020102010507070707" pitchFamily="18" charset="2"/>
      <p:regular r:id="rId5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CC"/>
    <a:srgbClr val="FFCCFF"/>
    <a:srgbClr val="FFCCCC"/>
    <a:srgbClr val="FFDD4B"/>
    <a:srgbClr val="FFFF99"/>
    <a:srgbClr val="C4E59F"/>
    <a:srgbClr val="FFFFCC"/>
    <a:srgbClr val="DFF1CB"/>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10" autoAdjust="0"/>
    <p:restoredTop sz="81510" autoAdjust="0"/>
  </p:normalViewPr>
  <p:slideViewPr>
    <p:cSldViewPr>
      <p:cViewPr varScale="1">
        <p:scale>
          <a:sx n="90" d="100"/>
          <a:sy n="90" d="100"/>
        </p:scale>
        <p:origin x="288"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6114"/>
    </p:cViewPr>
  </p:sorterViewPr>
  <p:notesViewPr>
    <p:cSldViewPr>
      <p:cViewPr varScale="1">
        <p:scale>
          <a:sx n="54" d="100"/>
          <a:sy n="54" d="100"/>
        </p:scale>
        <p:origin x="-1362" y="-8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2"/>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lvl1pPr>
              <a:defRPr sz="1200" smtClean="0">
                <a:latin typeface="Times New Roman" pitchFamily="18" charset="0"/>
              </a:defRPr>
            </a:lvl1pPr>
          </a:lstStyle>
          <a:p>
            <a:pPr>
              <a:defRPr/>
            </a:pPr>
            <a:endParaRPr lang="en-US" altLang="en-US"/>
          </a:p>
        </p:txBody>
      </p:sp>
      <p:sp>
        <p:nvSpPr>
          <p:cNvPr id="26627" name="Rectangle 3"/>
          <p:cNvSpPr>
            <a:spLocks noGrp="1" noChangeArrowheads="1"/>
          </p:cNvSpPr>
          <p:nvPr>
            <p:ph type="dt" sz="quarter" idx="1"/>
          </p:nvPr>
        </p:nvSpPr>
        <p:spPr bwMode="auto">
          <a:xfrm>
            <a:off x="3970940" y="2"/>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lvl1pPr algn="r">
              <a:defRPr sz="1200" smtClean="0">
                <a:latin typeface="Times New Roman" pitchFamily="18" charset="0"/>
              </a:defRPr>
            </a:lvl1pPr>
          </a:lstStyle>
          <a:p>
            <a:pPr>
              <a:defRPr/>
            </a:pPr>
            <a:endParaRPr lang="en-US" altLang="en-US"/>
          </a:p>
        </p:txBody>
      </p:sp>
      <p:sp>
        <p:nvSpPr>
          <p:cNvPr id="26628"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b" anchorCtr="0" compatLnSpc="1">
            <a:prstTxWarp prst="textNoShape">
              <a:avLst/>
            </a:prstTxWarp>
          </a:bodyPr>
          <a:lstStyle>
            <a:lvl1pPr>
              <a:defRPr sz="1200" smtClean="0">
                <a:latin typeface="Times New Roman" pitchFamily="18" charset="0"/>
              </a:defRPr>
            </a:lvl1pPr>
          </a:lstStyle>
          <a:p>
            <a:pPr>
              <a:defRPr/>
            </a:pPr>
            <a:endParaRPr lang="en-US" altLang="en-US"/>
          </a:p>
        </p:txBody>
      </p:sp>
      <p:sp>
        <p:nvSpPr>
          <p:cNvPr id="26629" name="Rectangle 5"/>
          <p:cNvSpPr>
            <a:spLocks noGrp="1" noChangeArrowheads="1"/>
          </p:cNvSpPr>
          <p:nvPr>
            <p:ph type="sldNum" sz="quarter" idx="3"/>
          </p:nvPr>
        </p:nvSpPr>
        <p:spPr bwMode="auto">
          <a:xfrm>
            <a:off x="397094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b" anchorCtr="0" compatLnSpc="1">
            <a:prstTxWarp prst="textNoShape">
              <a:avLst/>
            </a:prstTxWarp>
          </a:bodyPr>
          <a:lstStyle>
            <a:lvl1pPr algn="r">
              <a:defRPr sz="1200" smtClean="0">
                <a:latin typeface="Times New Roman" pitchFamily="18" charset="0"/>
              </a:defRPr>
            </a:lvl1pPr>
          </a:lstStyle>
          <a:p>
            <a:pPr>
              <a:defRPr/>
            </a:pPr>
            <a:fld id="{330B3EAE-C24F-4912-98E7-E096D1B0A2BB}" type="slidenum">
              <a:rPr lang="en-US" altLang="en-US"/>
              <a:pPr>
                <a:defRPr/>
              </a:pPr>
              <a:t>‹#›</a:t>
            </a:fld>
            <a:endParaRPr lang="en-US" altLang="en-US"/>
          </a:p>
        </p:txBody>
      </p:sp>
    </p:spTree>
    <p:extLst>
      <p:ext uri="{BB962C8B-B14F-4D97-AF65-F5344CB8AC3E}">
        <p14:creationId xmlns:p14="http://schemas.microsoft.com/office/powerpoint/2010/main" val="4139515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2"/>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lvl1pPr>
              <a:defRPr sz="1200" smtClean="0">
                <a:latin typeface="Times New Roman" pitchFamily="18" charset="0"/>
              </a:defRPr>
            </a:lvl1pPr>
          </a:lstStyle>
          <a:p>
            <a:pPr>
              <a:defRPr/>
            </a:pPr>
            <a:endParaRPr lang="en-US" altLang="en-US"/>
          </a:p>
        </p:txBody>
      </p:sp>
      <p:sp>
        <p:nvSpPr>
          <p:cNvPr id="30723" name="Rectangle 3"/>
          <p:cNvSpPr>
            <a:spLocks noGrp="1" noChangeArrowheads="1"/>
          </p:cNvSpPr>
          <p:nvPr>
            <p:ph type="dt" idx="1"/>
          </p:nvPr>
        </p:nvSpPr>
        <p:spPr bwMode="auto">
          <a:xfrm>
            <a:off x="3970940" y="2"/>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lvl1pPr algn="r">
              <a:defRPr sz="1200" smtClean="0">
                <a:latin typeface="Times New Roman" pitchFamily="18" charset="0"/>
              </a:defRPr>
            </a:lvl1pPr>
          </a:lstStyle>
          <a:p>
            <a:pPr>
              <a:defRPr/>
            </a:pPr>
            <a:endParaRPr lang="en-US" altLang="en-US"/>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701041"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b" anchorCtr="0" compatLnSpc="1">
            <a:prstTxWarp prst="textNoShape">
              <a:avLst/>
            </a:prstTxWarp>
          </a:bodyPr>
          <a:lstStyle>
            <a:lvl1pPr>
              <a:defRPr sz="1200" smtClean="0">
                <a:latin typeface="Times New Roman" pitchFamily="18" charset="0"/>
              </a:defRPr>
            </a:lvl1pPr>
          </a:lstStyle>
          <a:p>
            <a:pPr>
              <a:defRPr/>
            </a:pPr>
            <a:endParaRPr lang="en-US" altLang="en-US"/>
          </a:p>
        </p:txBody>
      </p:sp>
      <p:sp>
        <p:nvSpPr>
          <p:cNvPr id="30727" name="Rectangle 7"/>
          <p:cNvSpPr>
            <a:spLocks noGrp="1" noChangeArrowheads="1"/>
          </p:cNvSpPr>
          <p:nvPr>
            <p:ph type="sldNum" sz="quarter" idx="5"/>
          </p:nvPr>
        </p:nvSpPr>
        <p:spPr bwMode="auto">
          <a:xfrm>
            <a:off x="397094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b" anchorCtr="0" compatLnSpc="1">
            <a:prstTxWarp prst="textNoShape">
              <a:avLst/>
            </a:prstTxWarp>
          </a:bodyPr>
          <a:lstStyle>
            <a:lvl1pPr algn="r">
              <a:defRPr sz="1200" smtClean="0">
                <a:latin typeface="Times New Roman" pitchFamily="18" charset="0"/>
              </a:defRPr>
            </a:lvl1pPr>
          </a:lstStyle>
          <a:p>
            <a:pPr>
              <a:defRPr/>
            </a:pPr>
            <a:fld id="{764FC63B-6D86-4E2E-8604-4BE66CDCB3A1}" type="slidenum">
              <a:rPr lang="en-US" altLang="en-US"/>
              <a:pPr>
                <a:defRPr/>
              </a:pPr>
              <a:t>‹#›</a:t>
            </a:fld>
            <a:endParaRPr lang="en-US" altLang="en-US"/>
          </a:p>
        </p:txBody>
      </p:sp>
    </p:spTree>
    <p:extLst>
      <p:ext uri="{BB962C8B-B14F-4D97-AF65-F5344CB8AC3E}">
        <p14:creationId xmlns:p14="http://schemas.microsoft.com/office/powerpoint/2010/main" val="4057536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events.sres@newman.ac.uk"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A.F.Hall@bham.ac.uk"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54" indent="-291174" eaLnBrk="0" hangingPunct="0">
              <a:defRPr>
                <a:solidFill>
                  <a:schemeClr val="tx1"/>
                </a:solidFill>
                <a:latin typeface="Arial" charset="0"/>
              </a:defRPr>
            </a:lvl2pPr>
            <a:lvl3pPr marL="1164699" indent="-232940" eaLnBrk="0" hangingPunct="0">
              <a:defRPr>
                <a:solidFill>
                  <a:schemeClr val="tx1"/>
                </a:solidFill>
                <a:latin typeface="Arial" charset="0"/>
              </a:defRPr>
            </a:lvl3pPr>
            <a:lvl4pPr marL="1630578" indent="-232940" eaLnBrk="0" hangingPunct="0">
              <a:defRPr>
                <a:solidFill>
                  <a:schemeClr val="tx1"/>
                </a:solidFill>
                <a:latin typeface="Arial" charset="0"/>
              </a:defRPr>
            </a:lvl4pPr>
            <a:lvl5pPr marL="2096458" indent="-232940" eaLnBrk="0" hangingPunct="0">
              <a:defRPr>
                <a:solidFill>
                  <a:schemeClr val="tx1"/>
                </a:solidFill>
                <a:latin typeface="Arial" charset="0"/>
              </a:defRPr>
            </a:lvl5pPr>
            <a:lvl6pPr marL="2562338" indent="-232940" eaLnBrk="0" fontAlgn="base" hangingPunct="0">
              <a:spcBef>
                <a:spcPct val="0"/>
              </a:spcBef>
              <a:spcAft>
                <a:spcPct val="0"/>
              </a:spcAft>
              <a:defRPr>
                <a:solidFill>
                  <a:schemeClr val="tx1"/>
                </a:solidFill>
                <a:latin typeface="Arial" charset="0"/>
              </a:defRPr>
            </a:lvl6pPr>
            <a:lvl7pPr marL="3028217" indent="-232940" eaLnBrk="0" fontAlgn="base" hangingPunct="0">
              <a:spcBef>
                <a:spcPct val="0"/>
              </a:spcBef>
              <a:spcAft>
                <a:spcPct val="0"/>
              </a:spcAft>
              <a:defRPr>
                <a:solidFill>
                  <a:schemeClr val="tx1"/>
                </a:solidFill>
                <a:latin typeface="Arial" charset="0"/>
              </a:defRPr>
            </a:lvl7pPr>
            <a:lvl8pPr marL="3494097" indent="-232940" eaLnBrk="0" fontAlgn="base" hangingPunct="0">
              <a:spcBef>
                <a:spcPct val="0"/>
              </a:spcBef>
              <a:spcAft>
                <a:spcPct val="0"/>
              </a:spcAft>
              <a:defRPr>
                <a:solidFill>
                  <a:schemeClr val="tx1"/>
                </a:solidFill>
                <a:latin typeface="Arial" charset="0"/>
              </a:defRPr>
            </a:lvl8pPr>
            <a:lvl9pPr marL="3959977" indent="-232940" eaLnBrk="0" fontAlgn="base" hangingPunct="0">
              <a:spcBef>
                <a:spcPct val="0"/>
              </a:spcBef>
              <a:spcAft>
                <a:spcPct val="0"/>
              </a:spcAft>
              <a:defRPr>
                <a:solidFill>
                  <a:schemeClr val="tx1"/>
                </a:solidFill>
                <a:latin typeface="Arial" charset="0"/>
              </a:defRPr>
            </a:lvl9pPr>
          </a:lstStyle>
          <a:p>
            <a:pPr eaLnBrk="1" hangingPunct="1"/>
            <a:fld id="{2385690E-5C23-49AA-97E5-D94CAC2DB10D}" type="slidenum">
              <a:rPr lang="en-US" altLang="en-US">
                <a:latin typeface="Times New Roman" pitchFamily="18" charset="0"/>
              </a:rPr>
              <a:pPr eaLnBrk="1" hangingPunct="1"/>
              <a:t>1</a:t>
            </a:fld>
            <a:endParaRPr lang="en-US" altLang="en-US">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altLang="en-US" dirty="0" smtClean="0"/>
              <a:t>CONFERENCE TITLE &amp;</a:t>
            </a:r>
            <a:r>
              <a:rPr lang="en-US" altLang="en-US" baseline="0" dirty="0" smtClean="0"/>
              <a:t> SCHEDULE</a:t>
            </a:r>
          </a:p>
          <a:p>
            <a:r>
              <a:rPr lang="en-US" dirty="0" smtClean="0"/>
              <a:t>International Network for the Study of Science and Belief in Society</a:t>
            </a:r>
          </a:p>
          <a:p>
            <a:r>
              <a:rPr lang="en-US" dirty="0" smtClean="0"/>
              <a:t>Annual Conference, 2019</a:t>
            </a:r>
          </a:p>
          <a:p>
            <a:r>
              <a:rPr lang="en-US" dirty="0" smtClean="0"/>
              <a:t>https://www.scienceandbeliefinsociety.org/about/engage/events/annual-conference-2019/ </a:t>
            </a:r>
          </a:p>
          <a:p>
            <a:endParaRPr lang="en-US" altLang="en-US" dirty="0" smtClean="0"/>
          </a:p>
          <a:p>
            <a:r>
              <a:rPr lang="en-US" altLang="en-US" dirty="0" smtClean="0"/>
              <a:t>SESSION [PANEL 1-B: PANEL</a:t>
            </a:r>
            <a:r>
              <a:rPr lang="en-US" altLang="en-US" baseline="0" dirty="0" smtClean="0"/>
              <a:t> SESSION 1, PANEL B]</a:t>
            </a:r>
            <a:endParaRPr lang="en-US" altLang="en-US" dirty="0" smtClean="0"/>
          </a:p>
          <a:p>
            <a:r>
              <a:rPr lang="en-US" altLang="en-US" dirty="0" smtClean="0"/>
              <a:t>[Timeslot/location: Thu 4</a:t>
            </a:r>
            <a:r>
              <a:rPr lang="en-US" altLang="en-US" baseline="0" dirty="0" smtClean="0"/>
              <a:t> July 14:30-16:30 </a:t>
            </a:r>
            <a:r>
              <a:rPr lang="en-US" altLang="en-US" dirty="0" smtClean="0"/>
              <a:t>(4 speakers so ~20 </a:t>
            </a:r>
            <a:r>
              <a:rPr lang="en-US" altLang="en-US" dirty="0" err="1" smtClean="0"/>
              <a:t>mins</a:t>
            </a:r>
            <a:r>
              <a:rPr lang="en-US" altLang="en-US" dirty="0" smtClean="0"/>
              <a:t> talk + 10 </a:t>
            </a:r>
            <a:r>
              <a:rPr lang="en-US" altLang="en-US" dirty="0" err="1" smtClean="0"/>
              <a:t>mins</a:t>
            </a:r>
            <a:r>
              <a:rPr lang="en-US" altLang="en-US" dirty="0" smtClean="0"/>
              <a:t> Q&amp;A per speaker) in Elgar</a:t>
            </a:r>
            <a:r>
              <a:rPr lang="en-US" altLang="en-US" baseline="0" dirty="0" smtClean="0"/>
              <a:t> Room</a:t>
            </a:r>
            <a:r>
              <a:rPr lang="en-US" altLang="en-US" dirty="0" smtClean="0"/>
              <a:t>]</a:t>
            </a:r>
          </a:p>
          <a:p>
            <a:r>
              <a:rPr lang="en-US" sz="1200" b="0" i="0" u="none" strike="noStrike" kern="1200" baseline="0" dirty="0" smtClean="0">
                <a:solidFill>
                  <a:schemeClr val="tx1"/>
                </a:solidFill>
                <a:latin typeface="Times New Roman" pitchFamily="18" charset="0"/>
                <a:ea typeface="+mn-ea"/>
                <a:cs typeface="+mn-cs"/>
              </a:rPr>
              <a:t>https://www.scienceandbeliefinsociety.org/about/engage/events/annual-conference-2019/ </a:t>
            </a:r>
          </a:p>
          <a:p>
            <a:endParaRPr lang="en-US" altLang="en-US" dirty="0" smtClean="0"/>
          </a:p>
          <a:p>
            <a:r>
              <a:rPr lang="en-US" altLang="en-US" dirty="0" smtClean="0"/>
              <a:t>TITLE OF MY OWN TALK</a:t>
            </a:r>
            <a:endParaRPr lang="en-US" altLang="en-US" dirty="0"/>
          </a:p>
          <a:p>
            <a:r>
              <a:rPr lang="en-US" sz="1200" kern="1200" dirty="0" smtClean="0">
                <a:solidFill>
                  <a:schemeClr val="tx1"/>
                </a:solidFill>
                <a:effectLst/>
                <a:latin typeface="Times New Roman" pitchFamily="18" charset="0"/>
                <a:ea typeface="+mn-ea"/>
                <a:cs typeface="+mn-cs"/>
              </a:rPr>
              <a:t>Public Health: An Emerging Locus of Science/Religion Interaction</a:t>
            </a:r>
          </a:p>
          <a:p>
            <a:endParaRPr lang="en-US" altLang="en-US" dirty="0"/>
          </a:p>
          <a:p>
            <a:r>
              <a:rPr lang="en-US" altLang="en-US" dirty="0" smtClean="0"/>
              <a:t>DESCRIPTION OF TALK</a:t>
            </a:r>
          </a:p>
          <a:p>
            <a:r>
              <a:rPr lang="en-US" sz="1200" b="0" i="0" u="none" strike="noStrike" kern="1200" baseline="0" dirty="0" smtClean="0">
                <a:solidFill>
                  <a:schemeClr val="tx1"/>
                </a:solidFill>
                <a:latin typeface="Times New Roman" pitchFamily="18" charset="0"/>
                <a:ea typeface="+mn-ea"/>
                <a:cs typeface="+mn-cs"/>
              </a:rPr>
              <a:t>Virtually all people desire good health, a longstanding concern of both science and religion, and recurring topic of science/religion interaction. In the past two decades, many clinical health fields such as medicine and psychotherapy have directed greatly increased attention to religious and spiritual (R/S) factors in health (e.g., Koenig et al, 2001). Only recently, however, have parallel increases occurred in public health, a field dedicated to understanding the sources of the health of entire populations. </a:t>
            </a:r>
          </a:p>
          <a:p>
            <a:r>
              <a:rPr lang="en-US" sz="1200" b="0" i="0" u="none" strike="noStrike" kern="1200" baseline="0" dirty="0" smtClean="0">
                <a:solidFill>
                  <a:schemeClr val="tx1"/>
                </a:solidFill>
                <a:latin typeface="Times New Roman" pitchFamily="18" charset="0"/>
                <a:ea typeface="+mn-ea"/>
                <a:cs typeface="+mn-cs"/>
              </a:rPr>
              <a:t>We review public health as a locus of science/religion interaction, comparing it with clinical fields. Lagging by about 20 years, scholarly/scientific books on public health now include two volumes focused on religious/spiritual factors (Idler, 2014; Oman, 2018). Yet Public Health displays all of Barbour’s classic modes of interaction (conflict, independence, dialogue, integration). In the past decade, international health organizations (e.g., WHO) have developed greater awareness of religious communities as potential allies, but such communities sometimes feel excessively </a:t>
            </a:r>
            <a:r>
              <a:rPr lang="en-US" sz="1200" b="0" i="0" u="none" strike="noStrike" kern="1200" baseline="0" dirty="0" err="1" smtClean="0">
                <a:solidFill>
                  <a:schemeClr val="tx1"/>
                </a:solidFill>
                <a:latin typeface="Times New Roman" pitchFamily="18" charset="0"/>
                <a:ea typeface="+mn-ea"/>
                <a:cs typeface="+mn-cs"/>
              </a:rPr>
              <a:t>instrumentalized</a:t>
            </a:r>
            <a:r>
              <a:rPr lang="en-US" sz="1200" b="0" i="0" u="none" strike="noStrike" kern="1200" baseline="0" dirty="0" smtClean="0">
                <a:solidFill>
                  <a:schemeClr val="tx1"/>
                </a:solidFill>
                <a:latin typeface="Times New Roman" pitchFamily="18" charset="0"/>
                <a:ea typeface="+mn-ea"/>
                <a:cs typeface="+mn-cs"/>
              </a:rPr>
              <a:t>. Surveys indicate that US public health students learn little about R/S factors in their training, and desire more knowledge. Public health school leaders (deans) are open to addressing R/S factors, but seek guidance and materials. Empirical evidence indicates that R/S factors among individuals show largely favorable relations with health, but R/S factors show mixed (favorable/unfavorable) associations with population health and its predictors. Such contrasting patterning (population versus individual) poses interpretive challenges for public health, and arguably for religious traditions and scholars of religion, beyond interpretive challenges faced in clinical fields – and interpretations arguably benefit from historicized understandings of religion. Public Health merits scholarly attention as a dynamic emerging site for science/religion interaction. </a:t>
            </a:r>
            <a:endParaRPr lang="en-US" altLang="en-US" dirty="0" smtClean="0"/>
          </a:p>
          <a:p>
            <a:endParaRPr lang="en-US" altLang="en-US" dirty="0" smtClean="0"/>
          </a:p>
          <a:p>
            <a:r>
              <a:rPr lang="en-US" altLang="en-US" dirty="0" smtClean="0"/>
              <a:t>PANELISTS IN PANEL 1B</a:t>
            </a:r>
          </a:p>
          <a:p>
            <a:endParaRPr lang="en-US" altLang="en-US" dirty="0" smtClean="0"/>
          </a:p>
          <a:p>
            <a:r>
              <a:rPr lang="en-US" sz="1200" b="0" kern="1200" dirty="0" smtClean="0">
                <a:solidFill>
                  <a:schemeClr val="tx1"/>
                </a:solidFill>
                <a:effectLst/>
                <a:latin typeface="Times New Roman" pitchFamily="18" charset="0"/>
                <a:ea typeface="+mn-ea"/>
                <a:cs typeface="+mn-cs"/>
              </a:rPr>
              <a:t>Chair (moderator): Tom Kaden</a:t>
            </a:r>
          </a:p>
          <a:p>
            <a:r>
              <a:rPr lang="en-US" sz="1200" b="1" kern="1200" dirty="0" smtClean="0">
                <a:solidFill>
                  <a:schemeClr val="tx1"/>
                </a:solidFill>
                <a:effectLst/>
                <a:latin typeface="Times New Roman" pitchFamily="18" charset="0"/>
                <a:ea typeface="+mn-ea"/>
                <a:cs typeface="+mn-cs"/>
              </a:rPr>
              <a:t>Doug Oman, University of California, Berkeley, USA</a:t>
            </a:r>
          </a:p>
          <a:p>
            <a:r>
              <a:rPr lang="en-US" sz="1200" b="1" kern="1200" baseline="0" dirty="0" smtClean="0">
                <a:solidFill>
                  <a:schemeClr val="tx1"/>
                </a:solidFill>
                <a:effectLst/>
                <a:latin typeface="Times New Roman" pitchFamily="18" charset="0"/>
                <a:ea typeface="+mn-ea"/>
                <a:cs typeface="+mn-cs"/>
              </a:rPr>
              <a:t>  Public Health: An Emerging Locus of Science/Religion Interaction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Michael E Price, Brunel University, UK [Senior Lecturer in Psychology]</a:t>
            </a:r>
          </a:p>
          <a:p>
            <a:r>
              <a:rPr lang="en-US" sz="1200" b="0" i="0" u="none" strike="noStrike" kern="1200" baseline="0" dirty="0" smtClean="0">
                <a:solidFill>
                  <a:schemeClr val="tx1"/>
                </a:solidFill>
                <a:latin typeface="Times New Roman" pitchFamily="18" charset="0"/>
                <a:ea typeface="+mn-ea"/>
                <a:cs typeface="+mn-cs"/>
              </a:rPr>
              <a:t>  Explaining the link between religiosity and well-being: Social support versus optimism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Tom </a:t>
            </a:r>
            <a:r>
              <a:rPr lang="en-US" sz="1200" b="0" i="0" u="none" strike="noStrike" kern="1200" baseline="0" dirty="0" err="1" smtClean="0">
                <a:solidFill>
                  <a:schemeClr val="tx1"/>
                </a:solidFill>
                <a:latin typeface="Times New Roman" pitchFamily="18" charset="0"/>
                <a:ea typeface="+mn-ea"/>
                <a:cs typeface="+mn-cs"/>
              </a:rPr>
              <a:t>Aechtner</a:t>
            </a:r>
            <a:r>
              <a:rPr lang="en-US" sz="1200" b="0" i="0" u="none" strike="noStrike" kern="1200" baseline="0" dirty="0" smtClean="0">
                <a:solidFill>
                  <a:schemeClr val="tx1"/>
                </a:solidFill>
                <a:latin typeface="Times New Roman" pitchFamily="18" charset="0"/>
                <a:ea typeface="+mn-ea"/>
                <a:cs typeface="+mn-cs"/>
              </a:rPr>
              <a:t>, University of Queensland, Australia [</a:t>
            </a:r>
            <a:r>
              <a:rPr lang="en-US" dirty="0" smtClean="0"/>
              <a:t>Senior Lecturer in Religion and Science</a:t>
            </a:r>
            <a:r>
              <a:rPr lang="en-US" sz="1200" b="0" i="0" u="none" strike="noStrike" kern="1200" baseline="0" dirty="0" smtClean="0">
                <a:solidFill>
                  <a:schemeClr val="tx1"/>
                </a:solidFill>
                <a:latin typeface="Times New Roman" pitchFamily="18" charset="0"/>
                <a:ea typeface="+mn-ea"/>
                <a:cs typeface="+mn-cs"/>
              </a:rPr>
              <a:t>]</a:t>
            </a:r>
          </a:p>
          <a:p>
            <a:r>
              <a:rPr lang="en-US" sz="1200" b="0" i="0" u="none" strike="noStrike" kern="1200" baseline="0" dirty="0" smtClean="0">
                <a:solidFill>
                  <a:schemeClr val="tx1"/>
                </a:solidFill>
                <a:latin typeface="Times New Roman" pitchFamily="18" charset="0"/>
                <a:ea typeface="+mn-ea"/>
                <a:cs typeface="+mn-cs"/>
              </a:rPr>
              <a:t>  Improving Evolution Advocacy: Translating Vaccine Interventions to the Evolution Wars </a:t>
            </a:r>
          </a:p>
          <a:p>
            <a:r>
              <a:rPr lang="en-US" sz="1200" b="0" i="0" u="none" strike="noStrike" kern="1200" baseline="0" dirty="0" smtClean="0">
                <a:solidFill>
                  <a:schemeClr val="tx1"/>
                </a:solidFill>
                <a:latin typeface="Times New Roman" pitchFamily="18" charset="0"/>
                <a:ea typeface="+mn-ea"/>
                <a:cs typeface="+mn-cs"/>
              </a:rPr>
              <a:t>Roxie Chuang, University of California [UCSB], USA [Graduate student in Psychology &amp; Brain Sciences]</a:t>
            </a:r>
          </a:p>
          <a:p>
            <a:r>
              <a:rPr lang="en-US" sz="1200" b="0" i="0" u="none" strike="noStrike" kern="1200" baseline="0" dirty="0" smtClean="0">
                <a:solidFill>
                  <a:schemeClr val="tx1"/>
                </a:solidFill>
                <a:latin typeface="Times New Roman" pitchFamily="18" charset="0"/>
                <a:ea typeface="+mn-ea"/>
                <a:cs typeface="+mn-cs"/>
              </a:rPr>
              <a:t>  Religion, Social Connectedness, and Xenophobic Responses to Ebola </a:t>
            </a:r>
          </a:p>
          <a:p>
            <a:r>
              <a:rPr lang="en-US" sz="1200" b="0" i="0" u="none" strike="noStrike" kern="1200" baseline="0" dirty="0" smtClean="0">
                <a:solidFill>
                  <a:schemeClr val="tx1"/>
                </a:solidFill>
                <a:latin typeface="Times New Roman" pitchFamily="18" charset="0"/>
                <a:ea typeface="+mn-ea"/>
                <a:cs typeface="+mn-cs"/>
              </a:rPr>
              <a:t>	</a:t>
            </a:r>
          </a:p>
          <a:p>
            <a:r>
              <a:rPr lang="en-US" sz="1200" b="1" kern="1200" dirty="0" smtClean="0">
                <a:solidFill>
                  <a:schemeClr val="tx1"/>
                </a:solidFill>
                <a:effectLst/>
                <a:latin typeface="Times New Roman" pitchFamily="18" charset="0"/>
                <a:ea typeface="+mn-ea"/>
                <a:cs typeface="+mn-cs"/>
              </a:rPr>
              <a:t>CONFERENCE DESCRIPTION FROM WEBSITE </a:t>
            </a:r>
            <a:br>
              <a:rPr lang="en-US" sz="1200" b="1" kern="1200" dirty="0" smtClean="0">
                <a:solidFill>
                  <a:schemeClr val="tx1"/>
                </a:solidFill>
                <a:effectLst/>
                <a:latin typeface="Times New Roman" pitchFamily="18" charset="0"/>
                <a:ea typeface="+mn-ea"/>
                <a:cs typeface="+mn-cs"/>
              </a:rPr>
            </a:br>
            <a:endParaRPr lang="en-US" sz="1200" b="1" kern="1200" dirty="0" smtClean="0">
              <a:solidFill>
                <a:schemeClr val="tx1"/>
              </a:solidFill>
              <a:effectLst/>
              <a:latin typeface="Times New Roman" pitchFamily="18" charset="0"/>
              <a:ea typeface="+mn-ea"/>
              <a:cs typeface="+mn-cs"/>
            </a:endParaRPr>
          </a:p>
          <a:p>
            <a:r>
              <a:rPr lang="en-US" dirty="0" smtClean="0"/>
              <a:t>In the last decade there has been significant growth in social scientific scholarship on science and religion, complementing the more established historical research into the subject. Greater attention is being paid to the varied ways in which perceptions of science are influenced by religious and non-religious belief, identity, community and conflict in different geographical, cultural and historical contexts. The purpose of this international conference is to bring together researchers with backgrounds in sociology, science and technology studies, psychology, political science, history, social anthropology, and related humanities or social science disciplines to discuss perspectives on the overarching topic of science and belief in society.</a:t>
            </a:r>
          </a:p>
          <a:p>
            <a:endParaRPr lang="en-US" dirty="0" smtClean="0"/>
          </a:p>
          <a:p>
            <a:r>
              <a:rPr lang="en-US" dirty="0" smtClean="0"/>
              <a:t>Conference themes:</a:t>
            </a:r>
          </a:p>
          <a:p>
            <a:pPr marL="171450" indent="-171450">
              <a:buFont typeface="Arial" panose="020B0604020202020204" pitchFamily="34" charset="0"/>
              <a:buChar char="•"/>
            </a:pPr>
            <a:r>
              <a:rPr lang="en-US" dirty="0" smtClean="0"/>
              <a:t>The social scientific and historical study of the relationship between science and religious and/or non-religious belief and identity;</a:t>
            </a:r>
          </a:p>
          <a:p>
            <a:pPr marL="171450" indent="-171450">
              <a:buFont typeface="Arial" panose="020B0604020202020204" pitchFamily="34" charset="0"/>
              <a:buChar char="•"/>
            </a:pPr>
            <a:r>
              <a:rPr lang="en-US" dirty="0" smtClean="0"/>
              <a:t>Public perceptions of the relationship between science, religion and non-religion and their respective roles in society;</a:t>
            </a:r>
          </a:p>
          <a:p>
            <a:pPr marL="171450" indent="-171450">
              <a:buFont typeface="Arial" panose="020B0604020202020204" pitchFamily="34" charset="0"/>
              <a:buChar char="•"/>
            </a:pPr>
            <a:r>
              <a:rPr lang="en-US" dirty="0" smtClean="0"/>
              <a:t>National and international comparative perspectives on the study of science, religion and belief in society;</a:t>
            </a:r>
          </a:p>
          <a:p>
            <a:pPr marL="171450" indent="-171450">
              <a:buFont typeface="Arial" panose="020B0604020202020204" pitchFamily="34" charset="0"/>
              <a:buChar char="•"/>
            </a:pPr>
            <a:r>
              <a:rPr lang="en-US" dirty="0" smtClean="0"/>
              <a:t>Past and present media or popular representations of science, religion and belief in society;</a:t>
            </a:r>
          </a:p>
          <a:p>
            <a:pPr marL="171450" indent="-171450">
              <a:buFont typeface="Arial" panose="020B0604020202020204" pitchFamily="34" charset="0"/>
              <a:buChar char="•"/>
            </a:pPr>
            <a:r>
              <a:rPr lang="en-US" dirty="0" smtClean="0"/>
              <a:t>The past or present roles of science, rationalism, religion and belief in national, social or cultural identity and related geopolitical narratives;</a:t>
            </a:r>
          </a:p>
          <a:p>
            <a:pPr marL="171450" indent="-171450">
              <a:buFont typeface="Arial" panose="020B0604020202020204" pitchFamily="34" charset="0"/>
              <a:buChar char="•"/>
            </a:pPr>
            <a:r>
              <a:rPr lang="en-US" dirty="0" smtClean="0"/>
              <a:t>Multidisciplinary and interdisciplinary approaches to the study of science, religion and non-religion in society;</a:t>
            </a:r>
          </a:p>
          <a:p>
            <a:pPr marL="171450" indent="-171450">
              <a:buFont typeface="Arial" panose="020B0604020202020204" pitchFamily="34" charset="0"/>
              <a:buChar char="•"/>
            </a:pPr>
            <a:r>
              <a:rPr lang="en-US" dirty="0" smtClean="0"/>
              <a:t>Methodological approaches to, and issues in, the study of science, religion and belief in society;</a:t>
            </a:r>
          </a:p>
          <a:p>
            <a:pPr marL="171450" indent="-171450">
              <a:buFont typeface="Arial" panose="020B0604020202020204" pitchFamily="34" charset="0"/>
              <a:buChar char="•"/>
            </a:pPr>
            <a:r>
              <a:rPr lang="en-US" dirty="0" smtClean="0"/>
              <a:t>Avenues for future research and developments within the social scientific and historical study of science, religion and belief in society;</a:t>
            </a:r>
          </a:p>
          <a:p>
            <a:pPr marL="171450" indent="-171450">
              <a:buFont typeface="Arial" panose="020B0604020202020204" pitchFamily="34" charset="0"/>
              <a:buChar char="•"/>
            </a:pPr>
            <a:r>
              <a:rPr lang="en-US" dirty="0" smtClean="0"/>
              <a:t>Public policy research relating to any aspect of public policy that intersects with issues connected to science, religion and belief in society. Including studies on the impact of publics’ views on science and religion on policy making, and provision for religious, spiritual or non-religious communities across a range of geographies and issues (e.g. healthcare provision, educational policy, science policy, environmental policy or development);</a:t>
            </a:r>
          </a:p>
          <a:p>
            <a:pPr marL="171450" indent="-171450">
              <a:buFont typeface="Arial" panose="020B0604020202020204" pitchFamily="34" charset="0"/>
              <a:buChar char="•"/>
            </a:pPr>
            <a:r>
              <a:rPr lang="en-US" dirty="0" smtClean="0"/>
              <a:t>International studies of religious or spiritual communities’ perspectives on the intersection, and possible relationships, between science and religion over time.</a:t>
            </a:r>
          </a:p>
          <a:p>
            <a:r>
              <a:rPr lang="en-US" dirty="0" smtClean="0"/>
              <a:t>We are interested in papers that relate to any aspect of STEMM in society (science, technology, engineering, medicine, and mathematics) and that discuss any religious, spiritual or non-religious tradition, position or worldview, including unbelief.</a:t>
            </a:r>
          </a:p>
          <a:p>
            <a:endParaRPr lang="en-US" dirty="0" smtClean="0"/>
          </a:p>
          <a:p>
            <a:r>
              <a:rPr lang="en-US" b="1" dirty="0" smtClean="0"/>
              <a:t>Keynote papers</a:t>
            </a:r>
            <a:r>
              <a:rPr lang="en-US" dirty="0" smtClean="0"/>
              <a:t> will be given by historian Professor </a:t>
            </a:r>
            <a:r>
              <a:rPr lang="en-US" b="1" dirty="0" smtClean="0"/>
              <a:t>Peter Harrison</a:t>
            </a:r>
            <a:r>
              <a:rPr lang="en-US" dirty="0" smtClean="0"/>
              <a:t>, Australian Laureate Fellow and Director of the Institute for Advanced Studies in the Humanities at the University of Queensland (Australia), and psychologist Professor </a:t>
            </a:r>
            <a:r>
              <a:rPr lang="en-US" b="1" dirty="0" err="1" smtClean="0"/>
              <a:t>Cristine</a:t>
            </a:r>
            <a:r>
              <a:rPr lang="en-US" b="1" dirty="0" smtClean="0"/>
              <a:t> </a:t>
            </a:r>
            <a:r>
              <a:rPr lang="en-US" b="1" dirty="0" err="1" smtClean="0"/>
              <a:t>Legare</a:t>
            </a:r>
            <a:r>
              <a:rPr lang="en-US" dirty="0" smtClean="0"/>
              <a:t>, associate professor of psychology and the director of the Evolution, Variation, and Ontogeny of Learning Laboratory at The University of Texas at Austin (USA).</a:t>
            </a:r>
          </a:p>
          <a:p>
            <a:endParaRPr lang="en-US" dirty="0" smtClean="0"/>
          </a:p>
          <a:p>
            <a:r>
              <a:rPr lang="en-US" dirty="0" smtClean="0"/>
              <a:t>Should you have other questions about the conference please contact the conference </a:t>
            </a:r>
            <a:r>
              <a:rPr lang="en-US" dirty="0" err="1" smtClean="0"/>
              <a:t>co-ordinator</a:t>
            </a:r>
            <a:r>
              <a:rPr lang="en-US" dirty="0" smtClean="0"/>
              <a:t> </a:t>
            </a:r>
            <a:r>
              <a:rPr lang="en-US" dirty="0" err="1" smtClean="0"/>
              <a:t>Dr</a:t>
            </a:r>
            <a:r>
              <a:rPr lang="en-US" dirty="0" smtClean="0"/>
              <a:t> Harris Wiseman at </a:t>
            </a:r>
            <a:r>
              <a:rPr lang="en-US" dirty="0" smtClean="0">
                <a:hlinkClick r:id="rId3"/>
              </a:rPr>
              <a:t>h.wiseman@bham.ac.uk</a:t>
            </a:r>
            <a:endParaRPr lang="en-US" dirty="0" smtClean="0"/>
          </a:p>
          <a:p>
            <a:endParaRPr lang="en-US" dirty="0" smtClean="0"/>
          </a:p>
          <a:p>
            <a:r>
              <a:rPr lang="en-US" dirty="0" smtClean="0"/>
              <a:t>The conference is supported by the Templeton Religion Trust and is being held as part of the activities of the newly established International Network for the Study of Science and Belief in Society, based at the University of Birmingham. For more information about the network please contact </a:t>
            </a:r>
            <a:r>
              <a:rPr lang="en-US" dirty="0" err="1" smtClean="0"/>
              <a:t>Dr</a:t>
            </a:r>
            <a:r>
              <a:rPr lang="en-US" dirty="0" smtClean="0"/>
              <a:t> Alexander Hall (</a:t>
            </a:r>
            <a:r>
              <a:rPr lang="en-US" dirty="0" smtClean="0">
                <a:hlinkClick r:id="rId4"/>
              </a:rPr>
              <a:t>A.F.Hall@bham.ac.uk</a:t>
            </a:r>
            <a:r>
              <a:rPr lang="en-US" dirty="0" smtClean="0"/>
              <a:t>).</a:t>
            </a:r>
          </a:p>
          <a:p>
            <a:endParaRPr lang="en-US" altLang="en-US" b="0" dirty="0"/>
          </a:p>
        </p:txBody>
      </p:sp>
    </p:spTree>
    <p:extLst>
      <p:ext uri="{BB962C8B-B14F-4D97-AF65-F5344CB8AC3E}">
        <p14:creationId xmlns:p14="http://schemas.microsoft.com/office/powerpoint/2010/main" val="2498247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mn-cs"/>
              </a:rPr>
              <a:t>Post, S. G., </a:t>
            </a:r>
            <a:r>
              <a:rPr lang="en-US" sz="1200" kern="1200" dirty="0" err="1" smtClean="0">
                <a:solidFill>
                  <a:schemeClr val="tx1"/>
                </a:solidFill>
                <a:latin typeface="Times New Roman" pitchFamily="18" charset="0"/>
                <a:ea typeface="+mn-ea"/>
                <a:cs typeface="+mn-cs"/>
              </a:rPr>
              <a:t>Puchalski</a:t>
            </a:r>
            <a:r>
              <a:rPr lang="en-US" sz="1200" kern="1200" dirty="0" smtClean="0">
                <a:solidFill>
                  <a:schemeClr val="tx1"/>
                </a:solidFill>
                <a:latin typeface="Times New Roman" pitchFamily="18" charset="0"/>
                <a:ea typeface="+mn-ea"/>
                <a:cs typeface="+mn-cs"/>
              </a:rPr>
              <a:t>, C. M., &amp; Larson, D. B. (2000). Physicians and patient spirituality: Professional boundaries, competency, and ethics. </a:t>
            </a:r>
            <a:r>
              <a:rPr lang="en-US" sz="1200" i="1" kern="1200" dirty="0" smtClean="0">
                <a:solidFill>
                  <a:schemeClr val="tx1"/>
                </a:solidFill>
                <a:latin typeface="Times New Roman" pitchFamily="18" charset="0"/>
                <a:ea typeface="+mn-ea"/>
                <a:cs typeface="+mn-cs"/>
              </a:rPr>
              <a:t>Annals of Internal Medicine, 132</a:t>
            </a:r>
            <a:r>
              <a:rPr lang="en-US" sz="1200" i="0" kern="1200" dirty="0" smtClean="0">
                <a:solidFill>
                  <a:schemeClr val="tx1"/>
                </a:solidFill>
                <a:latin typeface="Times New Roman" pitchFamily="18" charset="0"/>
                <a:ea typeface="+mn-ea"/>
                <a:cs typeface="+mn-cs"/>
              </a:rPr>
              <a:t>, 578-583. https://doi.org/10.7326/0003-4819-132-7-200004040-00010</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14</a:t>
            </a:fld>
            <a:endParaRPr lang="en-US" altLang="en-US"/>
          </a:p>
        </p:txBody>
      </p:sp>
    </p:spTree>
    <p:extLst>
      <p:ext uri="{BB962C8B-B14F-4D97-AF65-F5344CB8AC3E}">
        <p14:creationId xmlns:p14="http://schemas.microsoft.com/office/powerpoint/2010/main" val="421341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Times New Roman" pitchFamily="18" charset="0"/>
                <a:ea typeface="+mn-ea"/>
                <a:cs typeface="+mn-cs"/>
              </a:rPr>
              <a:t>Zinnbauer</a:t>
            </a:r>
            <a:r>
              <a:rPr lang="en-US" sz="1200" kern="1200" dirty="0" smtClean="0">
                <a:solidFill>
                  <a:schemeClr val="tx1"/>
                </a:solidFill>
                <a:latin typeface="Times New Roman" pitchFamily="18" charset="0"/>
                <a:ea typeface="+mn-ea"/>
                <a:cs typeface="+mn-cs"/>
              </a:rPr>
              <a:t>, B. J., &amp; Pargament, K. I. (2000). Working with the sacred: Four approaches to religious and spiritual issues in counseling. </a:t>
            </a:r>
            <a:r>
              <a:rPr lang="en-US" sz="1200" i="1" kern="1200" dirty="0" smtClean="0">
                <a:solidFill>
                  <a:schemeClr val="tx1"/>
                </a:solidFill>
                <a:latin typeface="Times New Roman" pitchFamily="18" charset="0"/>
                <a:ea typeface="+mn-ea"/>
                <a:cs typeface="+mn-cs"/>
              </a:rPr>
              <a:t>Journal of Counseling &amp; Development, 78</a:t>
            </a:r>
            <a:r>
              <a:rPr lang="en-US" sz="1200" i="0" kern="1200" dirty="0" smtClean="0">
                <a:solidFill>
                  <a:schemeClr val="tx1"/>
                </a:solidFill>
                <a:latin typeface="Times New Roman" pitchFamily="18" charset="0"/>
                <a:ea typeface="+mn-ea"/>
                <a:cs typeface="+mn-cs"/>
              </a:rPr>
              <a:t>, 162-171. https://doi.org/10.1002/j.1556-6676.2000.tb02574.x</a:t>
            </a:r>
          </a:p>
          <a:p>
            <a:endParaRPr lang="en-US" sz="1200" kern="1200" dirty="0" smtClean="0">
              <a:solidFill>
                <a:schemeClr val="tx1"/>
              </a:solidFill>
              <a:latin typeface="Times New Roman" pitchFamily="18" charset="0"/>
              <a:ea typeface="+mn-ea"/>
              <a:cs typeface="+mn-cs"/>
            </a:endParaRPr>
          </a:p>
          <a:p>
            <a:r>
              <a:rPr lang="en-US" sz="1200" kern="1200" dirty="0" err="1" smtClean="0">
                <a:solidFill>
                  <a:schemeClr val="tx1"/>
                </a:solidFill>
                <a:latin typeface="Times New Roman" pitchFamily="18" charset="0"/>
                <a:ea typeface="+mn-ea"/>
                <a:cs typeface="+mn-cs"/>
              </a:rPr>
              <a:t>Verhulst</a:t>
            </a:r>
            <a:r>
              <a:rPr lang="en-US" sz="1200" kern="1200" dirty="0" smtClean="0">
                <a:solidFill>
                  <a:schemeClr val="tx1"/>
                </a:solidFill>
                <a:latin typeface="Times New Roman" pitchFamily="18" charset="0"/>
                <a:ea typeface="+mn-ea"/>
                <a:cs typeface="+mn-cs"/>
              </a:rPr>
              <a:t>, J., Kramer, D., Swann, A. C., Hale-</a:t>
            </a:r>
            <a:r>
              <a:rPr lang="en-US" sz="1200" kern="1200" dirty="0" err="1" smtClean="0">
                <a:solidFill>
                  <a:schemeClr val="tx1"/>
                </a:solidFill>
                <a:latin typeface="Times New Roman" pitchFamily="18" charset="0"/>
                <a:ea typeface="+mn-ea"/>
                <a:cs typeface="+mn-cs"/>
              </a:rPr>
              <a:t>Richlen</a:t>
            </a:r>
            <a:r>
              <a:rPr lang="en-US" sz="1200" kern="1200" dirty="0" smtClean="0">
                <a:solidFill>
                  <a:schemeClr val="tx1"/>
                </a:solidFill>
                <a:latin typeface="Times New Roman" pitchFamily="18" charset="0"/>
                <a:ea typeface="+mn-ea"/>
                <a:cs typeface="+mn-cs"/>
              </a:rPr>
              <a:t>, B., &amp; </a:t>
            </a:r>
            <a:r>
              <a:rPr lang="en-US" sz="1200" kern="1200" dirty="0" err="1" smtClean="0">
                <a:solidFill>
                  <a:schemeClr val="tx1"/>
                </a:solidFill>
                <a:latin typeface="Times New Roman" pitchFamily="18" charset="0"/>
                <a:ea typeface="+mn-ea"/>
                <a:cs typeface="+mn-cs"/>
              </a:rPr>
              <a:t>Beahrs</a:t>
            </a:r>
            <a:r>
              <a:rPr lang="en-US" sz="1200" kern="1200" dirty="0" smtClean="0">
                <a:solidFill>
                  <a:schemeClr val="tx1"/>
                </a:solidFill>
                <a:latin typeface="Times New Roman" pitchFamily="18" charset="0"/>
                <a:ea typeface="+mn-ea"/>
                <a:cs typeface="+mn-cs"/>
              </a:rPr>
              <a:t>, J. (2013). The medical alliance: From placebo response to alliance effect. </a:t>
            </a:r>
            <a:r>
              <a:rPr lang="en-US" sz="1200" i="1" kern="1200" dirty="0" smtClean="0">
                <a:solidFill>
                  <a:schemeClr val="tx1"/>
                </a:solidFill>
                <a:latin typeface="Times New Roman" pitchFamily="18" charset="0"/>
                <a:ea typeface="+mn-ea"/>
                <a:cs typeface="+mn-cs"/>
              </a:rPr>
              <a:t>The Journal of Nervous and Mental Disease, 201</a:t>
            </a:r>
            <a:r>
              <a:rPr lang="en-US" sz="1200" i="0" kern="1200" dirty="0" smtClean="0">
                <a:solidFill>
                  <a:schemeClr val="tx1"/>
                </a:solidFill>
                <a:latin typeface="Times New Roman" pitchFamily="18" charset="0"/>
                <a:ea typeface="+mn-ea"/>
                <a:cs typeface="+mn-cs"/>
              </a:rPr>
              <a:t>, 546-552. https://doi.org/10.1097/NMD.0b013e31829829e1</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15</a:t>
            </a:fld>
            <a:endParaRPr lang="en-US" altLang="en-US"/>
          </a:p>
        </p:txBody>
      </p:sp>
    </p:spTree>
    <p:extLst>
      <p:ext uri="{BB962C8B-B14F-4D97-AF65-F5344CB8AC3E}">
        <p14:creationId xmlns:p14="http://schemas.microsoft.com/office/powerpoint/2010/main" val="335619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ASPPH. (2016). Academic public health's priorities for America: Advancing public health education, science and practice as the basis for improving population health. Washington, DC: Association of Schools and Programs of Public Health (https://www.aspph.org/connect/#fact-sheets, accessed 25 May, 2019).</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Winslow, C.-E. A. (1920). The untilled fields of public health. </a:t>
            </a:r>
            <a:r>
              <a:rPr lang="en-US" sz="1200" i="1" kern="1200" dirty="0" smtClean="0">
                <a:solidFill>
                  <a:schemeClr val="tx1"/>
                </a:solidFill>
                <a:effectLst/>
                <a:latin typeface="Times New Roman" pitchFamily="18" charset="0"/>
                <a:ea typeface="+mn-ea"/>
                <a:cs typeface="+mn-cs"/>
              </a:rPr>
              <a:t>Science, 51</a:t>
            </a:r>
            <a:r>
              <a:rPr lang="en-US" sz="1200" kern="1200" dirty="0" smtClean="0">
                <a:solidFill>
                  <a:schemeClr val="tx1"/>
                </a:solidFill>
                <a:effectLst/>
                <a:latin typeface="Times New Roman" pitchFamily="18" charset="0"/>
                <a:ea typeface="+mn-ea"/>
                <a:cs typeface="+mn-cs"/>
              </a:rPr>
              <a:t>, 23-33. https://doi.org/10.1126/science.51.1306.23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ASPPH definition may be viewed as</a:t>
            </a:r>
            <a:r>
              <a:rPr lang="en-US" sz="1200" kern="1200" dirty="0" smtClean="0">
                <a:solidFill>
                  <a:schemeClr val="tx1"/>
                </a:solidFill>
                <a:effectLst/>
                <a:latin typeface="Times New Roman" pitchFamily="18" charset="0"/>
                <a:ea typeface="+mn-ea"/>
                <a:cs typeface="+mn-cs"/>
              </a:rPr>
              <a:t> a modernized rendering of Winslow’s (1920) definition that “Public health is the science and the art of preventing disease, prolonging life, and promoting physical health and efficiency through organized community efforts for the sanitation of the environment, the control of community infections, the education of the individual in principles of personal hygiene, the organization of medical and nursing service for the early diagnosis and preventive treatment of disease, and the development of the social machinery which will ensure to every individual in the community a standard of living adequate for the maintenance of health” (p. 30).</a:t>
            </a:r>
          </a:p>
          <a:p>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17</a:t>
            </a:fld>
            <a:endParaRPr lang="en-US" altLang="en-US"/>
          </a:p>
        </p:txBody>
      </p:sp>
    </p:spTree>
    <p:extLst>
      <p:ext uri="{BB962C8B-B14F-4D97-AF65-F5344CB8AC3E}">
        <p14:creationId xmlns:p14="http://schemas.microsoft.com/office/powerpoint/2010/main" val="1655115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Times New Roman" pitchFamily="18" charset="0"/>
                <a:ea typeface="+mn-ea"/>
                <a:cs typeface="+mn-cs"/>
              </a:rPr>
              <a:t>Verhulst</a:t>
            </a:r>
            <a:r>
              <a:rPr lang="en-US" sz="1200" kern="1200" dirty="0" smtClean="0">
                <a:solidFill>
                  <a:schemeClr val="tx1"/>
                </a:solidFill>
                <a:latin typeface="Times New Roman" pitchFamily="18" charset="0"/>
                <a:ea typeface="+mn-ea"/>
                <a:cs typeface="+mn-cs"/>
              </a:rPr>
              <a:t>, J., Kramer, D., Swann, A. C., Hale-</a:t>
            </a:r>
            <a:r>
              <a:rPr lang="en-US" sz="1200" kern="1200" dirty="0" err="1" smtClean="0">
                <a:solidFill>
                  <a:schemeClr val="tx1"/>
                </a:solidFill>
                <a:latin typeface="Times New Roman" pitchFamily="18" charset="0"/>
                <a:ea typeface="+mn-ea"/>
                <a:cs typeface="+mn-cs"/>
              </a:rPr>
              <a:t>Richlen</a:t>
            </a:r>
            <a:r>
              <a:rPr lang="en-US" sz="1200" kern="1200" dirty="0" smtClean="0">
                <a:solidFill>
                  <a:schemeClr val="tx1"/>
                </a:solidFill>
                <a:latin typeface="Times New Roman" pitchFamily="18" charset="0"/>
                <a:ea typeface="+mn-ea"/>
                <a:cs typeface="+mn-cs"/>
              </a:rPr>
              <a:t>, B., &amp; </a:t>
            </a:r>
            <a:r>
              <a:rPr lang="en-US" sz="1200" kern="1200" dirty="0" err="1" smtClean="0">
                <a:solidFill>
                  <a:schemeClr val="tx1"/>
                </a:solidFill>
                <a:latin typeface="Times New Roman" pitchFamily="18" charset="0"/>
                <a:ea typeface="+mn-ea"/>
                <a:cs typeface="+mn-cs"/>
              </a:rPr>
              <a:t>Beahrs</a:t>
            </a:r>
            <a:r>
              <a:rPr lang="en-US" sz="1200" kern="1200" dirty="0" smtClean="0">
                <a:solidFill>
                  <a:schemeClr val="tx1"/>
                </a:solidFill>
                <a:latin typeface="Times New Roman" pitchFamily="18" charset="0"/>
                <a:ea typeface="+mn-ea"/>
                <a:cs typeface="+mn-cs"/>
              </a:rPr>
              <a:t>, J. (2013). The medical alliance: From placebo response to alliance effect. </a:t>
            </a:r>
            <a:r>
              <a:rPr lang="en-US" sz="1200" i="1" kern="1200" dirty="0" smtClean="0">
                <a:solidFill>
                  <a:schemeClr val="tx1"/>
                </a:solidFill>
                <a:latin typeface="Times New Roman" pitchFamily="18" charset="0"/>
                <a:ea typeface="+mn-ea"/>
                <a:cs typeface="+mn-cs"/>
              </a:rPr>
              <a:t>The Journal of Nervous and Mental Disease, 201</a:t>
            </a:r>
            <a:r>
              <a:rPr lang="en-US" sz="1200" i="0" kern="1200" dirty="0" smtClean="0">
                <a:solidFill>
                  <a:schemeClr val="tx1"/>
                </a:solidFill>
                <a:latin typeface="Times New Roman" pitchFamily="18" charset="0"/>
                <a:ea typeface="+mn-ea"/>
                <a:cs typeface="+mn-cs"/>
              </a:rPr>
              <a:t>, 546-552. https://doi.org/10.1097/NMD.0b013e31829829e1</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24</a:t>
            </a:fld>
            <a:endParaRPr lang="en-US" altLang="en-US"/>
          </a:p>
        </p:txBody>
      </p:sp>
    </p:spTree>
    <p:extLst>
      <p:ext uri="{BB962C8B-B14F-4D97-AF65-F5344CB8AC3E}">
        <p14:creationId xmlns:p14="http://schemas.microsoft.com/office/powerpoint/2010/main" val="1214778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Times New Roman" pitchFamily="18" charset="0"/>
                <a:ea typeface="+mn-ea"/>
                <a:cs typeface="+mn-cs"/>
              </a:rPr>
              <a:t>Verhulst</a:t>
            </a:r>
            <a:r>
              <a:rPr lang="en-US" sz="1200" kern="1200" dirty="0" smtClean="0">
                <a:solidFill>
                  <a:schemeClr val="tx1"/>
                </a:solidFill>
                <a:latin typeface="Times New Roman" pitchFamily="18" charset="0"/>
                <a:ea typeface="+mn-ea"/>
                <a:cs typeface="+mn-cs"/>
              </a:rPr>
              <a:t>, J., Kramer, D., Swann, A. C., Hale-</a:t>
            </a:r>
            <a:r>
              <a:rPr lang="en-US" sz="1200" kern="1200" dirty="0" err="1" smtClean="0">
                <a:solidFill>
                  <a:schemeClr val="tx1"/>
                </a:solidFill>
                <a:latin typeface="Times New Roman" pitchFamily="18" charset="0"/>
                <a:ea typeface="+mn-ea"/>
                <a:cs typeface="+mn-cs"/>
              </a:rPr>
              <a:t>Richlen</a:t>
            </a:r>
            <a:r>
              <a:rPr lang="en-US" sz="1200" kern="1200" dirty="0" smtClean="0">
                <a:solidFill>
                  <a:schemeClr val="tx1"/>
                </a:solidFill>
                <a:latin typeface="Times New Roman" pitchFamily="18" charset="0"/>
                <a:ea typeface="+mn-ea"/>
                <a:cs typeface="+mn-cs"/>
              </a:rPr>
              <a:t>, B., &amp; </a:t>
            </a:r>
            <a:r>
              <a:rPr lang="en-US" sz="1200" kern="1200" dirty="0" err="1" smtClean="0">
                <a:solidFill>
                  <a:schemeClr val="tx1"/>
                </a:solidFill>
                <a:latin typeface="Times New Roman" pitchFamily="18" charset="0"/>
                <a:ea typeface="+mn-ea"/>
                <a:cs typeface="+mn-cs"/>
              </a:rPr>
              <a:t>Beahrs</a:t>
            </a:r>
            <a:r>
              <a:rPr lang="en-US" sz="1200" kern="1200" dirty="0" smtClean="0">
                <a:solidFill>
                  <a:schemeClr val="tx1"/>
                </a:solidFill>
                <a:latin typeface="Times New Roman" pitchFamily="18" charset="0"/>
                <a:ea typeface="+mn-ea"/>
                <a:cs typeface="+mn-cs"/>
              </a:rPr>
              <a:t>, J. (2013). The medical alliance: From placebo response to alliance effect. </a:t>
            </a:r>
            <a:r>
              <a:rPr lang="en-US" sz="1200" i="1" kern="1200" dirty="0" smtClean="0">
                <a:solidFill>
                  <a:schemeClr val="tx1"/>
                </a:solidFill>
                <a:latin typeface="Times New Roman" pitchFamily="18" charset="0"/>
                <a:ea typeface="+mn-ea"/>
                <a:cs typeface="+mn-cs"/>
              </a:rPr>
              <a:t>The Journal of Nervous and Mental Disease, 201</a:t>
            </a:r>
            <a:r>
              <a:rPr lang="en-US" sz="1200" i="0" kern="1200" dirty="0" smtClean="0">
                <a:solidFill>
                  <a:schemeClr val="tx1"/>
                </a:solidFill>
                <a:latin typeface="Times New Roman" pitchFamily="18" charset="0"/>
                <a:ea typeface="+mn-ea"/>
                <a:cs typeface="+mn-cs"/>
              </a:rPr>
              <a:t>, 546-552. https://doi.org/10.1097/NMD.0b013e31829829e1</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25</a:t>
            </a:fld>
            <a:endParaRPr lang="en-US" altLang="en-US"/>
          </a:p>
        </p:txBody>
      </p:sp>
    </p:spTree>
    <p:extLst>
      <p:ext uri="{BB962C8B-B14F-4D97-AF65-F5344CB8AC3E}">
        <p14:creationId xmlns:p14="http://schemas.microsoft.com/office/powerpoint/2010/main" val="170527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Campbell, M. K., Hudson, M. A., </a:t>
            </a:r>
            <a:r>
              <a:rPr lang="en-US" sz="1200" kern="1200" dirty="0" err="1" smtClean="0">
                <a:solidFill>
                  <a:schemeClr val="tx1"/>
                </a:solidFill>
                <a:latin typeface="Times New Roman" pitchFamily="18" charset="0"/>
                <a:ea typeface="+mn-ea"/>
                <a:cs typeface="+mn-cs"/>
              </a:rPr>
              <a:t>Resnicow</a:t>
            </a:r>
            <a:r>
              <a:rPr lang="en-US" sz="1200" kern="1200" dirty="0" smtClean="0">
                <a:solidFill>
                  <a:schemeClr val="tx1"/>
                </a:solidFill>
                <a:latin typeface="Times New Roman" pitchFamily="18" charset="0"/>
                <a:ea typeface="+mn-ea"/>
                <a:cs typeface="+mn-cs"/>
              </a:rPr>
              <a:t>, K., </a:t>
            </a:r>
            <a:r>
              <a:rPr lang="en-US" sz="1200" kern="1200" dirty="0" err="1" smtClean="0">
                <a:solidFill>
                  <a:schemeClr val="tx1"/>
                </a:solidFill>
                <a:latin typeface="Times New Roman" pitchFamily="18" charset="0"/>
                <a:ea typeface="+mn-ea"/>
                <a:cs typeface="+mn-cs"/>
              </a:rPr>
              <a:t>Blakeney</a:t>
            </a:r>
            <a:r>
              <a:rPr lang="en-US" sz="1200" kern="1200" dirty="0" smtClean="0">
                <a:solidFill>
                  <a:schemeClr val="tx1"/>
                </a:solidFill>
                <a:latin typeface="Times New Roman" pitchFamily="18" charset="0"/>
                <a:ea typeface="+mn-ea"/>
                <a:cs typeface="+mn-cs"/>
              </a:rPr>
              <a:t>, N., Paxton, A., &amp; Baskin, M. (2007). Church-based health promotion interventions: Evidence and lessons learned. </a:t>
            </a:r>
            <a:r>
              <a:rPr lang="en-US" sz="1200" i="1" kern="1200" dirty="0" smtClean="0">
                <a:solidFill>
                  <a:schemeClr val="tx1"/>
                </a:solidFill>
                <a:latin typeface="Times New Roman" pitchFamily="18" charset="0"/>
                <a:ea typeface="+mn-ea"/>
                <a:cs typeface="+mn-cs"/>
              </a:rPr>
              <a:t>Annual Review of Public Health, 28</a:t>
            </a:r>
            <a:r>
              <a:rPr lang="en-US" sz="1200" i="0" kern="1200" dirty="0" smtClean="0">
                <a:solidFill>
                  <a:schemeClr val="tx1"/>
                </a:solidFill>
                <a:latin typeface="Times New Roman" pitchFamily="18" charset="0"/>
                <a:ea typeface="+mn-ea"/>
                <a:cs typeface="+mn-cs"/>
              </a:rPr>
              <a:t>, 213-234. https://doi.org/10.1146/annurev.publhealth.28.021406.144016</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Epstein, N. E. (2018). Implications for community health practitioners: Framing religion and spirituality within a social ecological framework. In D. Oman (Ed.), </a:t>
            </a:r>
            <a:r>
              <a:rPr lang="en-US" sz="1200" i="1" kern="1200" dirty="0" smtClean="0">
                <a:solidFill>
                  <a:schemeClr val="tx1"/>
                </a:solidFill>
                <a:latin typeface="Times New Roman" pitchFamily="18" charset="0"/>
                <a:ea typeface="+mn-ea"/>
                <a:cs typeface="+mn-cs"/>
              </a:rPr>
              <a:t>Why religion and spirituality matter for public health: Evidence, implications, and resources</a:t>
            </a:r>
            <a:r>
              <a:rPr lang="en-US" sz="1200" i="0" kern="1200" dirty="0" smtClean="0">
                <a:solidFill>
                  <a:schemeClr val="tx1"/>
                </a:solidFill>
                <a:latin typeface="Times New Roman" pitchFamily="18" charset="0"/>
                <a:ea typeface="+mn-ea"/>
                <a:cs typeface="+mn-cs"/>
              </a:rPr>
              <a:t> (pp. 305-322). Cham, Switzerland: Springer International. https://doi.org/10.1007/978-3-319-73966-3_17</a:t>
            </a:r>
          </a:p>
          <a:p>
            <a:endParaRPr lang="en-US" sz="1200" i="0" kern="1200" dirty="0" smtClean="0">
              <a:solidFill>
                <a:schemeClr val="tx1"/>
              </a:solidFill>
              <a:latin typeface="Times New Roman" pitchFamily="18" charset="0"/>
              <a:ea typeface="+mn-ea"/>
              <a:cs typeface="+mn-cs"/>
            </a:endParaRPr>
          </a:p>
          <a:p>
            <a:r>
              <a:rPr lang="en-US" sz="1200" kern="1200" dirty="0" err="1" smtClean="0">
                <a:solidFill>
                  <a:schemeClr val="tx1"/>
                </a:solidFill>
                <a:latin typeface="Times New Roman" pitchFamily="18" charset="0"/>
                <a:ea typeface="+mn-ea"/>
                <a:cs typeface="+mn-cs"/>
              </a:rPr>
              <a:t>Cutts</a:t>
            </a:r>
            <a:r>
              <a:rPr lang="en-US" sz="1200" kern="1200" dirty="0" smtClean="0">
                <a:solidFill>
                  <a:schemeClr val="tx1"/>
                </a:solidFill>
                <a:latin typeface="Times New Roman" pitchFamily="18" charset="0"/>
                <a:ea typeface="+mn-ea"/>
                <a:cs typeface="+mn-cs"/>
              </a:rPr>
              <a:t>, T. F., &amp; Gunderson, G. R. (2018). Implications for public health systems and clinical practitioners: Strengths of congregations, religious health assets and leading causes of life. In D. Oman (Ed.), </a:t>
            </a:r>
            <a:r>
              <a:rPr lang="en-US" sz="1200" i="1" kern="1200" dirty="0" smtClean="0">
                <a:solidFill>
                  <a:schemeClr val="tx1"/>
                </a:solidFill>
                <a:latin typeface="Times New Roman" pitchFamily="18" charset="0"/>
                <a:ea typeface="+mn-ea"/>
                <a:cs typeface="+mn-cs"/>
              </a:rPr>
              <a:t>Why religion and spirituality matter for public health: Evidence, implications, and resources</a:t>
            </a:r>
            <a:r>
              <a:rPr lang="en-US" sz="1200" i="0" kern="1200" dirty="0" smtClean="0">
                <a:solidFill>
                  <a:schemeClr val="tx1"/>
                </a:solidFill>
                <a:latin typeface="Times New Roman" pitchFamily="18" charset="0"/>
                <a:ea typeface="+mn-ea"/>
                <a:cs typeface="+mn-cs"/>
              </a:rPr>
              <a:t> (pp. 323-340). Cham, Switzerland: Springer International. https://doi.org/10.1007/978-3-319-73966-3_18</a:t>
            </a:r>
          </a:p>
          <a:p>
            <a:endParaRPr lang="en-US" sz="1200" i="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Grant, L., &amp; Oman, D. (2018). International and global perspectives on spirituality, religion, and public health. In D. Oman (Ed.), </a:t>
            </a:r>
            <a:r>
              <a:rPr lang="en-US" sz="1200" i="1" kern="1200" dirty="0" smtClean="0">
                <a:solidFill>
                  <a:schemeClr val="tx1"/>
                </a:solidFill>
                <a:latin typeface="Times New Roman" pitchFamily="18" charset="0"/>
                <a:ea typeface="+mn-ea"/>
                <a:cs typeface="+mn-cs"/>
              </a:rPr>
              <a:t>Why religion and spirituality matter for public health: Evidence, implications, and resources</a:t>
            </a:r>
            <a:r>
              <a:rPr lang="en-US" sz="1200" i="0" kern="1200" dirty="0" smtClean="0">
                <a:solidFill>
                  <a:schemeClr val="tx1"/>
                </a:solidFill>
                <a:latin typeface="Times New Roman" pitchFamily="18" charset="0"/>
                <a:ea typeface="+mn-ea"/>
                <a:cs typeface="+mn-cs"/>
              </a:rPr>
              <a:t> (pp. 447-462). Cham, Switzerland: Springer International. https://doi.org/10.1007/978-3-319-73966-3_27</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Shields, L., Chauhan, A., </a:t>
            </a:r>
            <a:r>
              <a:rPr lang="en-US" sz="1200" kern="1200" dirty="0" err="1" smtClean="0">
                <a:solidFill>
                  <a:schemeClr val="tx1"/>
                </a:solidFill>
                <a:latin typeface="Times New Roman" pitchFamily="18" charset="0"/>
                <a:ea typeface="+mn-ea"/>
                <a:cs typeface="+mn-cs"/>
              </a:rPr>
              <a:t>Bakre</a:t>
            </a:r>
            <a:r>
              <a:rPr lang="en-US" sz="1200" kern="1200" dirty="0" smtClean="0">
                <a:solidFill>
                  <a:schemeClr val="tx1"/>
                </a:solidFill>
                <a:latin typeface="Times New Roman" pitchFamily="18" charset="0"/>
                <a:ea typeface="+mn-ea"/>
                <a:cs typeface="+mn-cs"/>
              </a:rPr>
              <a:t>, R., </a:t>
            </a:r>
            <a:r>
              <a:rPr lang="en-US" sz="1200" kern="1200" dirty="0" err="1" smtClean="0">
                <a:solidFill>
                  <a:schemeClr val="tx1"/>
                </a:solidFill>
                <a:latin typeface="Times New Roman" pitchFamily="18" charset="0"/>
                <a:ea typeface="+mn-ea"/>
                <a:cs typeface="+mn-cs"/>
              </a:rPr>
              <a:t>Hamlai</a:t>
            </a:r>
            <a:r>
              <a:rPr lang="en-US" sz="1200" kern="1200" dirty="0" smtClean="0">
                <a:solidFill>
                  <a:schemeClr val="tx1"/>
                </a:solidFill>
                <a:latin typeface="Times New Roman" pitchFamily="18" charset="0"/>
                <a:ea typeface="+mn-ea"/>
                <a:cs typeface="+mn-cs"/>
              </a:rPr>
              <a:t>, M., Lynch, D., &amp; </a:t>
            </a:r>
            <a:r>
              <a:rPr lang="en-US" sz="1200" kern="1200" dirty="0" err="1" smtClean="0">
                <a:solidFill>
                  <a:schemeClr val="tx1"/>
                </a:solidFill>
                <a:latin typeface="Times New Roman" pitchFamily="18" charset="0"/>
                <a:ea typeface="+mn-ea"/>
                <a:cs typeface="+mn-cs"/>
              </a:rPr>
              <a:t>Bunders</a:t>
            </a:r>
            <a:r>
              <a:rPr lang="en-US" sz="1200" kern="1200" dirty="0" smtClean="0">
                <a:solidFill>
                  <a:schemeClr val="tx1"/>
                </a:solidFill>
                <a:latin typeface="Times New Roman" pitchFamily="18" charset="0"/>
                <a:ea typeface="+mn-ea"/>
                <a:cs typeface="+mn-cs"/>
              </a:rPr>
              <a:t>, J. (2016). How can mental health and faith-based practitioners work together? A case study of collaborative mental health in Gujarat, India. </a:t>
            </a:r>
            <a:r>
              <a:rPr lang="en-US" sz="1200" i="1" kern="1200" dirty="0" smtClean="0">
                <a:solidFill>
                  <a:schemeClr val="tx1"/>
                </a:solidFill>
                <a:latin typeface="Times New Roman" pitchFamily="18" charset="0"/>
                <a:ea typeface="+mn-ea"/>
                <a:cs typeface="+mn-cs"/>
              </a:rPr>
              <a:t>Transcultural Psychiatry, 53</a:t>
            </a:r>
            <a:r>
              <a:rPr lang="en-US" sz="1200" i="0" kern="1200" dirty="0" smtClean="0">
                <a:solidFill>
                  <a:schemeClr val="tx1"/>
                </a:solidFill>
                <a:latin typeface="Times New Roman" pitchFamily="18" charset="0"/>
                <a:ea typeface="+mn-ea"/>
                <a:cs typeface="+mn-cs"/>
              </a:rPr>
              <a:t>, 368-391. 10.1177/1363461516649835</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kern="1200" dirty="0" err="1" smtClean="0">
                <a:solidFill>
                  <a:schemeClr val="tx1"/>
                </a:solidFill>
                <a:latin typeface="Times New Roman" pitchFamily="18" charset="0"/>
                <a:ea typeface="+mn-ea"/>
                <a:cs typeface="+mn-cs"/>
              </a:rPr>
              <a:t>Verhulst</a:t>
            </a:r>
            <a:r>
              <a:rPr lang="en-US" sz="1200" kern="1200" dirty="0" smtClean="0">
                <a:solidFill>
                  <a:schemeClr val="tx1"/>
                </a:solidFill>
                <a:latin typeface="Times New Roman" pitchFamily="18" charset="0"/>
                <a:ea typeface="+mn-ea"/>
                <a:cs typeface="+mn-cs"/>
              </a:rPr>
              <a:t>, J., Kramer, D., Swann, A. C., Hale-</a:t>
            </a:r>
            <a:r>
              <a:rPr lang="en-US" sz="1200" kern="1200" dirty="0" err="1" smtClean="0">
                <a:solidFill>
                  <a:schemeClr val="tx1"/>
                </a:solidFill>
                <a:latin typeface="Times New Roman" pitchFamily="18" charset="0"/>
                <a:ea typeface="+mn-ea"/>
                <a:cs typeface="+mn-cs"/>
              </a:rPr>
              <a:t>Richlen</a:t>
            </a:r>
            <a:r>
              <a:rPr lang="en-US" sz="1200" kern="1200" dirty="0" smtClean="0">
                <a:solidFill>
                  <a:schemeClr val="tx1"/>
                </a:solidFill>
                <a:latin typeface="Times New Roman" pitchFamily="18" charset="0"/>
                <a:ea typeface="+mn-ea"/>
                <a:cs typeface="+mn-cs"/>
              </a:rPr>
              <a:t>, B., &amp; </a:t>
            </a:r>
            <a:r>
              <a:rPr lang="en-US" sz="1200" kern="1200" dirty="0" err="1" smtClean="0">
                <a:solidFill>
                  <a:schemeClr val="tx1"/>
                </a:solidFill>
                <a:latin typeface="Times New Roman" pitchFamily="18" charset="0"/>
                <a:ea typeface="+mn-ea"/>
                <a:cs typeface="+mn-cs"/>
              </a:rPr>
              <a:t>Beahrs</a:t>
            </a:r>
            <a:r>
              <a:rPr lang="en-US" sz="1200" kern="1200" dirty="0" smtClean="0">
                <a:solidFill>
                  <a:schemeClr val="tx1"/>
                </a:solidFill>
                <a:latin typeface="Times New Roman" pitchFamily="18" charset="0"/>
                <a:ea typeface="+mn-ea"/>
                <a:cs typeface="+mn-cs"/>
              </a:rPr>
              <a:t>, J. (2013). The medical alliance: From placebo response to alliance effect. </a:t>
            </a:r>
            <a:r>
              <a:rPr lang="en-US" sz="1200" i="1" kern="1200" dirty="0" smtClean="0">
                <a:solidFill>
                  <a:schemeClr val="tx1"/>
                </a:solidFill>
                <a:latin typeface="Times New Roman" pitchFamily="18" charset="0"/>
                <a:ea typeface="+mn-ea"/>
                <a:cs typeface="+mn-cs"/>
              </a:rPr>
              <a:t>The Journal of Nervous and Mental Disease, 201</a:t>
            </a:r>
            <a:r>
              <a:rPr lang="en-US" sz="1200" i="0" kern="1200" dirty="0" smtClean="0">
                <a:solidFill>
                  <a:schemeClr val="tx1"/>
                </a:solidFill>
                <a:latin typeface="Times New Roman" pitchFamily="18" charset="0"/>
                <a:ea typeface="+mn-ea"/>
                <a:cs typeface="+mn-cs"/>
              </a:rPr>
              <a:t>, 546-552. https://doi.org/10.1097/NMD.0b013e31829829e1</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26</a:t>
            </a:fld>
            <a:endParaRPr lang="en-US" altLang="en-US"/>
          </a:p>
        </p:txBody>
      </p:sp>
    </p:spTree>
    <p:extLst>
      <p:ext uri="{BB962C8B-B14F-4D97-AF65-F5344CB8AC3E}">
        <p14:creationId xmlns:p14="http://schemas.microsoft.com/office/powerpoint/2010/main" val="312723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mn-cs"/>
              </a:rPr>
              <a:t>Oman, D. (2018). Introduction: What should public health students be taught about religion and spirituality? In D. Oman (Ed.), </a:t>
            </a:r>
            <a:r>
              <a:rPr lang="en-US" sz="1200" i="1" kern="1200" dirty="0" smtClean="0">
                <a:solidFill>
                  <a:schemeClr val="tx1"/>
                </a:solidFill>
                <a:latin typeface="Times New Roman" pitchFamily="18" charset="0"/>
                <a:ea typeface="+mn-ea"/>
                <a:cs typeface="+mn-cs"/>
              </a:rPr>
              <a:t>Why religion and spirituality matter for public health: Evidence, implications, and resources</a:t>
            </a:r>
            <a:r>
              <a:rPr lang="en-US" sz="1200" i="0" kern="1200" dirty="0" smtClean="0">
                <a:solidFill>
                  <a:schemeClr val="tx1"/>
                </a:solidFill>
                <a:latin typeface="Times New Roman" pitchFamily="18" charset="0"/>
                <a:ea typeface="+mn-ea"/>
                <a:cs typeface="+mn-cs"/>
              </a:rPr>
              <a:t> (pp. 343-355). Cham, Switzerland: Springer International. https://doi.org/10.1007/978-3-319-73966-3_19</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27</a:t>
            </a:fld>
            <a:endParaRPr lang="en-US" altLang="en-US"/>
          </a:p>
        </p:txBody>
      </p:sp>
    </p:spTree>
    <p:extLst>
      <p:ext uri="{BB962C8B-B14F-4D97-AF65-F5344CB8AC3E}">
        <p14:creationId xmlns:p14="http://schemas.microsoft.com/office/powerpoint/2010/main" val="3868488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28</a:t>
            </a:fld>
            <a:endParaRPr lang="en-US" altLang="en-US"/>
          </a:p>
        </p:txBody>
      </p:sp>
    </p:spTree>
    <p:extLst>
      <p:ext uri="{BB962C8B-B14F-4D97-AF65-F5344CB8AC3E}">
        <p14:creationId xmlns:p14="http://schemas.microsoft.com/office/powerpoint/2010/main" val="3193641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29</a:t>
            </a:fld>
            <a:endParaRPr lang="en-US" altLang="en-US"/>
          </a:p>
        </p:txBody>
      </p:sp>
    </p:spTree>
    <p:extLst>
      <p:ext uri="{BB962C8B-B14F-4D97-AF65-F5344CB8AC3E}">
        <p14:creationId xmlns:p14="http://schemas.microsoft.com/office/powerpoint/2010/main" val="318029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30</a:t>
            </a:fld>
            <a:endParaRPr lang="en-US" altLang="en-US"/>
          </a:p>
        </p:txBody>
      </p:sp>
    </p:spTree>
    <p:extLst>
      <p:ext uri="{BB962C8B-B14F-4D97-AF65-F5344CB8AC3E}">
        <p14:creationId xmlns:p14="http://schemas.microsoft.com/office/powerpoint/2010/main" val="259067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from </a:t>
            </a:r>
            <a:r>
              <a:rPr lang="en-US" sz="1200" kern="1200" dirty="0" smtClean="0">
                <a:solidFill>
                  <a:schemeClr val="tx1"/>
                </a:solidFill>
                <a:latin typeface="Times New Roman" pitchFamily="18" charset="0"/>
                <a:ea typeface="+mn-ea"/>
                <a:cs typeface="+mn-cs"/>
              </a:rPr>
              <a:t>Masters, K.S. (2007). Religiosity/spirituality and behavioral medicine: Investigations concerning the integration of spirit with body. </a:t>
            </a:r>
            <a:r>
              <a:rPr lang="en-US" sz="1200" i="1" kern="1200" dirty="0" smtClean="0">
                <a:solidFill>
                  <a:schemeClr val="tx1"/>
                </a:solidFill>
                <a:latin typeface="Times New Roman" pitchFamily="18" charset="0"/>
                <a:ea typeface="+mn-ea"/>
                <a:cs typeface="+mn-cs"/>
              </a:rPr>
              <a:t>Journal of Behavioral Medicine, 30</a:t>
            </a:r>
            <a:r>
              <a:rPr lang="en-US" sz="1200" i="0" kern="1200" dirty="0" smtClean="0">
                <a:solidFill>
                  <a:schemeClr val="tx1"/>
                </a:solidFill>
                <a:latin typeface="Times New Roman" pitchFamily="18" charset="0"/>
                <a:ea typeface="+mn-ea"/>
                <a:cs typeface="+mn-cs"/>
              </a:rPr>
              <a:t>(4), 287-289, doi:10.1007/s10865-007-9116-5.</a:t>
            </a:r>
            <a:endParaRPr lang="en-US" dirty="0" smtClean="0"/>
          </a:p>
          <a:p>
            <a:r>
              <a:rPr lang="en-US" dirty="0" smtClean="0"/>
              <a:t>*</a:t>
            </a:r>
            <a:r>
              <a:rPr lang="en-US" sz="1200" kern="1200" dirty="0" smtClean="0">
                <a:solidFill>
                  <a:schemeClr val="tx1"/>
                </a:solidFill>
                <a:latin typeface="Times New Roman" pitchFamily="18" charset="0"/>
                <a:ea typeface="+mn-ea"/>
                <a:cs typeface="+mn-cs"/>
              </a:rPr>
              <a:t>Koenig, H.G., McCullough, M.E., &amp; Larson, D.B. (2001). </a:t>
            </a:r>
            <a:r>
              <a:rPr lang="en-US" sz="1200" i="1" kern="1200" dirty="0" smtClean="0">
                <a:solidFill>
                  <a:schemeClr val="tx1"/>
                </a:solidFill>
                <a:latin typeface="Times New Roman" pitchFamily="18" charset="0"/>
                <a:ea typeface="+mn-ea"/>
                <a:cs typeface="+mn-cs"/>
              </a:rPr>
              <a:t>Handbook of religion and health</a:t>
            </a:r>
            <a:r>
              <a:rPr lang="en-US" sz="1200" i="0" kern="1200" dirty="0" smtClean="0">
                <a:solidFill>
                  <a:schemeClr val="tx1"/>
                </a:solidFill>
                <a:latin typeface="Times New Roman" pitchFamily="18" charset="0"/>
                <a:ea typeface="+mn-ea"/>
                <a:cs typeface="+mn-cs"/>
              </a:rPr>
              <a:t>. New York: Oxford University Press.</a:t>
            </a:r>
          </a:p>
          <a:p>
            <a:r>
              <a:rPr lang="en-US" sz="1200" i="0" kern="1200" dirty="0" smtClean="0">
                <a:solidFill>
                  <a:schemeClr val="tx1"/>
                </a:solidFill>
                <a:latin typeface="Times New Roman" pitchFamily="18" charset="0"/>
                <a:ea typeface="+mn-ea"/>
                <a:cs typeface="+mn-cs"/>
              </a:rPr>
              <a:t>*</a:t>
            </a:r>
            <a:r>
              <a:rPr lang="en-US" sz="1200" kern="1200" dirty="0" smtClean="0">
                <a:solidFill>
                  <a:schemeClr val="tx1"/>
                </a:solidFill>
                <a:latin typeface="Times New Roman" pitchFamily="18" charset="0"/>
                <a:ea typeface="+mn-ea"/>
                <a:cs typeface="+mn-cs"/>
              </a:rPr>
              <a:t>Koenig, H.G., King, D.E., &amp; Carson, V.B. (2012). </a:t>
            </a:r>
            <a:r>
              <a:rPr lang="en-US" sz="1200" i="1" kern="1200" dirty="0" smtClean="0">
                <a:solidFill>
                  <a:schemeClr val="tx1"/>
                </a:solidFill>
                <a:latin typeface="Times New Roman" pitchFamily="18" charset="0"/>
                <a:ea typeface="+mn-ea"/>
                <a:cs typeface="+mn-cs"/>
              </a:rPr>
              <a:t>Handbook of religion and health</a:t>
            </a:r>
            <a:r>
              <a:rPr lang="en-US" sz="1200" i="0" kern="1200" dirty="0" smtClean="0">
                <a:solidFill>
                  <a:schemeClr val="tx1"/>
                </a:solidFill>
                <a:latin typeface="Times New Roman" pitchFamily="18" charset="0"/>
                <a:ea typeface="+mn-ea"/>
                <a:cs typeface="+mn-cs"/>
              </a:rPr>
              <a:t> (2nd ed.). Oxford ; New York: Oxford University Press.</a:t>
            </a:r>
          </a:p>
          <a:p>
            <a:r>
              <a:rPr lang="en-US" sz="1200" i="0" kern="1200" dirty="0" smtClean="0">
                <a:solidFill>
                  <a:schemeClr val="tx1"/>
                </a:solidFill>
                <a:latin typeface="Times New Roman" pitchFamily="18" charset="0"/>
                <a:ea typeface="+mn-ea"/>
                <a:cs typeface="+mn-cs"/>
              </a:rPr>
              <a:t>*</a:t>
            </a:r>
            <a:r>
              <a:rPr lang="en-US" sz="1200" kern="1200" dirty="0" smtClean="0">
                <a:solidFill>
                  <a:schemeClr val="tx1"/>
                </a:solidFill>
                <a:latin typeface="Times New Roman" pitchFamily="18" charset="0"/>
                <a:ea typeface="+mn-ea"/>
                <a:cs typeface="+mn-cs"/>
              </a:rPr>
              <a:t>Oman, D. (Ed.). (2017,</a:t>
            </a:r>
            <a:r>
              <a:rPr lang="en-US" sz="1200" kern="1200" baseline="0" dirty="0" smtClean="0">
                <a:solidFill>
                  <a:schemeClr val="tx1"/>
                </a:solidFill>
                <a:latin typeface="Times New Roman" pitchFamily="18" charset="0"/>
                <a:ea typeface="+mn-ea"/>
                <a:cs typeface="+mn-cs"/>
              </a:rPr>
              <a:t> forthcoming</a:t>
            </a:r>
            <a:r>
              <a:rPr lang="en-US" sz="1200" kern="1200" dirty="0" smtClean="0">
                <a:solidFill>
                  <a:schemeClr val="tx1"/>
                </a:solidFill>
                <a:latin typeface="Times New Roman" pitchFamily="18" charset="0"/>
                <a:ea typeface="+mn-ea"/>
                <a:cs typeface="+mn-cs"/>
              </a:rPr>
              <a:t>}). </a:t>
            </a:r>
            <a:r>
              <a:rPr lang="en-US" sz="1200" i="1" kern="1200" dirty="0" smtClean="0">
                <a:solidFill>
                  <a:schemeClr val="tx1"/>
                </a:solidFill>
                <a:latin typeface="Times New Roman" pitchFamily="18" charset="0"/>
                <a:ea typeface="+mn-ea"/>
                <a:cs typeface="+mn-cs"/>
              </a:rPr>
              <a:t>Why religion and spirituality matter for public health: Evidence, implications, and resources</a:t>
            </a:r>
            <a:r>
              <a:rPr lang="en-US" sz="1200" i="0" kern="1200" dirty="0" smtClean="0">
                <a:solidFill>
                  <a:schemeClr val="tx1"/>
                </a:solidFill>
                <a:latin typeface="Times New Roman" pitchFamily="18" charset="0"/>
                <a:ea typeface="+mn-ea"/>
                <a:cs typeface="+mn-cs"/>
              </a:rPr>
              <a:t>. Springer.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4FC63B-6D86-4E2E-8604-4BE66CDCB3A1}"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9433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31</a:t>
            </a:fld>
            <a:endParaRPr lang="en-US" altLang="en-US"/>
          </a:p>
        </p:txBody>
      </p:sp>
    </p:spTree>
    <p:extLst>
      <p:ext uri="{BB962C8B-B14F-4D97-AF65-F5344CB8AC3E}">
        <p14:creationId xmlns:p14="http://schemas.microsoft.com/office/powerpoint/2010/main" val="3637711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32</a:t>
            </a:fld>
            <a:endParaRPr lang="en-US" altLang="en-US"/>
          </a:p>
        </p:txBody>
      </p:sp>
    </p:spTree>
    <p:extLst>
      <p:ext uri="{BB962C8B-B14F-4D97-AF65-F5344CB8AC3E}">
        <p14:creationId xmlns:p14="http://schemas.microsoft.com/office/powerpoint/2010/main" val="459093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35</a:t>
            </a:fld>
            <a:endParaRPr lang="en-US" altLang="en-US"/>
          </a:p>
        </p:txBody>
      </p:sp>
    </p:spTree>
    <p:extLst>
      <p:ext uri="{BB962C8B-B14F-4D97-AF65-F5344CB8AC3E}">
        <p14:creationId xmlns:p14="http://schemas.microsoft.com/office/powerpoint/2010/main" val="1798342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mn-cs"/>
              </a:rPr>
              <a:t>Oman, D., &amp; </a:t>
            </a:r>
            <a:r>
              <a:rPr lang="en-US" sz="1200" kern="1200" dirty="0" err="1" smtClean="0">
                <a:solidFill>
                  <a:schemeClr val="tx1"/>
                </a:solidFill>
                <a:latin typeface="Times New Roman" pitchFamily="18" charset="0"/>
                <a:ea typeface="+mn-ea"/>
                <a:cs typeface="+mn-cs"/>
              </a:rPr>
              <a:t>Nuru</a:t>
            </a:r>
            <a:r>
              <a:rPr lang="en-US" sz="1200" kern="1200" dirty="0" smtClean="0">
                <a:solidFill>
                  <a:schemeClr val="tx1"/>
                </a:solidFill>
                <a:latin typeface="Times New Roman" pitchFamily="18" charset="0"/>
                <a:ea typeface="+mn-ea"/>
                <a:cs typeface="+mn-cs"/>
              </a:rPr>
              <a:t>-Jeter, A. M. (2018). Social identity and discrimination in religious/spiritual influences on health. In D. Oman (Ed.), </a:t>
            </a:r>
            <a:r>
              <a:rPr lang="en-US" sz="1200" i="1" kern="1200" dirty="0" smtClean="0">
                <a:solidFill>
                  <a:schemeClr val="tx1"/>
                </a:solidFill>
                <a:latin typeface="Times New Roman" pitchFamily="18" charset="0"/>
                <a:ea typeface="+mn-ea"/>
                <a:cs typeface="+mn-cs"/>
              </a:rPr>
              <a:t>Why religion and spirituality matter for public health: Evidence, implications, and resources</a:t>
            </a:r>
            <a:r>
              <a:rPr lang="en-US" sz="1200" i="0" kern="1200" dirty="0" smtClean="0">
                <a:solidFill>
                  <a:schemeClr val="tx1"/>
                </a:solidFill>
                <a:latin typeface="Times New Roman" pitchFamily="18" charset="0"/>
                <a:ea typeface="+mn-ea"/>
                <a:cs typeface="+mn-cs"/>
              </a:rPr>
              <a:t> (pp. 111-137). Cham, Switzerland: Springer International. https://doi.org/10.1007/978-3-319-73966-3_6</a:t>
            </a:r>
          </a:p>
          <a:p>
            <a:r>
              <a:rPr lang="en-US" sz="1200" i="0" kern="1200" dirty="0" smtClean="0">
                <a:solidFill>
                  <a:schemeClr val="tx1"/>
                </a:solidFill>
                <a:latin typeface="Times New Roman" pitchFamily="18" charset="0"/>
                <a:ea typeface="+mn-ea"/>
                <a:cs typeface="+mn-cs"/>
              </a:rPr>
              <a:t>    *See especially p. 113.</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Cites:</a:t>
            </a:r>
          </a:p>
          <a:p>
            <a:r>
              <a:rPr lang="en-US" sz="1200" kern="1200" dirty="0" smtClean="0">
                <a:solidFill>
                  <a:schemeClr val="tx1"/>
                </a:solidFill>
                <a:latin typeface="Times New Roman" pitchFamily="18" charset="0"/>
                <a:ea typeface="+mn-ea"/>
                <a:cs typeface="+mn-cs"/>
              </a:rPr>
              <a:t>Oman, D., &amp; </a:t>
            </a:r>
            <a:r>
              <a:rPr lang="en-US" sz="1200" kern="1200" dirty="0" err="1" smtClean="0">
                <a:solidFill>
                  <a:schemeClr val="tx1"/>
                </a:solidFill>
                <a:latin typeface="Times New Roman" pitchFamily="18" charset="0"/>
                <a:ea typeface="+mn-ea"/>
                <a:cs typeface="+mn-cs"/>
              </a:rPr>
              <a:t>Syme</a:t>
            </a:r>
            <a:r>
              <a:rPr lang="en-US" sz="1200" kern="1200" dirty="0" smtClean="0">
                <a:solidFill>
                  <a:schemeClr val="tx1"/>
                </a:solidFill>
                <a:latin typeface="Times New Roman" pitchFamily="18" charset="0"/>
                <a:ea typeface="+mn-ea"/>
                <a:cs typeface="+mn-cs"/>
              </a:rPr>
              <a:t>, S. L. (2018). Social and community-level factors in health effects from religion/spirituality. In D. Oman (Ed.), </a:t>
            </a:r>
            <a:r>
              <a:rPr lang="en-US" sz="1200" i="1" kern="1200" dirty="0" smtClean="0">
                <a:solidFill>
                  <a:schemeClr val="tx1"/>
                </a:solidFill>
                <a:latin typeface="Times New Roman" pitchFamily="18" charset="0"/>
                <a:ea typeface="+mn-ea"/>
                <a:cs typeface="+mn-cs"/>
              </a:rPr>
              <a:t>Why religion and spirituality matter for public health: Evidence, implications, and resources</a:t>
            </a:r>
            <a:r>
              <a:rPr lang="en-US" sz="1200" i="0" kern="1200" dirty="0" smtClean="0">
                <a:solidFill>
                  <a:schemeClr val="tx1"/>
                </a:solidFill>
                <a:latin typeface="Times New Roman" pitchFamily="18" charset="0"/>
                <a:ea typeface="+mn-ea"/>
                <a:cs typeface="+mn-cs"/>
              </a:rPr>
              <a:t> (pp. 81-110). Cham, Switzerland: Springer Nature. https://doi.org/10.1007/978-3-319-73966-3_5</a:t>
            </a:r>
          </a:p>
          <a:p>
            <a:r>
              <a:rPr lang="en-US" sz="1200" i="0" kern="1200" dirty="0" smtClean="0">
                <a:solidFill>
                  <a:schemeClr val="tx1"/>
                </a:solidFill>
                <a:latin typeface="Times New Roman" pitchFamily="18" charset="0"/>
                <a:ea typeface="+mn-ea"/>
                <a:cs typeface="+mn-cs"/>
              </a:rPr>
              <a:t>  *See</a:t>
            </a:r>
            <a:r>
              <a:rPr lang="en-US" sz="1200" i="0" kern="1200" baseline="0" dirty="0" smtClean="0">
                <a:solidFill>
                  <a:schemeClr val="tx1"/>
                </a:solidFill>
                <a:latin typeface="Times New Roman" pitchFamily="18" charset="0"/>
                <a:ea typeface="+mn-ea"/>
                <a:cs typeface="+mn-cs"/>
              </a:rPr>
              <a:t> especially section 1, “A Dynamic and Evolving Conception”, pp. 84-86.</a:t>
            </a:r>
            <a:endParaRPr lang="en-US" sz="1200" i="0" kern="1200" dirty="0" smtClean="0">
              <a:solidFill>
                <a:schemeClr val="tx1"/>
              </a:solidFill>
              <a:latin typeface="Times New Roman" pitchFamily="18" charset="0"/>
              <a:ea typeface="+mn-ea"/>
              <a:cs typeface="+mn-cs"/>
            </a:endParaRPr>
          </a:p>
          <a:p>
            <a:endParaRPr lang="en-US" sz="1200" i="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Peterson, C., &amp; Seligman, M. E. P. (2004). </a:t>
            </a:r>
            <a:r>
              <a:rPr lang="en-US" sz="1200" i="1" kern="1200" dirty="0" smtClean="0">
                <a:solidFill>
                  <a:schemeClr val="tx1"/>
                </a:solidFill>
                <a:latin typeface="Times New Roman" pitchFamily="18" charset="0"/>
                <a:ea typeface="+mn-ea"/>
                <a:cs typeface="+mn-cs"/>
              </a:rPr>
              <a:t>Character strengths and virtues: A handbook and classification</a:t>
            </a:r>
            <a:r>
              <a:rPr lang="en-US" sz="1200" i="0" kern="1200" dirty="0" smtClean="0">
                <a:solidFill>
                  <a:schemeClr val="tx1"/>
                </a:solidFill>
                <a:latin typeface="Times New Roman" pitchFamily="18" charset="0"/>
                <a:ea typeface="+mn-ea"/>
                <a:cs typeface="+mn-cs"/>
              </a:rPr>
              <a:t>. Washington, DC and New York: American Psychological Association and Oxford University Press. </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36</a:t>
            </a:fld>
            <a:endParaRPr lang="en-US" altLang="en-US"/>
          </a:p>
        </p:txBody>
      </p:sp>
    </p:spTree>
    <p:extLst>
      <p:ext uri="{BB962C8B-B14F-4D97-AF65-F5344CB8AC3E}">
        <p14:creationId xmlns:p14="http://schemas.microsoft.com/office/powerpoint/2010/main" val="1709096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mn-cs"/>
              </a:rPr>
              <a:t>Oman, D., &amp; </a:t>
            </a:r>
            <a:r>
              <a:rPr lang="en-US" sz="1200" kern="1200" dirty="0" err="1" smtClean="0">
                <a:solidFill>
                  <a:schemeClr val="tx1"/>
                </a:solidFill>
                <a:latin typeface="Times New Roman" pitchFamily="18" charset="0"/>
                <a:ea typeface="+mn-ea"/>
                <a:cs typeface="+mn-cs"/>
              </a:rPr>
              <a:t>Nuru</a:t>
            </a:r>
            <a:r>
              <a:rPr lang="en-US" sz="1200" kern="1200" dirty="0" smtClean="0">
                <a:solidFill>
                  <a:schemeClr val="tx1"/>
                </a:solidFill>
                <a:latin typeface="Times New Roman" pitchFamily="18" charset="0"/>
                <a:ea typeface="+mn-ea"/>
                <a:cs typeface="+mn-cs"/>
              </a:rPr>
              <a:t>-Jeter, A. M. (2018). Social identity and discrimination in religious/spiritual influences on health. In D. Oman (Ed.), </a:t>
            </a:r>
            <a:r>
              <a:rPr lang="en-US" sz="1200" i="1" kern="1200" dirty="0" smtClean="0">
                <a:solidFill>
                  <a:schemeClr val="tx1"/>
                </a:solidFill>
                <a:latin typeface="Times New Roman" pitchFamily="18" charset="0"/>
                <a:ea typeface="+mn-ea"/>
                <a:cs typeface="+mn-cs"/>
              </a:rPr>
              <a:t>Why religion and spirituality matter for public health: Evidence, implications, and resources</a:t>
            </a:r>
            <a:r>
              <a:rPr lang="en-US" sz="1200" i="0" kern="1200" dirty="0" smtClean="0">
                <a:solidFill>
                  <a:schemeClr val="tx1"/>
                </a:solidFill>
                <a:latin typeface="Times New Roman" pitchFamily="18" charset="0"/>
                <a:ea typeface="+mn-ea"/>
                <a:cs typeface="+mn-cs"/>
              </a:rPr>
              <a:t> (pp. 111-137). Cham, Switzerland: Springer International. https://doi.org/10.1007/978-3-319-73966-3_6</a:t>
            </a:r>
          </a:p>
          <a:p>
            <a:r>
              <a:rPr lang="en-US" sz="1200" i="0" kern="1200" dirty="0" smtClean="0">
                <a:solidFill>
                  <a:schemeClr val="tx1"/>
                </a:solidFill>
                <a:latin typeface="Times New Roman" pitchFamily="18" charset="0"/>
                <a:ea typeface="+mn-ea"/>
                <a:cs typeface="+mn-cs"/>
              </a:rPr>
              <a:t>    *See especially p. 113.</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Cites:</a:t>
            </a:r>
          </a:p>
          <a:p>
            <a:r>
              <a:rPr lang="en-US" sz="1200" kern="1200" dirty="0" smtClean="0">
                <a:solidFill>
                  <a:schemeClr val="tx1"/>
                </a:solidFill>
                <a:latin typeface="Times New Roman" pitchFamily="18" charset="0"/>
                <a:ea typeface="+mn-ea"/>
                <a:cs typeface="+mn-cs"/>
              </a:rPr>
              <a:t>Oman, D., &amp; </a:t>
            </a:r>
            <a:r>
              <a:rPr lang="en-US" sz="1200" kern="1200" dirty="0" err="1" smtClean="0">
                <a:solidFill>
                  <a:schemeClr val="tx1"/>
                </a:solidFill>
                <a:latin typeface="Times New Roman" pitchFamily="18" charset="0"/>
                <a:ea typeface="+mn-ea"/>
                <a:cs typeface="+mn-cs"/>
              </a:rPr>
              <a:t>Syme</a:t>
            </a:r>
            <a:r>
              <a:rPr lang="en-US" sz="1200" kern="1200" dirty="0" smtClean="0">
                <a:solidFill>
                  <a:schemeClr val="tx1"/>
                </a:solidFill>
                <a:latin typeface="Times New Roman" pitchFamily="18" charset="0"/>
                <a:ea typeface="+mn-ea"/>
                <a:cs typeface="+mn-cs"/>
              </a:rPr>
              <a:t>, S. L. (2018). Social and community-level factors in health effects from religion/spirituality. In D. Oman (Ed.), </a:t>
            </a:r>
            <a:r>
              <a:rPr lang="en-US" sz="1200" i="1" kern="1200" dirty="0" smtClean="0">
                <a:solidFill>
                  <a:schemeClr val="tx1"/>
                </a:solidFill>
                <a:latin typeface="Times New Roman" pitchFamily="18" charset="0"/>
                <a:ea typeface="+mn-ea"/>
                <a:cs typeface="+mn-cs"/>
              </a:rPr>
              <a:t>Why religion and spirituality matter for public health: Evidence, implications, and resources</a:t>
            </a:r>
            <a:r>
              <a:rPr lang="en-US" sz="1200" i="0" kern="1200" dirty="0" smtClean="0">
                <a:solidFill>
                  <a:schemeClr val="tx1"/>
                </a:solidFill>
                <a:latin typeface="Times New Roman" pitchFamily="18" charset="0"/>
                <a:ea typeface="+mn-ea"/>
                <a:cs typeface="+mn-cs"/>
              </a:rPr>
              <a:t> (pp. 81-110). Cham, Switzerland: Springer Nature. https://doi.org/10.1007/978-3-319-73966-3_5</a:t>
            </a:r>
          </a:p>
          <a:p>
            <a:r>
              <a:rPr lang="en-US" sz="1200" i="0" kern="1200" dirty="0" smtClean="0">
                <a:solidFill>
                  <a:schemeClr val="tx1"/>
                </a:solidFill>
                <a:latin typeface="Times New Roman" pitchFamily="18" charset="0"/>
                <a:ea typeface="+mn-ea"/>
                <a:cs typeface="+mn-cs"/>
              </a:rPr>
              <a:t>  *See</a:t>
            </a:r>
            <a:r>
              <a:rPr lang="en-US" sz="1200" i="0" kern="1200" baseline="0" dirty="0" smtClean="0">
                <a:solidFill>
                  <a:schemeClr val="tx1"/>
                </a:solidFill>
                <a:latin typeface="Times New Roman" pitchFamily="18" charset="0"/>
                <a:ea typeface="+mn-ea"/>
                <a:cs typeface="+mn-cs"/>
              </a:rPr>
              <a:t> especially section 1, “A Dynamic and Evolving Conception”, pp. 84-86.</a:t>
            </a:r>
            <a:endParaRPr lang="en-US" sz="1200" i="0" kern="1200" dirty="0" smtClean="0">
              <a:solidFill>
                <a:schemeClr val="tx1"/>
              </a:solidFill>
              <a:latin typeface="Times New Roman" pitchFamily="18" charset="0"/>
              <a:ea typeface="+mn-ea"/>
              <a:cs typeface="+mn-cs"/>
            </a:endParaRPr>
          </a:p>
          <a:p>
            <a:endParaRPr lang="en-US" sz="1200" i="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Peterson, C., &amp; Seligman, M. E. P. (2004). </a:t>
            </a:r>
            <a:r>
              <a:rPr lang="en-US" sz="1200" i="1" kern="1200" dirty="0" smtClean="0">
                <a:solidFill>
                  <a:schemeClr val="tx1"/>
                </a:solidFill>
                <a:latin typeface="Times New Roman" pitchFamily="18" charset="0"/>
                <a:ea typeface="+mn-ea"/>
                <a:cs typeface="+mn-cs"/>
              </a:rPr>
              <a:t>Character strengths and virtues: A handbook and classification</a:t>
            </a:r>
            <a:r>
              <a:rPr lang="en-US" sz="1200" i="0" kern="1200" dirty="0" smtClean="0">
                <a:solidFill>
                  <a:schemeClr val="tx1"/>
                </a:solidFill>
                <a:latin typeface="Times New Roman" pitchFamily="18" charset="0"/>
                <a:ea typeface="+mn-ea"/>
                <a:cs typeface="+mn-cs"/>
              </a:rPr>
              <a:t>. Washington, DC and New York: American Psychological Association and Oxford University Press. </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37</a:t>
            </a:fld>
            <a:endParaRPr lang="en-US" altLang="en-US"/>
          </a:p>
        </p:txBody>
      </p:sp>
    </p:spTree>
    <p:extLst>
      <p:ext uri="{BB962C8B-B14F-4D97-AF65-F5344CB8AC3E}">
        <p14:creationId xmlns:p14="http://schemas.microsoft.com/office/powerpoint/2010/main" val="3382534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 Oman (2017). “Spirituality and religion:  Contributions and implications for well-being and sustainable development goals” (Invited address at the Tenth Annual United Nations Psychology Day, Headquarters of the </a:t>
            </a:r>
            <a:r>
              <a:rPr lang="en-US" sz="1200" kern="1200" dirty="0" smtClean="0">
                <a:solidFill>
                  <a:schemeClr val="tx1"/>
                </a:solidFill>
                <a:effectLst/>
                <a:latin typeface="Times New Roman" pitchFamily="18" charset="0"/>
                <a:ea typeface="+mn-ea"/>
                <a:cs typeface="+mn-cs"/>
              </a:rPr>
              <a:t>United Nations</a:t>
            </a:r>
            <a:r>
              <a:rPr lang="en-US" dirty="0" smtClean="0"/>
              <a:t>, New York, USA, April 20, 2017. http://webtv.un.org/search/promoting-well-being-in-the-twenty-first-century-psychological-contributions-for-social-economic-and-environmental-challenges/5406248224001?term=psychology (podcast</a:t>
            </a:r>
            <a:r>
              <a:rPr lang="en-US" baseline="0" dirty="0" smtClean="0"/>
              <a:t> of Oman’s talk begins at 1:29:55)</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39</a:t>
            </a:fld>
            <a:endParaRPr lang="en-US" altLang="en-US"/>
          </a:p>
        </p:txBody>
      </p:sp>
    </p:spTree>
    <p:extLst>
      <p:ext uri="{BB962C8B-B14F-4D97-AF65-F5344CB8AC3E}">
        <p14:creationId xmlns:p14="http://schemas.microsoft.com/office/powerpoint/2010/main" val="3421609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42</a:t>
            </a:fld>
            <a:endParaRPr lang="en-US" altLang="en-US"/>
          </a:p>
        </p:txBody>
      </p:sp>
    </p:spTree>
    <p:extLst>
      <p:ext uri="{BB962C8B-B14F-4D97-AF65-F5344CB8AC3E}">
        <p14:creationId xmlns:p14="http://schemas.microsoft.com/office/powerpoint/2010/main" val="1060465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mn-cs"/>
              </a:rPr>
              <a:t>Burke, A., Lam, C. N., </a:t>
            </a:r>
            <a:r>
              <a:rPr lang="en-US" sz="1200" kern="1200" dirty="0" err="1" smtClean="0">
                <a:solidFill>
                  <a:schemeClr val="tx1"/>
                </a:solidFill>
                <a:latin typeface="Times New Roman" pitchFamily="18" charset="0"/>
                <a:ea typeface="+mn-ea"/>
                <a:cs typeface="+mn-cs"/>
              </a:rPr>
              <a:t>Stussman</a:t>
            </a:r>
            <a:r>
              <a:rPr lang="en-US" sz="1200" kern="1200" dirty="0" smtClean="0">
                <a:solidFill>
                  <a:schemeClr val="tx1"/>
                </a:solidFill>
                <a:latin typeface="Times New Roman" pitchFamily="18" charset="0"/>
                <a:ea typeface="+mn-ea"/>
                <a:cs typeface="+mn-cs"/>
              </a:rPr>
              <a:t>, B. &amp; Yang, H. (2017) Prevalence and patterns of use of mantra, mindfulness and spiritual meditation among adults in the United States. </a:t>
            </a:r>
            <a:r>
              <a:rPr lang="en-US" sz="1200" i="1" kern="1200" dirty="0" smtClean="0">
                <a:solidFill>
                  <a:schemeClr val="tx1"/>
                </a:solidFill>
                <a:latin typeface="Times New Roman" pitchFamily="18" charset="0"/>
                <a:ea typeface="+mn-ea"/>
                <a:cs typeface="+mn-cs"/>
              </a:rPr>
              <a:t>BMC Complementary and Alternative Medicine,</a:t>
            </a:r>
            <a:r>
              <a:rPr lang="en-US" sz="1200" i="0" kern="1200" dirty="0" smtClean="0">
                <a:solidFill>
                  <a:schemeClr val="tx1"/>
                </a:solidFill>
                <a:latin typeface="Times New Roman" pitchFamily="18" charset="0"/>
                <a:ea typeface="+mn-ea"/>
                <a:cs typeface="+mn-cs"/>
              </a:rPr>
              <a:t> 17 (1)</a:t>
            </a:r>
            <a:r>
              <a:rPr lang="en-US" sz="1200" b="1" i="0" kern="1200" dirty="0" smtClean="0">
                <a:solidFill>
                  <a:schemeClr val="tx1"/>
                </a:solidFill>
                <a:latin typeface="Times New Roman" pitchFamily="18" charset="0"/>
                <a:ea typeface="+mn-ea"/>
                <a:cs typeface="+mn-cs"/>
              </a:rPr>
              <a:t>,</a:t>
            </a:r>
            <a:r>
              <a:rPr lang="en-US" sz="1200" b="0" i="0" kern="1200" dirty="0" smtClean="0">
                <a:solidFill>
                  <a:schemeClr val="tx1"/>
                </a:solidFill>
                <a:latin typeface="Times New Roman" pitchFamily="18" charset="0"/>
                <a:ea typeface="+mn-ea"/>
                <a:cs typeface="+mn-cs"/>
              </a:rPr>
              <a:t> Article 316.</a:t>
            </a:r>
          </a:p>
          <a:p>
            <a:endParaRPr lang="en-US" sz="1200" b="0" i="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Burke, A. (2012) Comparing Individual Preferences for Four Meditation Techniques: Zen, </a:t>
            </a:r>
            <a:r>
              <a:rPr lang="en-US" sz="1200" kern="1200" dirty="0" err="1" smtClean="0">
                <a:solidFill>
                  <a:schemeClr val="tx1"/>
                </a:solidFill>
                <a:latin typeface="Times New Roman" pitchFamily="18" charset="0"/>
                <a:ea typeface="+mn-ea"/>
                <a:cs typeface="+mn-cs"/>
              </a:rPr>
              <a:t>Vipassana</a:t>
            </a:r>
            <a:r>
              <a:rPr lang="en-US" sz="1200" kern="1200" dirty="0" smtClean="0">
                <a:solidFill>
                  <a:schemeClr val="tx1"/>
                </a:solidFill>
                <a:latin typeface="Times New Roman" pitchFamily="18" charset="0"/>
                <a:ea typeface="+mn-ea"/>
                <a:cs typeface="+mn-cs"/>
              </a:rPr>
              <a:t> (Mindfulness), Qigong, and Mantra. </a:t>
            </a:r>
            <a:r>
              <a:rPr lang="en-US" sz="1200" i="1" kern="1200" dirty="0" smtClean="0">
                <a:solidFill>
                  <a:schemeClr val="tx1"/>
                </a:solidFill>
                <a:latin typeface="Times New Roman" pitchFamily="18" charset="0"/>
                <a:ea typeface="+mn-ea"/>
                <a:cs typeface="+mn-cs"/>
              </a:rPr>
              <a:t>Explore: The Journal of Science and Healing,</a:t>
            </a:r>
            <a:r>
              <a:rPr lang="en-US" sz="1200" i="0" kern="1200" dirty="0" smtClean="0">
                <a:solidFill>
                  <a:schemeClr val="tx1"/>
                </a:solidFill>
                <a:latin typeface="Times New Roman" pitchFamily="18" charset="0"/>
                <a:ea typeface="+mn-ea"/>
                <a:cs typeface="+mn-cs"/>
              </a:rPr>
              <a:t> 8 (4)</a:t>
            </a:r>
            <a:r>
              <a:rPr lang="en-US" sz="1200" b="1" i="0" kern="1200" dirty="0" smtClean="0">
                <a:solidFill>
                  <a:schemeClr val="tx1"/>
                </a:solidFill>
                <a:latin typeface="Times New Roman" pitchFamily="18" charset="0"/>
                <a:ea typeface="+mn-ea"/>
                <a:cs typeface="+mn-cs"/>
              </a:rPr>
              <a:t>,</a:t>
            </a:r>
            <a:r>
              <a:rPr lang="en-US" sz="1200" b="0" i="0" kern="1200" dirty="0" smtClean="0">
                <a:solidFill>
                  <a:schemeClr val="tx1"/>
                </a:solidFill>
                <a:latin typeface="Times New Roman" pitchFamily="18" charset="0"/>
                <a:ea typeface="+mn-ea"/>
                <a:cs typeface="+mn-cs"/>
              </a:rPr>
              <a:t> 237-242.</a:t>
            </a:r>
          </a:p>
          <a:p>
            <a:endParaRPr lang="en-US" sz="1200" b="0" i="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43</a:t>
            </a:fld>
            <a:endParaRPr lang="en-US" altLang="en-US"/>
          </a:p>
        </p:txBody>
      </p:sp>
    </p:spTree>
    <p:extLst>
      <p:ext uri="{BB962C8B-B14F-4D97-AF65-F5344CB8AC3E}">
        <p14:creationId xmlns:p14="http://schemas.microsoft.com/office/powerpoint/2010/main" val="3367546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mn-cs"/>
              </a:rPr>
              <a:t>Worthington, E. L., Hook, J. N., Davis, D. E., &amp; McDaniel, M. A. (2011). Religion and spirituality. </a:t>
            </a:r>
            <a:r>
              <a:rPr lang="en-US" sz="1200" i="1" kern="1200" dirty="0" smtClean="0">
                <a:solidFill>
                  <a:schemeClr val="tx1"/>
                </a:solidFill>
                <a:latin typeface="Times New Roman" pitchFamily="18" charset="0"/>
                <a:ea typeface="+mn-ea"/>
                <a:cs typeface="+mn-cs"/>
              </a:rPr>
              <a:t>Journal of Clinical Psychology, 67</a:t>
            </a:r>
            <a:r>
              <a:rPr lang="en-US" sz="1200" i="0" kern="1200" dirty="0" smtClean="0">
                <a:solidFill>
                  <a:schemeClr val="tx1"/>
                </a:solidFill>
                <a:latin typeface="Times New Roman" pitchFamily="18" charset="0"/>
                <a:ea typeface="+mn-ea"/>
                <a:cs typeface="+mn-cs"/>
              </a:rPr>
              <a:t>, 204-214. https://doi.org/10.1002/jclp.20760</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kern="1200" dirty="0" err="1" smtClean="0">
                <a:solidFill>
                  <a:schemeClr val="tx1"/>
                </a:solidFill>
                <a:latin typeface="Times New Roman" pitchFamily="18" charset="0"/>
                <a:ea typeface="+mn-ea"/>
                <a:cs typeface="+mn-cs"/>
              </a:rPr>
              <a:t>Wachholtz</a:t>
            </a:r>
            <a:r>
              <a:rPr lang="en-US" sz="1200" kern="1200" dirty="0" smtClean="0">
                <a:solidFill>
                  <a:schemeClr val="tx1"/>
                </a:solidFill>
                <a:latin typeface="Times New Roman" pitchFamily="18" charset="0"/>
                <a:ea typeface="+mn-ea"/>
                <a:cs typeface="+mn-cs"/>
              </a:rPr>
              <a:t>, A. B. &amp; Pargament, K. I. (2005) Is Spirituality a Critical Ingredient of Meditation?  Comparing the Effects of Spiritual Meditation, Secular Meditation, and Relaxation on Spiritual, Psychological, Cardiac, and Pain Outcomes. </a:t>
            </a:r>
            <a:r>
              <a:rPr lang="en-US" sz="1200" i="1" kern="1200" dirty="0" smtClean="0">
                <a:solidFill>
                  <a:schemeClr val="tx1"/>
                </a:solidFill>
                <a:latin typeface="Times New Roman" pitchFamily="18" charset="0"/>
                <a:ea typeface="+mn-ea"/>
                <a:cs typeface="+mn-cs"/>
              </a:rPr>
              <a:t>Journal of Behavioral Medicine,</a:t>
            </a:r>
            <a:r>
              <a:rPr lang="en-US" sz="1200" i="0" kern="1200" dirty="0" smtClean="0">
                <a:solidFill>
                  <a:schemeClr val="tx1"/>
                </a:solidFill>
                <a:latin typeface="Times New Roman" pitchFamily="18" charset="0"/>
                <a:ea typeface="+mn-ea"/>
                <a:cs typeface="+mn-cs"/>
              </a:rPr>
              <a:t> 28 (4)</a:t>
            </a:r>
            <a:r>
              <a:rPr lang="en-US" sz="1200" b="1" i="0" kern="1200" dirty="0" smtClean="0">
                <a:solidFill>
                  <a:schemeClr val="tx1"/>
                </a:solidFill>
                <a:latin typeface="Times New Roman" pitchFamily="18" charset="0"/>
                <a:ea typeface="+mn-ea"/>
                <a:cs typeface="+mn-cs"/>
              </a:rPr>
              <a:t>,</a:t>
            </a:r>
            <a:r>
              <a:rPr lang="en-US" sz="1200" b="0" i="0" kern="1200" dirty="0" smtClean="0">
                <a:solidFill>
                  <a:schemeClr val="tx1"/>
                </a:solidFill>
                <a:latin typeface="Times New Roman" pitchFamily="18" charset="0"/>
                <a:ea typeface="+mn-ea"/>
                <a:cs typeface="+mn-cs"/>
              </a:rPr>
              <a:t> 369-384.</a:t>
            </a:r>
          </a:p>
          <a:p>
            <a:endParaRPr lang="en-US" sz="1200" b="0" i="0" kern="1200" dirty="0" smtClean="0">
              <a:solidFill>
                <a:schemeClr val="tx1"/>
              </a:solidFill>
              <a:latin typeface="Times New Roman" pitchFamily="18" charset="0"/>
              <a:ea typeface="+mn-ea"/>
              <a:cs typeface="+mn-cs"/>
            </a:endParaRPr>
          </a:p>
          <a:p>
            <a:r>
              <a:rPr lang="en-US" sz="1200" kern="1200" dirty="0" err="1" smtClean="0">
                <a:solidFill>
                  <a:schemeClr val="tx1"/>
                </a:solidFill>
                <a:latin typeface="Times New Roman" pitchFamily="18" charset="0"/>
                <a:ea typeface="+mn-ea"/>
                <a:cs typeface="+mn-cs"/>
              </a:rPr>
              <a:t>Wachholtz</a:t>
            </a:r>
            <a:r>
              <a:rPr lang="en-US" sz="1200" kern="1200" dirty="0" smtClean="0">
                <a:solidFill>
                  <a:schemeClr val="tx1"/>
                </a:solidFill>
                <a:latin typeface="Times New Roman" pitchFamily="18" charset="0"/>
                <a:ea typeface="+mn-ea"/>
                <a:cs typeface="+mn-cs"/>
              </a:rPr>
              <a:t>, A. B. &amp; Pargament, K. I. (2008) Migraines and meditation: does spirituality matter? </a:t>
            </a:r>
            <a:r>
              <a:rPr lang="en-US" sz="1200" i="1" kern="1200" dirty="0" smtClean="0">
                <a:solidFill>
                  <a:schemeClr val="tx1"/>
                </a:solidFill>
                <a:latin typeface="Times New Roman" pitchFamily="18" charset="0"/>
                <a:ea typeface="+mn-ea"/>
                <a:cs typeface="+mn-cs"/>
              </a:rPr>
              <a:t>Journal of Behavioral Medicine,</a:t>
            </a:r>
            <a:r>
              <a:rPr lang="en-US" sz="1200" i="0" kern="1200" dirty="0" smtClean="0">
                <a:solidFill>
                  <a:schemeClr val="tx1"/>
                </a:solidFill>
                <a:latin typeface="Times New Roman" pitchFamily="18" charset="0"/>
                <a:ea typeface="+mn-ea"/>
                <a:cs typeface="+mn-cs"/>
              </a:rPr>
              <a:t> 31 (4)</a:t>
            </a:r>
            <a:r>
              <a:rPr lang="en-US" sz="1200" b="1" i="0" kern="1200" dirty="0" smtClean="0">
                <a:solidFill>
                  <a:schemeClr val="tx1"/>
                </a:solidFill>
                <a:latin typeface="Times New Roman" pitchFamily="18" charset="0"/>
                <a:ea typeface="+mn-ea"/>
                <a:cs typeface="+mn-cs"/>
              </a:rPr>
              <a:t>,</a:t>
            </a:r>
            <a:r>
              <a:rPr lang="en-US" sz="1200" b="0" i="0" kern="1200" dirty="0" smtClean="0">
                <a:solidFill>
                  <a:schemeClr val="tx1"/>
                </a:solidFill>
                <a:latin typeface="Times New Roman" pitchFamily="18" charset="0"/>
                <a:ea typeface="+mn-ea"/>
                <a:cs typeface="+mn-cs"/>
              </a:rPr>
              <a:t> 351-366.</a:t>
            </a:r>
          </a:p>
          <a:p>
            <a:endParaRPr lang="en-US" sz="1200" b="0" i="0" kern="1200" dirty="0" smtClean="0">
              <a:solidFill>
                <a:schemeClr val="tx1"/>
              </a:solidFill>
              <a:latin typeface="Times New Roman" pitchFamily="18" charset="0"/>
              <a:ea typeface="+mn-ea"/>
              <a:cs typeface="+mn-cs"/>
            </a:endParaRPr>
          </a:p>
          <a:p>
            <a:r>
              <a:rPr lang="en-US" sz="1200" kern="1200" dirty="0" err="1" smtClean="0">
                <a:solidFill>
                  <a:schemeClr val="tx1"/>
                </a:solidFill>
                <a:latin typeface="Times New Roman" pitchFamily="18" charset="0"/>
                <a:ea typeface="+mn-ea"/>
                <a:cs typeface="+mn-cs"/>
              </a:rPr>
              <a:t>Wachholtz</a:t>
            </a:r>
            <a:r>
              <a:rPr lang="en-US" sz="1200" kern="1200" dirty="0" smtClean="0">
                <a:solidFill>
                  <a:schemeClr val="tx1"/>
                </a:solidFill>
                <a:latin typeface="Times New Roman" pitchFamily="18" charset="0"/>
                <a:ea typeface="+mn-ea"/>
                <a:cs typeface="+mn-cs"/>
              </a:rPr>
              <a:t>, A. B., Malone, C. D. &amp; Pargament, K. I. (2017) Effect of Different Meditation Types on Migraine Headache Medication Use. </a:t>
            </a:r>
            <a:r>
              <a:rPr lang="en-US" sz="1200" i="1" kern="1200" dirty="0" smtClean="0">
                <a:solidFill>
                  <a:schemeClr val="tx1"/>
                </a:solidFill>
                <a:latin typeface="Times New Roman" pitchFamily="18" charset="0"/>
                <a:ea typeface="+mn-ea"/>
                <a:cs typeface="+mn-cs"/>
              </a:rPr>
              <a:t>Behavioral Medicine,</a:t>
            </a:r>
            <a:r>
              <a:rPr lang="en-US" sz="1200" i="0" kern="1200" dirty="0" smtClean="0">
                <a:solidFill>
                  <a:schemeClr val="tx1"/>
                </a:solidFill>
                <a:latin typeface="Times New Roman" pitchFamily="18" charset="0"/>
                <a:ea typeface="+mn-ea"/>
                <a:cs typeface="+mn-cs"/>
              </a:rPr>
              <a:t> 43 (1)</a:t>
            </a:r>
            <a:r>
              <a:rPr lang="en-US" sz="1200" b="1" i="0" kern="1200" dirty="0" smtClean="0">
                <a:solidFill>
                  <a:schemeClr val="tx1"/>
                </a:solidFill>
                <a:latin typeface="Times New Roman" pitchFamily="18" charset="0"/>
                <a:ea typeface="+mn-ea"/>
                <a:cs typeface="+mn-cs"/>
              </a:rPr>
              <a:t>,</a:t>
            </a:r>
            <a:r>
              <a:rPr lang="en-US" sz="1200" b="0" i="0" kern="1200" dirty="0" smtClean="0">
                <a:solidFill>
                  <a:schemeClr val="tx1"/>
                </a:solidFill>
                <a:latin typeface="Times New Roman" pitchFamily="18" charset="0"/>
                <a:ea typeface="+mn-ea"/>
                <a:cs typeface="+mn-cs"/>
              </a:rPr>
              <a:t> 1-8.</a:t>
            </a:r>
          </a:p>
          <a:p>
            <a:endParaRPr lang="en-US" sz="1200" b="0" i="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Oman, D. &amp; Bormann, J. E. (2018) </a:t>
            </a:r>
            <a:r>
              <a:rPr lang="en-US" sz="1200" kern="1200" dirty="0" err="1" smtClean="0">
                <a:solidFill>
                  <a:schemeClr val="tx1"/>
                </a:solidFill>
                <a:latin typeface="Times New Roman" pitchFamily="18" charset="0"/>
                <a:ea typeface="+mn-ea"/>
                <a:cs typeface="+mn-cs"/>
              </a:rPr>
              <a:t>Eknath</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Easwaran's</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Mantram</a:t>
            </a:r>
            <a:r>
              <a:rPr lang="en-US" sz="1200" kern="1200" dirty="0" smtClean="0">
                <a:solidFill>
                  <a:schemeClr val="tx1"/>
                </a:solidFill>
                <a:latin typeface="Times New Roman" pitchFamily="18" charset="0"/>
                <a:ea typeface="+mn-ea"/>
                <a:cs typeface="+mn-cs"/>
              </a:rPr>
              <a:t> and Passage Meditation as Applied Indian Psychology: Psycho-Spiritual and Health Effects. </a:t>
            </a:r>
            <a:r>
              <a:rPr lang="en-US" sz="1200" i="1" kern="1200" dirty="0" smtClean="0">
                <a:solidFill>
                  <a:schemeClr val="tx1"/>
                </a:solidFill>
                <a:latin typeface="Times New Roman" pitchFamily="18" charset="0"/>
                <a:ea typeface="+mn-ea"/>
                <a:cs typeface="+mn-cs"/>
              </a:rPr>
              <a:t>Psychological Studies,</a:t>
            </a:r>
            <a:r>
              <a:rPr lang="en-US" sz="1200" i="0" kern="1200" dirty="0" smtClean="0">
                <a:solidFill>
                  <a:schemeClr val="tx1"/>
                </a:solidFill>
                <a:latin typeface="Times New Roman" pitchFamily="18" charset="0"/>
                <a:ea typeface="+mn-ea"/>
                <a:cs typeface="+mn-cs"/>
              </a:rPr>
              <a:t> 63 (2)</a:t>
            </a:r>
            <a:r>
              <a:rPr lang="en-US" sz="1200" b="1" i="0" kern="1200" dirty="0" smtClean="0">
                <a:solidFill>
                  <a:schemeClr val="tx1"/>
                </a:solidFill>
                <a:latin typeface="Times New Roman" pitchFamily="18" charset="0"/>
                <a:ea typeface="+mn-ea"/>
                <a:cs typeface="+mn-cs"/>
              </a:rPr>
              <a:t>,</a:t>
            </a:r>
            <a:r>
              <a:rPr lang="en-US" sz="1200" b="0" i="0" kern="1200" dirty="0" smtClean="0">
                <a:solidFill>
                  <a:schemeClr val="tx1"/>
                </a:solidFill>
                <a:latin typeface="Times New Roman" pitchFamily="18" charset="0"/>
                <a:ea typeface="+mn-ea"/>
                <a:cs typeface="+mn-cs"/>
              </a:rPr>
              <a:t> 94-108.</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44</a:t>
            </a:fld>
            <a:endParaRPr lang="en-US" altLang="en-US"/>
          </a:p>
        </p:txBody>
      </p:sp>
    </p:spTree>
    <p:extLst>
      <p:ext uri="{BB962C8B-B14F-4D97-AF65-F5344CB8AC3E}">
        <p14:creationId xmlns:p14="http://schemas.microsoft.com/office/powerpoint/2010/main" val="1812552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mn-cs"/>
              </a:rPr>
              <a:t>Brown, C. G. (2016). Can “secular” mindfulness be separated from religion? In R. E. Purser, D. Forbes, &amp; A. Burke (Eds.), </a:t>
            </a:r>
            <a:r>
              <a:rPr lang="en-US" sz="1200" i="1" kern="1200" dirty="0" smtClean="0">
                <a:solidFill>
                  <a:schemeClr val="tx1"/>
                </a:solidFill>
                <a:latin typeface="Times New Roman" pitchFamily="18" charset="0"/>
                <a:ea typeface="+mn-ea"/>
                <a:cs typeface="+mn-cs"/>
              </a:rPr>
              <a:t>Handbook of mindfulness: Culture, context, and social engagement</a:t>
            </a:r>
            <a:r>
              <a:rPr lang="en-US" sz="1200" i="0" kern="1200" dirty="0" smtClean="0">
                <a:solidFill>
                  <a:schemeClr val="tx1"/>
                </a:solidFill>
                <a:latin typeface="Times New Roman" pitchFamily="18" charset="0"/>
                <a:ea typeface="+mn-ea"/>
                <a:cs typeface="+mn-cs"/>
              </a:rPr>
              <a:t> (pp. 75-94). Cham, Switzerland: Springer International. https://doi.org/10.1007/978-3-319-44019-4_6</a:t>
            </a:r>
          </a:p>
          <a:p>
            <a:endParaRPr lang="en-US" sz="1200" i="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Brown, C. G. (2017). Ethics, transparency, and diversity in mindfulness programs. In L. M. Monteiro, J. F. </a:t>
            </a:r>
            <a:r>
              <a:rPr lang="en-US" sz="1200" kern="1200" dirty="0" err="1" smtClean="0">
                <a:solidFill>
                  <a:schemeClr val="tx1"/>
                </a:solidFill>
                <a:latin typeface="Times New Roman" pitchFamily="18" charset="0"/>
                <a:ea typeface="+mn-ea"/>
                <a:cs typeface="+mn-cs"/>
              </a:rPr>
              <a:t>Compson</a:t>
            </a:r>
            <a:r>
              <a:rPr lang="en-US" sz="1200" kern="1200" dirty="0" smtClean="0">
                <a:solidFill>
                  <a:schemeClr val="tx1"/>
                </a:solidFill>
                <a:latin typeface="Times New Roman" pitchFamily="18" charset="0"/>
                <a:ea typeface="+mn-ea"/>
                <a:cs typeface="+mn-cs"/>
              </a:rPr>
              <a:t>, &amp; F. </a:t>
            </a:r>
            <a:r>
              <a:rPr lang="en-US" sz="1200" kern="1200" dirty="0" err="1" smtClean="0">
                <a:solidFill>
                  <a:schemeClr val="tx1"/>
                </a:solidFill>
                <a:latin typeface="Times New Roman" pitchFamily="18" charset="0"/>
                <a:ea typeface="+mn-ea"/>
                <a:cs typeface="+mn-cs"/>
              </a:rPr>
              <a:t>Musten</a:t>
            </a:r>
            <a:r>
              <a:rPr lang="en-US" sz="1200" kern="1200" dirty="0" smtClean="0">
                <a:solidFill>
                  <a:schemeClr val="tx1"/>
                </a:solidFill>
                <a:latin typeface="Times New Roman" pitchFamily="18" charset="0"/>
                <a:ea typeface="+mn-ea"/>
                <a:cs typeface="+mn-cs"/>
              </a:rPr>
              <a:t> (Eds.), </a:t>
            </a:r>
            <a:r>
              <a:rPr lang="en-US" sz="1200" i="1" kern="1200" dirty="0" smtClean="0">
                <a:solidFill>
                  <a:schemeClr val="tx1"/>
                </a:solidFill>
                <a:latin typeface="Times New Roman" pitchFamily="18" charset="0"/>
                <a:ea typeface="+mn-ea"/>
                <a:cs typeface="+mn-cs"/>
              </a:rPr>
              <a:t>Practitioner's guide to ethics and mindfulness-based interventions</a:t>
            </a:r>
            <a:r>
              <a:rPr lang="en-US" sz="1200" i="0" kern="1200" dirty="0" smtClean="0">
                <a:solidFill>
                  <a:schemeClr val="tx1"/>
                </a:solidFill>
                <a:latin typeface="Times New Roman" pitchFamily="18" charset="0"/>
                <a:ea typeface="+mn-ea"/>
                <a:cs typeface="+mn-cs"/>
              </a:rPr>
              <a:t> (pp. 45-85). Cham, Switzerland: Springer International. 10.1007/978-3-319-64924-5_3</a:t>
            </a:r>
          </a:p>
          <a:p>
            <a:endParaRPr lang="en-US" sz="1200" i="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Purser, R. (2019). </a:t>
            </a:r>
            <a:r>
              <a:rPr lang="en-US" sz="1200" i="1" kern="1200" dirty="0" err="1" smtClean="0">
                <a:solidFill>
                  <a:schemeClr val="tx1"/>
                </a:solidFill>
                <a:latin typeface="Times New Roman" pitchFamily="18" charset="0"/>
                <a:ea typeface="+mn-ea"/>
                <a:cs typeface="+mn-cs"/>
              </a:rPr>
              <a:t>Mcmindfulness</a:t>
            </a:r>
            <a:r>
              <a:rPr lang="en-US" sz="1200" i="1" kern="1200" dirty="0" smtClean="0">
                <a:solidFill>
                  <a:schemeClr val="tx1"/>
                </a:solidFill>
                <a:latin typeface="Times New Roman" pitchFamily="18" charset="0"/>
                <a:ea typeface="+mn-ea"/>
                <a:cs typeface="+mn-cs"/>
              </a:rPr>
              <a:t>: How mindfulness became the new capitalist spirituality</a:t>
            </a:r>
            <a:r>
              <a:rPr lang="en-US" sz="1200" i="0" kern="1200" dirty="0" smtClean="0">
                <a:solidFill>
                  <a:schemeClr val="tx1"/>
                </a:solidFill>
                <a:latin typeface="Times New Roman" pitchFamily="18" charset="0"/>
                <a:ea typeface="+mn-ea"/>
                <a:cs typeface="+mn-cs"/>
              </a:rPr>
              <a:t>. London, UK: Repeater. </a:t>
            </a:r>
          </a:p>
          <a:p>
            <a:endParaRPr lang="en-US" sz="1200" i="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Vollmer, L. J., &amp; von </a:t>
            </a:r>
            <a:r>
              <a:rPr lang="en-US" sz="1200" kern="1200" dirty="0" err="1" smtClean="0">
                <a:solidFill>
                  <a:schemeClr val="tx1"/>
                </a:solidFill>
                <a:latin typeface="Times New Roman" pitchFamily="18" charset="0"/>
                <a:ea typeface="+mn-ea"/>
                <a:cs typeface="+mn-cs"/>
              </a:rPr>
              <a:t>Stuckrad</a:t>
            </a:r>
            <a:r>
              <a:rPr lang="en-US" sz="1200" kern="1200" dirty="0" smtClean="0">
                <a:solidFill>
                  <a:schemeClr val="tx1"/>
                </a:solidFill>
                <a:latin typeface="Times New Roman" pitchFamily="18" charset="0"/>
                <a:ea typeface="+mn-ea"/>
                <a:cs typeface="+mn-cs"/>
              </a:rPr>
              <a:t>, K. (2016). Science. In M. </a:t>
            </a:r>
            <a:r>
              <a:rPr lang="en-US" sz="1200" kern="1200" dirty="0" err="1" smtClean="0">
                <a:solidFill>
                  <a:schemeClr val="tx1"/>
                </a:solidFill>
                <a:latin typeface="Times New Roman" pitchFamily="18" charset="0"/>
                <a:ea typeface="+mn-ea"/>
                <a:cs typeface="+mn-cs"/>
              </a:rPr>
              <a:t>Stausberg</a:t>
            </a:r>
            <a:r>
              <a:rPr lang="en-US" sz="1200" kern="1200" dirty="0" smtClean="0">
                <a:solidFill>
                  <a:schemeClr val="tx1"/>
                </a:solidFill>
                <a:latin typeface="Times New Roman" pitchFamily="18" charset="0"/>
                <a:ea typeface="+mn-ea"/>
                <a:cs typeface="+mn-cs"/>
              </a:rPr>
              <a:t> &amp; S. </a:t>
            </a:r>
            <a:r>
              <a:rPr lang="en-US" sz="1200" kern="1200" dirty="0" err="1" smtClean="0">
                <a:solidFill>
                  <a:schemeClr val="tx1"/>
                </a:solidFill>
                <a:latin typeface="Times New Roman" pitchFamily="18" charset="0"/>
                <a:ea typeface="+mn-ea"/>
                <a:cs typeface="+mn-cs"/>
              </a:rPr>
              <a:t>Engler</a:t>
            </a:r>
            <a:r>
              <a:rPr lang="en-US" sz="1200" kern="1200" dirty="0" smtClean="0">
                <a:solidFill>
                  <a:schemeClr val="tx1"/>
                </a:solidFill>
                <a:latin typeface="Times New Roman" pitchFamily="18" charset="0"/>
                <a:ea typeface="+mn-ea"/>
                <a:cs typeface="+mn-cs"/>
              </a:rPr>
              <a:t> (Eds.), </a:t>
            </a:r>
            <a:r>
              <a:rPr lang="en-US" sz="1200" i="1" kern="1200" dirty="0" smtClean="0">
                <a:solidFill>
                  <a:schemeClr val="tx1"/>
                </a:solidFill>
                <a:latin typeface="Times New Roman" pitchFamily="18" charset="0"/>
                <a:ea typeface="+mn-ea"/>
                <a:cs typeface="+mn-cs"/>
              </a:rPr>
              <a:t>The Oxford handbook of the study of religion</a:t>
            </a:r>
            <a:r>
              <a:rPr lang="en-US" sz="1200" i="0" kern="1200" dirty="0" smtClean="0">
                <a:solidFill>
                  <a:schemeClr val="tx1"/>
                </a:solidFill>
                <a:latin typeface="Times New Roman" pitchFamily="18" charset="0"/>
                <a:ea typeface="+mn-ea"/>
                <a:cs typeface="+mn-cs"/>
              </a:rPr>
              <a:t> (pp. 450-471). Oxford: Oxford University Press. https://doi.org/10.1093/oxfordhb/9780198729570.013.32</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45</a:t>
            </a:fld>
            <a:endParaRPr lang="en-US" altLang="en-US"/>
          </a:p>
        </p:txBody>
      </p:sp>
    </p:spTree>
    <p:extLst>
      <p:ext uri="{BB962C8B-B14F-4D97-AF65-F5344CB8AC3E}">
        <p14:creationId xmlns:p14="http://schemas.microsoft.com/office/powerpoint/2010/main" val="321661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5</a:t>
            </a:fld>
            <a:endParaRPr lang="en-US" altLang="en-US"/>
          </a:p>
        </p:txBody>
      </p:sp>
    </p:spTree>
    <p:extLst>
      <p:ext uri="{BB962C8B-B14F-4D97-AF65-F5344CB8AC3E}">
        <p14:creationId xmlns:p14="http://schemas.microsoft.com/office/powerpoint/2010/main" val="2868863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mn-cs"/>
              </a:rPr>
              <a:t>Walsh, R., &amp; Shapiro, S. L. (2006). The meeting of meditative disciplines and western psychology: A mutually enriching dialogue. </a:t>
            </a:r>
            <a:r>
              <a:rPr lang="en-US" sz="1200" i="1" kern="1200" dirty="0" smtClean="0">
                <a:solidFill>
                  <a:schemeClr val="tx1"/>
                </a:solidFill>
                <a:latin typeface="Times New Roman" pitchFamily="18" charset="0"/>
                <a:ea typeface="+mn-ea"/>
                <a:cs typeface="+mn-cs"/>
              </a:rPr>
              <a:t>American Psychologist, 61</a:t>
            </a:r>
            <a:r>
              <a:rPr lang="en-US" sz="1200" i="0" kern="1200" dirty="0" smtClean="0">
                <a:solidFill>
                  <a:schemeClr val="tx1"/>
                </a:solidFill>
                <a:latin typeface="Times New Roman" pitchFamily="18" charset="0"/>
                <a:ea typeface="+mn-ea"/>
                <a:cs typeface="+mn-cs"/>
              </a:rPr>
              <a:t>, 227-239. 10.1037/0003-066x.61.3.227</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46</a:t>
            </a:fld>
            <a:endParaRPr lang="en-US" altLang="en-US"/>
          </a:p>
        </p:txBody>
      </p:sp>
    </p:spTree>
    <p:extLst>
      <p:ext uri="{BB962C8B-B14F-4D97-AF65-F5344CB8AC3E}">
        <p14:creationId xmlns:p14="http://schemas.microsoft.com/office/powerpoint/2010/main" val="2375443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098" eaLnBrk="1" hangingPunct="1">
              <a:lnSpc>
                <a:spcPct val="80000"/>
              </a:lnSpc>
              <a:defRPr/>
            </a:pPr>
            <a:r>
              <a:rPr lang="en-US" dirty="0" smtClean="0"/>
              <a:t>*</a:t>
            </a:r>
            <a:r>
              <a:rPr lang="en-US" dirty="0"/>
              <a:t>Oman, D. (Ed.). (2018, forthcoming). </a:t>
            </a:r>
            <a:r>
              <a:rPr lang="en-US" i="1" dirty="0"/>
              <a:t>Why Religion and Spirituality Matter for Public Health: Evidence, Implications, and Resources</a:t>
            </a:r>
            <a:r>
              <a:rPr lang="en-US" dirty="0"/>
              <a:t>. </a:t>
            </a:r>
            <a:r>
              <a:rPr lang="en-US"/>
              <a:t>Springer.</a:t>
            </a:r>
          </a:p>
          <a:p>
            <a:pPr eaLnBrk="1" hangingPunct="1">
              <a:lnSpc>
                <a:spcPct val="80000"/>
              </a:lnSpc>
            </a:pP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47</a:t>
            </a:fld>
            <a:endParaRPr lang="en-US" altLang="en-US"/>
          </a:p>
        </p:txBody>
      </p:sp>
    </p:spTree>
    <p:extLst>
      <p:ext uri="{BB962C8B-B14F-4D97-AF65-F5344CB8AC3E}">
        <p14:creationId xmlns:p14="http://schemas.microsoft.com/office/powerpoint/2010/main" val="384222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a:t>Tuggle</a:t>
            </a:r>
            <a:r>
              <a:rPr lang="en-US" dirty="0"/>
              <a:t>, M.B. (2000). </a:t>
            </a:r>
            <a:r>
              <a:rPr lang="en-US" i="1" dirty="0"/>
              <a:t>It Is Well With My Soul: Churches and Institutions Collaborating for Public Health</a:t>
            </a:r>
            <a:r>
              <a:rPr lang="en-US" dirty="0"/>
              <a:t>. Washington, DC: American Public Health Association.</a:t>
            </a:r>
          </a:p>
          <a:p>
            <a:r>
              <a:rPr lang="en-US" dirty="0"/>
              <a:t>*Idler, E.L. (Ed.). (2014). </a:t>
            </a:r>
            <a:r>
              <a:rPr lang="en-US" i="1" dirty="0"/>
              <a:t>Religion as a Social Determinant of Public Health</a:t>
            </a:r>
            <a:r>
              <a:rPr lang="en-US" dirty="0"/>
              <a:t>: Oxford University Press</a:t>
            </a:r>
            <a:r>
              <a:rPr lang="en-US" dirty="0" smtClean="0"/>
              <a:t>.</a:t>
            </a:r>
          </a:p>
          <a:p>
            <a:r>
              <a:rPr lang="en-US" sz="1200" kern="1200" dirty="0" smtClean="0">
                <a:solidFill>
                  <a:schemeClr val="tx1"/>
                </a:solidFill>
                <a:latin typeface="Times New Roman" pitchFamily="18" charset="0"/>
                <a:ea typeface="+mn-ea"/>
                <a:cs typeface="+mn-cs"/>
              </a:rPr>
              <a:t>*Oman, D. (Ed.). (2018). </a:t>
            </a:r>
            <a:r>
              <a:rPr lang="en-US" sz="1200" i="1" kern="1200" dirty="0" smtClean="0">
                <a:solidFill>
                  <a:schemeClr val="tx1"/>
                </a:solidFill>
                <a:latin typeface="Times New Roman" pitchFamily="18" charset="0"/>
                <a:ea typeface="+mn-ea"/>
                <a:cs typeface="+mn-cs"/>
              </a:rPr>
              <a:t>Why religion and spirituality matter for public health: Evidence, implications, and resources</a:t>
            </a:r>
            <a:r>
              <a:rPr lang="en-US" sz="1200" i="0" kern="1200" dirty="0" smtClean="0">
                <a:solidFill>
                  <a:schemeClr val="tx1"/>
                </a:solidFill>
                <a:latin typeface="Times New Roman" pitchFamily="18" charset="0"/>
                <a:ea typeface="+mn-ea"/>
                <a:cs typeface="+mn-cs"/>
              </a:rPr>
              <a:t>. Cham, Switzerland: Springer International https://doi.org/10.1007/978-3-319-73966-3 </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48</a:t>
            </a:fld>
            <a:endParaRPr lang="en-US" altLang="en-US"/>
          </a:p>
        </p:txBody>
      </p:sp>
    </p:spTree>
    <p:extLst>
      <p:ext uri="{BB962C8B-B14F-4D97-AF65-F5344CB8AC3E}">
        <p14:creationId xmlns:p14="http://schemas.microsoft.com/office/powerpoint/2010/main" val="1468042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Times New Roman" pitchFamily="18" charset="0"/>
                <a:ea typeface="+mn-ea"/>
                <a:cs typeface="+mn-cs"/>
              </a:rPr>
              <a:t>Fledderus</a:t>
            </a:r>
            <a:r>
              <a:rPr lang="en-US" sz="1200" kern="1200" dirty="0" smtClean="0">
                <a:solidFill>
                  <a:schemeClr val="tx1"/>
                </a:solidFill>
                <a:latin typeface="Times New Roman" pitchFamily="18" charset="0"/>
                <a:ea typeface="+mn-ea"/>
                <a:cs typeface="+mn-cs"/>
              </a:rPr>
              <a:t>, M., </a:t>
            </a:r>
            <a:r>
              <a:rPr lang="en-US" sz="1200" kern="1200" dirty="0" err="1" smtClean="0">
                <a:solidFill>
                  <a:schemeClr val="tx1"/>
                </a:solidFill>
                <a:latin typeface="Times New Roman" pitchFamily="18" charset="0"/>
                <a:ea typeface="+mn-ea"/>
                <a:cs typeface="+mn-cs"/>
              </a:rPr>
              <a:t>Bohlmeijer</a:t>
            </a:r>
            <a:r>
              <a:rPr lang="en-US" sz="1200" kern="1200" dirty="0" smtClean="0">
                <a:solidFill>
                  <a:schemeClr val="tx1"/>
                </a:solidFill>
                <a:latin typeface="Times New Roman" pitchFamily="18" charset="0"/>
                <a:ea typeface="+mn-ea"/>
                <a:cs typeface="+mn-cs"/>
              </a:rPr>
              <a:t>, E. T., Smit, F., &amp; </a:t>
            </a:r>
            <a:r>
              <a:rPr lang="en-US" sz="1200" kern="1200" dirty="0" err="1" smtClean="0">
                <a:solidFill>
                  <a:schemeClr val="tx1"/>
                </a:solidFill>
                <a:latin typeface="Times New Roman" pitchFamily="18" charset="0"/>
                <a:ea typeface="+mn-ea"/>
                <a:cs typeface="+mn-cs"/>
              </a:rPr>
              <a:t>Westerhof</a:t>
            </a:r>
            <a:r>
              <a:rPr lang="en-US" sz="1200" kern="1200" dirty="0" smtClean="0">
                <a:solidFill>
                  <a:schemeClr val="tx1"/>
                </a:solidFill>
                <a:latin typeface="Times New Roman" pitchFamily="18" charset="0"/>
                <a:ea typeface="+mn-ea"/>
                <a:cs typeface="+mn-cs"/>
              </a:rPr>
              <a:t>, G. J. (2010). Mental health promotion as a new goal in public mental health care: A randomized controlled trial of an intervention enhancing psychological flexibility. </a:t>
            </a:r>
            <a:r>
              <a:rPr lang="en-US" sz="1200" i="1" kern="1200" dirty="0" smtClean="0">
                <a:solidFill>
                  <a:schemeClr val="tx1"/>
                </a:solidFill>
                <a:latin typeface="Times New Roman" pitchFamily="18" charset="0"/>
                <a:ea typeface="+mn-ea"/>
                <a:cs typeface="+mn-cs"/>
              </a:rPr>
              <a:t>American Journal of Public Health, 100</a:t>
            </a:r>
            <a:r>
              <a:rPr lang="en-US" sz="1200" i="0" kern="1200" dirty="0" smtClean="0">
                <a:solidFill>
                  <a:schemeClr val="tx1"/>
                </a:solidFill>
                <a:latin typeface="Times New Roman" pitchFamily="18" charset="0"/>
                <a:ea typeface="+mn-ea"/>
                <a:cs typeface="+mn-cs"/>
              </a:rPr>
              <a:t>, 2372-2372. 10.2105/ajph.2010.196196</a:t>
            </a:r>
          </a:p>
          <a:p>
            <a:endParaRPr lang="en-US" sz="1200" i="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Thurman, R. A. F. (2006). Meditation and education: India, Tibet, and modern America. </a:t>
            </a:r>
            <a:r>
              <a:rPr lang="en-US" sz="1200" i="1" kern="1200" dirty="0" smtClean="0">
                <a:solidFill>
                  <a:schemeClr val="tx1"/>
                </a:solidFill>
                <a:latin typeface="Times New Roman" pitchFamily="18" charset="0"/>
                <a:ea typeface="+mn-ea"/>
                <a:cs typeface="+mn-cs"/>
              </a:rPr>
              <a:t>Teachers College Record, 108</a:t>
            </a:r>
            <a:r>
              <a:rPr lang="en-US" sz="1200" i="0" kern="1200" dirty="0" smtClean="0">
                <a:solidFill>
                  <a:schemeClr val="tx1"/>
                </a:solidFill>
                <a:latin typeface="Times New Roman" pitchFamily="18" charset="0"/>
                <a:ea typeface="+mn-ea"/>
                <a:cs typeface="+mn-cs"/>
              </a:rPr>
              <a:t>, 1765-1774. </a:t>
            </a:r>
          </a:p>
          <a:p>
            <a:endParaRPr lang="en-US" sz="1200" i="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Vollmer, L. J., &amp; von </a:t>
            </a:r>
            <a:r>
              <a:rPr lang="en-US" sz="1200" kern="1200" dirty="0" err="1" smtClean="0">
                <a:solidFill>
                  <a:schemeClr val="tx1"/>
                </a:solidFill>
                <a:latin typeface="Times New Roman" pitchFamily="18" charset="0"/>
                <a:ea typeface="+mn-ea"/>
                <a:cs typeface="+mn-cs"/>
              </a:rPr>
              <a:t>Stuckrad</a:t>
            </a:r>
            <a:r>
              <a:rPr lang="en-US" sz="1200" kern="1200" dirty="0" smtClean="0">
                <a:solidFill>
                  <a:schemeClr val="tx1"/>
                </a:solidFill>
                <a:latin typeface="Times New Roman" pitchFamily="18" charset="0"/>
                <a:ea typeface="+mn-ea"/>
                <a:cs typeface="+mn-cs"/>
              </a:rPr>
              <a:t>, K. (2016). Science. In M. </a:t>
            </a:r>
            <a:r>
              <a:rPr lang="en-US" sz="1200" kern="1200" dirty="0" err="1" smtClean="0">
                <a:solidFill>
                  <a:schemeClr val="tx1"/>
                </a:solidFill>
                <a:latin typeface="Times New Roman" pitchFamily="18" charset="0"/>
                <a:ea typeface="+mn-ea"/>
                <a:cs typeface="+mn-cs"/>
              </a:rPr>
              <a:t>Stausberg</a:t>
            </a:r>
            <a:r>
              <a:rPr lang="en-US" sz="1200" kern="1200" dirty="0" smtClean="0">
                <a:solidFill>
                  <a:schemeClr val="tx1"/>
                </a:solidFill>
                <a:latin typeface="Times New Roman" pitchFamily="18" charset="0"/>
                <a:ea typeface="+mn-ea"/>
                <a:cs typeface="+mn-cs"/>
              </a:rPr>
              <a:t> &amp; S. </a:t>
            </a:r>
            <a:r>
              <a:rPr lang="en-US" sz="1200" kern="1200" dirty="0" err="1" smtClean="0">
                <a:solidFill>
                  <a:schemeClr val="tx1"/>
                </a:solidFill>
                <a:latin typeface="Times New Roman" pitchFamily="18" charset="0"/>
                <a:ea typeface="+mn-ea"/>
                <a:cs typeface="+mn-cs"/>
              </a:rPr>
              <a:t>Engler</a:t>
            </a:r>
            <a:r>
              <a:rPr lang="en-US" sz="1200" kern="1200" dirty="0" smtClean="0">
                <a:solidFill>
                  <a:schemeClr val="tx1"/>
                </a:solidFill>
                <a:latin typeface="Times New Roman" pitchFamily="18" charset="0"/>
                <a:ea typeface="+mn-ea"/>
                <a:cs typeface="+mn-cs"/>
              </a:rPr>
              <a:t> (Eds.), </a:t>
            </a:r>
            <a:r>
              <a:rPr lang="en-US" sz="1200" i="1" kern="1200" dirty="0" smtClean="0">
                <a:solidFill>
                  <a:schemeClr val="tx1"/>
                </a:solidFill>
                <a:latin typeface="Times New Roman" pitchFamily="18" charset="0"/>
                <a:ea typeface="+mn-ea"/>
                <a:cs typeface="+mn-cs"/>
              </a:rPr>
              <a:t>The Oxford handbook of the study of religion</a:t>
            </a:r>
            <a:r>
              <a:rPr lang="en-US" sz="1200" i="0" kern="1200" dirty="0" smtClean="0">
                <a:solidFill>
                  <a:schemeClr val="tx1"/>
                </a:solidFill>
                <a:latin typeface="Times New Roman" pitchFamily="18" charset="0"/>
                <a:ea typeface="+mn-ea"/>
                <a:cs typeface="+mn-cs"/>
              </a:rPr>
              <a:t> (pp. 450-471). Oxford: Oxford University Press. https://doi.org/10.1093/oxfordhb/9780198729570.013.32</a:t>
            </a:r>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49</a:t>
            </a:fld>
            <a:endParaRPr lang="en-US" altLang="en-US"/>
          </a:p>
        </p:txBody>
      </p:sp>
    </p:spTree>
    <p:extLst>
      <p:ext uri="{BB962C8B-B14F-4D97-AF65-F5344CB8AC3E}">
        <p14:creationId xmlns:p14="http://schemas.microsoft.com/office/powerpoint/2010/main" val="302418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1">
              <a:defRPr/>
            </a:pPr>
            <a:r>
              <a:rPr lang="en-US" dirty="0"/>
              <a:t>***</a:t>
            </a:r>
            <a:r>
              <a:rPr lang="en-US" dirty="0" err="1"/>
              <a:t>Chida</a:t>
            </a:r>
            <a:r>
              <a:rPr lang="en-US" dirty="0"/>
              <a:t>, Y., Steptoe, A., &amp; Powell, L.H. (2009). Religiosity/spirituality and mortality. </a:t>
            </a:r>
            <a:r>
              <a:rPr lang="en-US" i="1" dirty="0"/>
              <a:t>Psychotherapy and Psychosomatics, 78</a:t>
            </a:r>
            <a:r>
              <a:rPr lang="en-US" dirty="0"/>
              <a:t>(2), 81-90, doi:10.1159/000190791.</a:t>
            </a:r>
          </a:p>
          <a:p>
            <a:r>
              <a:rPr lang="en-US" dirty="0"/>
              <a:t>***Hummer, R.A., Rogers, R.G., Nam, C.B., &amp; Ellison, C.G. (1999). Religious involvement and U.S. Adult mortality. </a:t>
            </a:r>
            <a:r>
              <a:rPr lang="en-US" i="1" dirty="0"/>
              <a:t>Demography, 36</a:t>
            </a:r>
            <a:r>
              <a:rPr lang="en-US" dirty="0"/>
              <a:t>(2), 273-285, doi:10.2307/2648114.</a:t>
            </a:r>
          </a:p>
          <a:p>
            <a:r>
              <a:rPr lang="en-US" dirty="0" smtClean="0"/>
              <a:t>**Koenig et</a:t>
            </a:r>
            <a:r>
              <a:rPr lang="en-US" baseline="0" dirty="0" smtClean="0"/>
              <a:t> al (2012)</a:t>
            </a:r>
            <a:endParaRPr lang="en-US" dirty="0" smtClean="0"/>
          </a:p>
          <a:p>
            <a:r>
              <a:rPr lang="en-US" dirty="0" smtClean="0"/>
              <a:t>***</a:t>
            </a:r>
            <a:r>
              <a:rPr lang="en-US" dirty="0"/>
              <a:t>Smith, T.B., McCullough, M.E., &amp; Poll, J. (2003). Religiousness and depression: Evidence for a main effect and the moderating influence of stressful life events. </a:t>
            </a:r>
            <a:r>
              <a:rPr lang="en-US" i="1" dirty="0"/>
              <a:t>Psychological Bulletin, 129</a:t>
            </a:r>
            <a:r>
              <a:rPr lang="en-US" dirty="0"/>
              <a:t>(4), 614-636, doi:10.1037/0033-2909.129.4.614.</a:t>
            </a:r>
            <a:endParaRPr lang="en-US" dirty="0" smtClean="0"/>
          </a:p>
          <a:p>
            <a:r>
              <a:rPr lang="en-US" dirty="0" smtClean="0"/>
              <a:t>***</a:t>
            </a:r>
            <a:r>
              <a:rPr lang="en-US" dirty="0"/>
              <a:t>Hackney, C. H., &amp; Sanders, G. S. (2003). Religiosity and mental health: A meta-analysis of recent studies. </a:t>
            </a:r>
            <a:r>
              <a:rPr lang="en-US" i="1" dirty="0"/>
              <a:t>Journal for the Scientific Study of Religion, 42</a:t>
            </a:r>
            <a:r>
              <a:rPr lang="en-US" dirty="0"/>
              <a:t>(1), 43-55. </a:t>
            </a:r>
          </a:p>
          <a:p>
            <a:r>
              <a:rPr lang="en-US" dirty="0"/>
              <a:t>***Worthington, E.L., Hook, J.N., Davis, D.E., &amp; McDaniel, M.A. (2011). Religion and spirituality. </a:t>
            </a:r>
            <a:r>
              <a:rPr lang="en-US" i="1" dirty="0"/>
              <a:t>Journal of Clinical Psychology, 67</a:t>
            </a:r>
            <a:r>
              <a:rPr lang="en-US" dirty="0"/>
              <a:t>(2), 204-214, doi:10.1002/jclp.20760</a:t>
            </a:r>
          </a:p>
          <a:p>
            <a:r>
              <a:rPr lang="en-US" sz="2000" b="1" u="sng" dirty="0"/>
              <a:t>R/S-accommodative therapies </a:t>
            </a:r>
          </a:p>
          <a:p>
            <a:r>
              <a:rPr lang="en-US" sz="2000" dirty="0"/>
              <a:t>outperformed both </a:t>
            </a:r>
          </a:p>
          <a:p>
            <a:pPr lvl="1"/>
            <a:r>
              <a:rPr lang="en-US" dirty="0" smtClean="0"/>
              <a:t>no-treatment controls </a:t>
            </a:r>
            <a:br>
              <a:rPr lang="en-US" dirty="0" smtClean="0"/>
            </a:br>
            <a:r>
              <a:rPr lang="en-US" dirty="0" smtClean="0"/>
              <a:t>           (</a:t>
            </a:r>
            <a:r>
              <a:rPr lang="en-US" i="1" dirty="0" smtClean="0"/>
              <a:t>d</a:t>
            </a:r>
            <a:r>
              <a:rPr lang="en-US" dirty="0" smtClean="0"/>
              <a:t>=.45 in </a:t>
            </a:r>
            <a:r>
              <a:rPr lang="en-US" dirty="0" err="1" smtClean="0"/>
              <a:t>k</a:t>
            </a:r>
            <a:r>
              <a:rPr lang="en-US" baseline="-25000" dirty="0" err="1" smtClean="0"/>
              <a:t>MA</a:t>
            </a:r>
            <a:r>
              <a:rPr lang="en-US" dirty="0" smtClean="0"/>
              <a:t> = 22 studies) &amp; </a:t>
            </a:r>
            <a:br>
              <a:rPr lang="en-US" dirty="0" smtClean="0"/>
            </a:br>
            <a:r>
              <a:rPr lang="en-US" dirty="0" smtClean="0"/>
              <a:t>alternate secular psychotherapies </a:t>
            </a:r>
            <a:br>
              <a:rPr lang="en-US" dirty="0" smtClean="0"/>
            </a:br>
            <a:r>
              <a:rPr lang="en-US" dirty="0" smtClean="0"/>
              <a:t>           (</a:t>
            </a:r>
            <a:r>
              <a:rPr lang="en-US" i="1" dirty="0" smtClean="0"/>
              <a:t>d</a:t>
            </a:r>
            <a:r>
              <a:rPr lang="en-US" dirty="0" smtClean="0"/>
              <a:t>=.26 in </a:t>
            </a:r>
            <a:r>
              <a:rPr lang="en-US" dirty="0" err="1" smtClean="0"/>
              <a:t>k</a:t>
            </a:r>
            <a:r>
              <a:rPr lang="en-US" baseline="-25000" dirty="0" err="1" smtClean="0"/>
              <a:t>MA</a:t>
            </a:r>
            <a:r>
              <a:rPr lang="en-US" dirty="0" smtClean="0"/>
              <a:t> = 29),</a:t>
            </a:r>
            <a:br>
              <a:rPr lang="en-US" dirty="0" smtClean="0"/>
            </a:br>
            <a:r>
              <a:rPr lang="en-US" dirty="0" smtClean="0"/>
              <a:t>but not dismantling designs </a:t>
            </a:r>
            <a:br>
              <a:rPr lang="en-US" dirty="0" smtClean="0"/>
            </a:br>
            <a:r>
              <a:rPr lang="en-US" dirty="0" smtClean="0"/>
              <a:t>           (</a:t>
            </a:r>
            <a:r>
              <a:rPr lang="en-US" i="1" dirty="0" smtClean="0"/>
              <a:t>d</a:t>
            </a:r>
            <a:r>
              <a:rPr lang="en-US" dirty="0" smtClean="0"/>
              <a:t>=.13, </a:t>
            </a:r>
            <a:r>
              <a:rPr lang="en-US" i="1" dirty="0" smtClean="0"/>
              <a:t>ns</a:t>
            </a:r>
            <a:r>
              <a:rPr lang="en-US" dirty="0" smtClean="0"/>
              <a:t>, in </a:t>
            </a:r>
            <a:r>
              <a:rPr lang="en-US" dirty="0" err="1" smtClean="0"/>
              <a:t>k</a:t>
            </a:r>
            <a:r>
              <a:rPr lang="en-US" baseline="-25000" dirty="0" err="1" smtClean="0"/>
              <a:t>MA</a:t>
            </a:r>
            <a:r>
              <a:rPr lang="en-US" dirty="0" smtClean="0"/>
              <a:t> = 11).</a:t>
            </a: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4FC63B-6D86-4E2E-8604-4BE66CDCB3A1}"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0742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mn-cs"/>
              </a:rPr>
              <a:t>Oman, D. (2018). Model of individual health effects from religion/spirituality: Supporting evidence. In D. Oman (Ed.), </a:t>
            </a:r>
            <a:r>
              <a:rPr lang="en-US" sz="1200" i="1" kern="1200" dirty="0" smtClean="0">
                <a:solidFill>
                  <a:schemeClr val="tx1"/>
                </a:solidFill>
                <a:latin typeface="Times New Roman" pitchFamily="18" charset="0"/>
                <a:ea typeface="+mn-ea"/>
                <a:cs typeface="+mn-cs"/>
              </a:rPr>
              <a:t>Why religion and spirituality matter for public health: Evidence, implications, and resources</a:t>
            </a:r>
            <a:r>
              <a:rPr lang="en-US" sz="1200" i="0" kern="1200" dirty="0" smtClean="0">
                <a:solidFill>
                  <a:schemeClr val="tx1"/>
                </a:solidFill>
                <a:latin typeface="Times New Roman" pitchFamily="18" charset="0"/>
                <a:ea typeface="+mn-ea"/>
                <a:cs typeface="+mn-cs"/>
              </a:rPr>
              <a:t> (pp. 27-63). Cham, Switzerland: Springer International. https://doi.org/10.1007/978-3-319-73966-3_3</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7</a:t>
            </a:fld>
            <a:endParaRPr lang="en-US" altLang="en-US"/>
          </a:p>
        </p:txBody>
      </p:sp>
    </p:spTree>
    <p:extLst>
      <p:ext uri="{BB962C8B-B14F-4D97-AF65-F5344CB8AC3E}">
        <p14:creationId xmlns:p14="http://schemas.microsoft.com/office/powerpoint/2010/main" val="275493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Barbour, I. G. (1990). </a:t>
            </a:r>
            <a:r>
              <a:rPr lang="en-US" sz="1200" i="1" kern="1200" dirty="0" smtClean="0">
                <a:solidFill>
                  <a:schemeClr val="tx1"/>
                </a:solidFill>
                <a:latin typeface="Times New Roman" pitchFamily="18" charset="0"/>
                <a:ea typeface="+mn-ea"/>
                <a:cs typeface="+mn-cs"/>
              </a:rPr>
              <a:t>Religion in an age of science</a:t>
            </a:r>
            <a:r>
              <a:rPr lang="en-US" sz="1200" i="0" kern="1200" dirty="0" smtClean="0">
                <a:solidFill>
                  <a:schemeClr val="tx1"/>
                </a:solidFill>
                <a:latin typeface="Times New Roman" pitchFamily="18" charset="0"/>
                <a:ea typeface="+mn-ea"/>
                <a:cs typeface="+mn-cs"/>
              </a:rPr>
              <a:t>. San Francisco: Harper &amp; Row.  [perhaps first published in 1988 by HarperCollins]</a:t>
            </a:r>
            <a:endParaRPr lang="en-US" dirty="0" smtClean="0"/>
          </a:p>
          <a:p>
            <a:r>
              <a:rPr lang="en-US" sz="1200" kern="1200" dirty="0" smtClean="0">
                <a:solidFill>
                  <a:schemeClr val="tx1"/>
                </a:solidFill>
                <a:latin typeface="Times New Roman" pitchFamily="18" charset="0"/>
                <a:ea typeface="+mn-ea"/>
                <a:cs typeface="+mn-cs"/>
              </a:rPr>
              <a:t>Chapter 1 (contains fourfold typology): </a:t>
            </a:r>
          </a:p>
          <a:p>
            <a:r>
              <a:rPr lang="en-US" sz="1200" kern="1200" dirty="0" smtClean="0">
                <a:solidFill>
                  <a:schemeClr val="tx1"/>
                </a:solidFill>
                <a:latin typeface="Times New Roman" pitchFamily="18" charset="0"/>
                <a:ea typeface="+mn-ea"/>
                <a:cs typeface="+mn-cs"/>
              </a:rPr>
              <a:t>https://www.religion-online.org/book-chapter/chapter-1-ways-of-relating-science-and-religion/</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Barbour, I. G. (2000). </a:t>
            </a:r>
            <a:r>
              <a:rPr lang="en-US" sz="1200" i="1" kern="1200" dirty="0" smtClean="0">
                <a:solidFill>
                  <a:schemeClr val="tx1"/>
                </a:solidFill>
                <a:latin typeface="Times New Roman" pitchFamily="18" charset="0"/>
                <a:ea typeface="+mn-ea"/>
                <a:cs typeface="+mn-cs"/>
              </a:rPr>
              <a:t>When science meets religion</a:t>
            </a:r>
            <a:r>
              <a:rPr lang="en-US" sz="1200" i="0" kern="1200" dirty="0" smtClean="0">
                <a:solidFill>
                  <a:schemeClr val="tx1"/>
                </a:solidFill>
                <a:latin typeface="Times New Roman" pitchFamily="18" charset="0"/>
                <a:ea typeface="+mn-ea"/>
                <a:cs typeface="+mn-cs"/>
              </a:rPr>
              <a:t>. San Francisco: </a:t>
            </a:r>
            <a:r>
              <a:rPr lang="en-US" sz="1200" i="0" kern="1200" dirty="0" err="1" smtClean="0">
                <a:solidFill>
                  <a:schemeClr val="tx1"/>
                </a:solidFill>
                <a:latin typeface="Times New Roman" pitchFamily="18" charset="0"/>
                <a:ea typeface="+mn-ea"/>
                <a:cs typeface="+mn-cs"/>
              </a:rPr>
              <a:t>HarperSanFrancisco</a:t>
            </a:r>
            <a:r>
              <a:rPr lang="en-US" sz="1200" i="0" kern="1200" dirty="0" smtClean="0">
                <a:solidFill>
                  <a:schemeClr val="tx1"/>
                </a:solidFill>
                <a:latin typeface="Times New Roman"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latin typeface="Times New Roman" pitchFamily="18" charset="0"/>
                <a:ea typeface="+mn-ea"/>
                <a:cs typeface="+mn-cs"/>
              </a:rPr>
              <a:t>“</a:t>
            </a:r>
            <a:r>
              <a:rPr lang="en-US" dirty="0" smtClean="0"/>
              <a:t>My typology was developed for fundamental science as a form of </a:t>
            </a:r>
            <a:r>
              <a:rPr lang="en-US" u="sng" dirty="0" smtClean="0"/>
              <a:t>knowledge</a:t>
            </a:r>
            <a:r>
              <a:rPr lang="en-US" dirty="0" smtClean="0"/>
              <a:t>, </a:t>
            </a:r>
            <a:br>
              <a:rPr lang="en-US" dirty="0" smtClean="0"/>
            </a:br>
            <a:r>
              <a:rPr lang="en-US" b="1" dirty="0" smtClean="0"/>
              <a:t>not for applied science</a:t>
            </a:r>
            <a:r>
              <a:rPr lang="en-US" dirty="0" smtClean="0"/>
              <a:t> in its impact on society and nature” (p. 4)</a:t>
            </a:r>
          </a:p>
          <a:p>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9</a:t>
            </a:fld>
            <a:endParaRPr lang="en-US" altLang="en-US"/>
          </a:p>
        </p:txBody>
      </p:sp>
    </p:spTree>
    <p:extLst>
      <p:ext uri="{BB962C8B-B14F-4D97-AF65-F5344CB8AC3E}">
        <p14:creationId xmlns:p14="http://schemas.microsoft.com/office/powerpoint/2010/main" val="2025928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10</a:t>
            </a:fld>
            <a:endParaRPr lang="en-US" altLang="en-US"/>
          </a:p>
        </p:txBody>
      </p:sp>
    </p:spTree>
    <p:extLst>
      <p:ext uri="{BB962C8B-B14F-4D97-AF65-F5344CB8AC3E}">
        <p14:creationId xmlns:p14="http://schemas.microsoft.com/office/powerpoint/2010/main" val="3369475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mn-cs"/>
              </a:rPr>
              <a:t>Cobb, M., </a:t>
            </a:r>
            <a:r>
              <a:rPr lang="en-US" sz="1200" kern="1200" dirty="0" err="1" smtClean="0">
                <a:solidFill>
                  <a:schemeClr val="tx1"/>
                </a:solidFill>
                <a:latin typeface="Times New Roman" pitchFamily="18" charset="0"/>
                <a:ea typeface="+mn-ea"/>
                <a:cs typeface="+mn-cs"/>
              </a:rPr>
              <a:t>Puchalski</a:t>
            </a:r>
            <a:r>
              <a:rPr lang="en-US" sz="1200" kern="1200" dirty="0" smtClean="0">
                <a:solidFill>
                  <a:schemeClr val="tx1"/>
                </a:solidFill>
                <a:latin typeface="Times New Roman" pitchFamily="18" charset="0"/>
                <a:ea typeface="+mn-ea"/>
                <a:cs typeface="+mn-cs"/>
              </a:rPr>
              <a:t>, C. M., &amp; </a:t>
            </a:r>
            <a:r>
              <a:rPr lang="en-US" sz="1200" kern="1200" dirty="0" err="1" smtClean="0">
                <a:solidFill>
                  <a:schemeClr val="tx1"/>
                </a:solidFill>
                <a:latin typeface="Times New Roman" pitchFamily="18" charset="0"/>
                <a:ea typeface="+mn-ea"/>
                <a:cs typeface="+mn-cs"/>
              </a:rPr>
              <a:t>Rumbold</a:t>
            </a:r>
            <a:r>
              <a:rPr lang="en-US" sz="1200" kern="1200" dirty="0" smtClean="0">
                <a:solidFill>
                  <a:schemeClr val="tx1"/>
                </a:solidFill>
                <a:latin typeface="Times New Roman" pitchFamily="18" charset="0"/>
                <a:ea typeface="+mn-ea"/>
                <a:cs typeface="+mn-cs"/>
              </a:rPr>
              <a:t>, B. (Eds.). (2012). </a:t>
            </a:r>
            <a:r>
              <a:rPr lang="en-US" sz="1200" i="1" kern="1200" dirty="0" smtClean="0">
                <a:solidFill>
                  <a:schemeClr val="tx1"/>
                </a:solidFill>
                <a:latin typeface="Times New Roman" pitchFamily="18" charset="0"/>
                <a:ea typeface="+mn-ea"/>
                <a:cs typeface="+mn-cs"/>
              </a:rPr>
              <a:t>Oxford textbook of spirituality in healthcare</a:t>
            </a:r>
            <a:r>
              <a:rPr lang="en-US" sz="1200" i="0" kern="1200" dirty="0" smtClean="0">
                <a:solidFill>
                  <a:schemeClr val="tx1"/>
                </a:solidFill>
                <a:latin typeface="Times New Roman" pitchFamily="18" charset="0"/>
                <a:ea typeface="+mn-ea"/>
                <a:cs typeface="+mn-cs"/>
              </a:rPr>
              <a:t>. New York, NY: Oxford University Press. </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12</a:t>
            </a:fld>
            <a:endParaRPr lang="en-US" altLang="en-US"/>
          </a:p>
        </p:txBody>
      </p:sp>
    </p:spTree>
    <p:extLst>
      <p:ext uri="{BB962C8B-B14F-4D97-AF65-F5344CB8AC3E}">
        <p14:creationId xmlns:p14="http://schemas.microsoft.com/office/powerpoint/2010/main" val="162710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mn-cs"/>
              </a:rPr>
              <a:t>Koenig, H. G. (2000). Religion, spirituality, and medicine: Application to clinical practice. </a:t>
            </a:r>
            <a:r>
              <a:rPr lang="en-US" sz="1200" i="1" kern="1200" dirty="0" smtClean="0">
                <a:solidFill>
                  <a:schemeClr val="tx1"/>
                </a:solidFill>
                <a:latin typeface="Times New Roman" pitchFamily="18" charset="0"/>
                <a:ea typeface="+mn-ea"/>
                <a:cs typeface="+mn-cs"/>
              </a:rPr>
              <a:t>Journal of the American Medical Association, 284</a:t>
            </a:r>
            <a:r>
              <a:rPr lang="en-US" sz="1200" i="0" kern="1200" dirty="0" smtClean="0">
                <a:solidFill>
                  <a:schemeClr val="tx1"/>
                </a:solidFill>
                <a:latin typeface="Times New Roman" pitchFamily="18" charset="0"/>
                <a:ea typeface="+mn-ea"/>
                <a:cs typeface="+mn-cs"/>
              </a:rPr>
              <a:t>, 1708. https://doi.org/10.1001/jama.284.13.1708-JMS1004-5-1</a:t>
            </a:r>
            <a:endParaRPr lang="en-US" dirty="0"/>
          </a:p>
        </p:txBody>
      </p:sp>
      <p:sp>
        <p:nvSpPr>
          <p:cNvPr id="4" name="Slide Number Placeholder 3"/>
          <p:cNvSpPr>
            <a:spLocks noGrp="1"/>
          </p:cNvSpPr>
          <p:nvPr>
            <p:ph type="sldNum" sz="quarter" idx="10"/>
          </p:nvPr>
        </p:nvSpPr>
        <p:spPr/>
        <p:txBody>
          <a:bodyPr/>
          <a:lstStyle/>
          <a:p>
            <a:pPr>
              <a:defRPr/>
            </a:pPr>
            <a:fld id="{764FC63B-6D86-4E2E-8604-4BE66CDCB3A1}" type="slidenum">
              <a:rPr lang="en-US" altLang="en-US" smtClean="0"/>
              <a:pPr>
                <a:defRPr/>
              </a:pPr>
              <a:t>13</a:t>
            </a:fld>
            <a:endParaRPr lang="en-US" altLang="en-US"/>
          </a:p>
        </p:txBody>
      </p:sp>
    </p:spTree>
    <p:extLst>
      <p:ext uri="{BB962C8B-B14F-4D97-AF65-F5344CB8AC3E}">
        <p14:creationId xmlns:p14="http://schemas.microsoft.com/office/powerpoint/2010/main" val="85817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5F01ABB-44C9-4F4B-8DBA-F9F16C06129E}" type="slidenum">
              <a:rPr lang="en-US" altLang="en-US"/>
              <a:pPr>
                <a:defRPr/>
              </a:pPr>
              <a:t>‹#›</a:t>
            </a:fld>
            <a:endParaRPr lang="en-US" altLang="en-US"/>
          </a:p>
        </p:txBody>
      </p:sp>
    </p:spTree>
    <p:extLst>
      <p:ext uri="{BB962C8B-B14F-4D97-AF65-F5344CB8AC3E}">
        <p14:creationId xmlns:p14="http://schemas.microsoft.com/office/powerpoint/2010/main" val="28628337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610525-82C5-41FD-8827-8224FC916566}" type="slidenum">
              <a:rPr lang="en-US" altLang="en-US"/>
              <a:pPr>
                <a:defRPr/>
              </a:pPr>
              <a:t>‹#›</a:t>
            </a:fld>
            <a:endParaRPr lang="en-US" altLang="en-US"/>
          </a:p>
        </p:txBody>
      </p:sp>
    </p:spTree>
    <p:extLst>
      <p:ext uri="{BB962C8B-B14F-4D97-AF65-F5344CB8AC3E}">
        <p14:creationId xmlns:p14="http://schemas.microsoft.com/office/powerpoint/2010/main" val="17776445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8C5308-E033-4326-BDE9-B0AD201D9AE9}" type="slidenum">
              <a:rPr lang="en-US" altLang="en-US"/>
              <a:pPr>
                <a:defRPr/>
              </a:pPr>
              <a:t>‹#›</a:t>
            </a:fld>
            <a:endParaRPr lang="en-US" altLang="en-US"/>
          </a:p>
        </p:txBody>
      </p:sp>
    </p:spTree>
    <p:extLst>
      <p:ext uri="{BB962C8B-B14F-4D97-AF65-F5344CB8AC3E}">
        <p14:creationId xmlns:p14="http://schemas.microsoft.com/office/powerpoint/2010/main" val="384201464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C17FA12-48DA-409F-9283-FFFACD6A68A9}" type="slidenum">
              <a:rPr lang="en-US" altLang="en-US"/>
              <a:pPr>
                <a:defRPr/>
              </a:pPr>
              <a:t>‹#›</a:t>
            </a:fld>
            <a:endParaRPr lang="en-US" altLang="en-US"/>
          </a:p>
        </p:txBody>
      </p:sp>
    </p:spTree>
    <p:extLst>
      <p:ext uri="{BB962C8B-B14F-4D97-AF65-F5344CB8AC3E}">
        <p14:creationId xmlns:p14="http://schemas.microsoft.com/office/powerpoint/2010/main" val="18842548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p:txBody>
          <a:bodyPr/>
          <a:lstStyle>
            <a:lvl1pPr algn="l">
              <a:defRPr smtClean="0"/>
            </a:lvl1pPr>
          </a:lstStyle>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C3CD85AF-DBC5-47E1-A17C-5A0DC2EA2902}" type="slidenum">
              <a:rPr lang="en-US" altLang="en-US"/>
              <a:pPr>
                <a:defRPr/>
              </a:pPr>
              <a:t>‹#›</a:t>
            </a:fld>
            <a:endParaRPr lang="en-US" altLang="en-US"/>
          </a:p>
        </p:txBody>
      </p:sp>
    </p:spTree>
    <p:extLst>
      <p:ext uri="{BB962C8B-B14F-4D97-AF65-F5344CB8AC3E}">
        <p14:creationId xmlns:p14="http://schemas.microsoft.com/office/powerpoint/2010/main" val="2670119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p:txBody>
          <a:bodyPr/>
          <a:lstStyle>
            <a:lvl1pPr algn="l">
              <a:defRPr smtClean="0"/>
            </a:lvl1pPr>
          </a:lstStyle>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1DC448C1-CD28-42B9-90D2-4DA4242B9FE6}" type="slidenum">
              <a:rPr lang="en-US" altLang="en-US"/>
              <a:pPr>
                <a:defRPr/>
              </a:pPr>
              <a:t>‹#›</a:t>
            </a:fld>
            <a:endParaRPr lang="en-US" altLang="en-US"/>
          </a:p>
        </p:txBody>
      </p:sp>
    </p:spTree>
    <p:extLst>
      <p:ext uri="{BB962C8B-B14F-4D97-AF65-F5344CB8AC3E}">
        <p14:creationId xmlns:p14="http://schemas.microsoft.com/office/powerpoint/2010/main" val="21705784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p:txBody>
          <a:bodyPr/>
          <a:lstStyle>
            <a:lvl1pPr algn="l">
              <a:defRPr smtClean="0"/>
            </a:lvl1pPr>
          </a:lstStyle>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868B32CB-F5D6-4C85-A8C3-6417C47E64A7}" type="slidenum">
              <a:rPr lang="en-US" altLang="en-US"/>
              <a:pPr>
                <a:defRPr/>
              </a:pPr>
              <a:t>‹#›</a:t>
            </a:fld>
            <a:endParaRPr lang="en-US" altLang="en-US"/>
          </a:p>
        </p:txBody>
      </p:sp>
    </p:spTree>
    <p:extLst>
      <p:ext uri="{BB962C8B-B14F-4D97-AF65-F5344CB8AC3E}">
        <p14:creationId xmlns:p14="http://schemas.microsoft.com/office/powerpoint/2010/main" val="22320339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p:txBody>
          <a:bodyPr/>
          <a:lstStyle>
            <a:lvl1pPr algn="l">
              <a:defRPr smtClean="0"/>
            </a:lvl1pPr>
          </a:lstStyle>
          <a:p>
            <a:pPr>
              <a:defRPr/>
            </a:pPr>
            <a:endParaRPr lang="en-US" altLang="en-US"/>
          </a:p>
        </p:txBody>
      </p:sp>
      <p:sp>
        <p:nvSpPr>
          <p:cNvPr id="7" name="Slide Number Placeholder 6"/>
          <p:cNvSpPr>
            <a:spLocks noGrp="1"/>
          </p:cNvSpPr>
          <p:nvPr>
            <p:ph type="sldNum" sz="quarter" idx="12"/>
          </p:nvPr>
        </p:nvSpPr>
        <p:spPr/>
        <p:txBody>
          <a:bodyPr/>
          <a:lstStyle>
            <a:lvl1pPr>
              <a:defRPr smtClean="0"/>
            </a:lvl1pPr>
          </a:lstStyle>
          <a:p>
            <a:pPr>
              <a:defRPr/>
            </a:pPr>
            <a:fld id="{3F250DE8-B0DE-4F10-8EF1-DF0D5E237DC3}" type="slidenum">
              <a:rPr lang="en-US" altLang="en-US"/>
              <a:pPr>
                <a:defRPr/>
              </a:pPr>
              <a:t>‹#›</a:t>
            </a:fld>
            <a:endParaRPr lang="en-US" altLang="en-US"/>
          </a:p>
        </p:txBody>
      </p:sp>
    </p:spTree>
    <p:extLst>
      <p:ext uri="{BB962C8B-B14F-4D97-AF65-F5344CB8AC3E}">
        <p14:creationId xmlns:p14="http://schemas.microsoft.com/office/powerpoint/2010/main" val="2296839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endParaRPr lang="en-US" altLang="en-US"/>
          </a:p>
        </p:txBody>
      </p:sp>
      <p:sp>
        <p:nvSpPr>
          <p:cNvPr id="8" name="Footer Placeholder 7"/>
          <p:cNvSpPr>
            <a:spLocks noGrp="1"/>
          </p:cNvSpPr>
          <p:nvPr>
            <p:ph type="ftr" sz="quarter" idx="11"/>
          </p:nvPr>
        </p:nvSpPr>
        <p:spPr/>
        <p:txBody>
          <a:bodyPr/>
          <a:lstStyle>
            <a:lvl1pPr algn="l">
              <a:defRPr smtClean="0"/>
            </a:lvl1pPr>
          </a:lstStyle>
          <a:p>
            <a:pPr>
              <a:defRPr/>
            </a:pPr>
            <a:endParaRPr lang="en-US" altLang="en-US"/>
          </a:p>
        </p:txBody>
      </p:sp>
      <p:sp>
        <p:nvSpPr>
          <p:cNvPr id="9" name="Slide Number Placeholder 8"/>
          <p:cNvSpPr>
            <a:spLocks noGrp="1"/>
          </p:cNvSpPr>
          <p:nvPr>
            <p:ph type="sldNum" sz="quarter" idx="12"/>
          </p:nvPr>
        </p:nvSpPr>
        <p:spPr/>
        <p:txBody>
          <a:bodyPr/>
          <a:lstStyle>
            <a:lvl1pPr>
              <a:defRPr smtClean="0"/>
            </a:lvl1pPr>
          </a:lstStyle>
          <a:p>
            <a:pPr>
              <a:defRPr/>
            </a:pPr>
            <a:fld id="{3F5B7F26-9C43-4602-9916-75E07027FAD1}" type="slidenum">
              <a:rPr lang="en-US" altLang="en-US"/>
              <a:pPr>
                <a:defRPr/>
              </a:pPr>
              <a:t>‹#›</a:t>
            </a:fld>
            <a:endParaRPr lang="en-US" altLang="en-US"/>
          </a:p>
        </p:txBody>
      </p:sp>
    </p:spTree>
    <p:extLst>
      <p:ext uri="{BB962C8B-B14F-4D97-AF65-F5344CB8AC3E}">
        <p14:creationId xmlns:p14="http://schemas.microsoft.com/office/powerpoint/2010/main" val="138637292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endParaRPr lang="en-US" altLang="en-US"/>
          </a:p>
        </p:txBody>
      </p:sp>
      <p:sp>
        <p:nvSpPr>
          <p:cNvPr id="4" name="Footer Placeholder 3"/>
          <p:cNvSpPr>
            <a:spLocks noGrp="1"/>
          </p:cNvSpPr>
          <p:nvPr>
            <p:ph type="ftr" sz="quarter" idx="11"/>
          </p:nvPr>
        </p:nvSpPr>
        <p:spPr/>
        <p:txBody>
          <a:bodyPr/>
          <a:lstStyle>
            <a:lvl1pPr algn="l">
              <a:defRPr smtClean="0"/>
            </a:lvl1pPr>
          </a:lstStyle>
          <a:p>
            <a:pPr>
              <a:defRPr/>
            </a:pPr>
            <a:endParaRPr lang="en-US" altLang="en-US"/>
          </a:p>
        </p:txBody>
      </p:sp>
      <p:sp>
        <p:nvSpPr>
          <p:cNvPr id="5" name="Slide Number Placeholder 4"/>
          <p:cNvSpPr>
            <a:spLocks noGrp="1"/>
          </p:cNvSpPr>
          <p:nvPr>
            <p:ph type="sldNum" sz="quarter" idx="12"/>
          </p:nvPr>
        </p:nvSpPr>
        <p:spPr/>
        <p:txBody>
          <a:bodyPr/>
          <a:lstStyle>
            <a:lvl1pPr>
              <a:defRPr smtClean="0"/>
            </a:lvl1pPr>
          </a:lstStyle>
          <a:p>
            <a:pPr>
              <a:defRPr/>
            </a:pPr>
            <a:fld id="{2CACAC61-0340-43AA-958B-4A26223DE80A}" type="slidenum">
              <a:rPr lang="en-US" altLang="en-US"/>
              <a:pPr>
                <a:defRPr/>
              </a:pPr>
              <a:t>‹#›</a:t>
            </a:fld>
            <a:endParaRPr lang="en-US" altLang="en-US"/>
          </a:p>
        </p:txBody>
      </p:sp>
    </p:spTree>
    <p:extLst>
      <p:ext uri="{BB962C8B-B14F-4D97-AF65-F5344CB8AC3E}">
        <p14:creationId xmlns:p14="http://schemas.microsoft.com/office/powerpoint/2010/main" val="21817313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ltLang="en-US"/>
          </a:p>
        </p:txBody>
      </p:sp>
      <p:sp>
        <p:nvSpPr>
          <p:cNvPr id="3" name="Footer Placeholder 2"/>
          <p:cNvSpPr>
            <a:spLocks noGrp="1"/>
          </p:cNvSpPr>
          <p:nvPr>
            <p:ph type="ftr" sz="quarter" idx="11"/>
          </p:nvPr>
        </p:nvSpPr>
        <p:spPr/>
        <p:txBody>
          <a:bodyPr/>
          <a:lstStyle>
            <a:lvl1pPr algn="l">
              <a:defRPr smtClean="0"/>
            </a:lvl1pPr>
          </a:lstStyle>
          <a:p>
            <a:pPr>
              <a:defRPr/>
            </a:pPr>
            <a:endParaRPr lang="en-US" altLang="en-US"/>
          </a:p>
        </p:txBody>
      </p:sp>
      <p:sp>
        <p:nvSpPr>
          <p:cNvPr id="4" name="Slide Number Placeholder 3"/>
          <p:cNvSpPr>
            <a:spLocks noGrp="1"/>
          </p:cNvSpPr>
          <p:nvPr>
            <p:ph type="sldNum" sz="quarter" idx="12"/>
          </p:nvPr>
        </p:nvSpPr>
        <p:spPr/>
        <p:txBody>
          <a:bodyPr/>
          <a:lstStyle>
            <a:lvl1pPr>
              <a:defRPr smtClean="0"/>
            </a:lvl1pPr>
          </a:lstStyle>
          <a:p>
            <a:pPr>
              <a:defRPr/>
            </a:pPr>
            <a:fld id="{FFB911CD-0B7B-43C0-B2B8-45419FC5AE59}" type="slidenum">
              <a:rPr lang="en-US" altLang="en-US"/>
              <a:pPr>
                <a:defRPr/>
              </a:pPr>
              <a:t>‹#›</a:t>
            </a:fld>
            <a:endParaRPr lang="en-US" altLang="en-US"/>
          </a:p>
        </p:txBody>
      </p:sp>
    </p:spTree>
    <p:extLst>
      <p:ext uri="{BB962C8B-B14F-4D97-AF65-F5344CB8AC3E}">
        <p14:creationId xmlns:p14="http://schemas.microsoft.com/office/powerpoint/2010/main" val="33908481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62156A-9564-4DAC-8093-548D72B23337}" type="slidenum">
              <a:rPr lang="en-US" altLang="en-US"/>
              <a:pPr>
                <a:defRPr/>
              </a:pPr>
              <a:t>‹#›</a:t>
            </a:fld>
            <a:endParaRPr lang="en-US" altLang="en-US"/>
          </a:p>
        </p:txBody>
      </p:sp>
    </p:spTree>
    <p:extLst>
      <p:ext uri="{BB962C8B-B14F-4D97-AF65-F5344CB8AC3E}">
        <p14:creationId xmlns:p14="http://schemas.microsoft.com/office/powerpoint/2010/main" val="349430214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p:txBody>
          <a:bodyPr/>
          <a:lstStyle>
            <a:lvl1pPr algn="l">
              <a:defRPr smtClean="0"/>
            </a:lvl1pPr>
          </a:lstStyle>
          <a:p>
            <a:pPr>
              <a:defRPr/>
            </a:pPr>
            <a:endParaRPr lang="en-US" altLang="en-US"/>
          </a:p>
        </p:txBody>
      </p:sp>
      <p:sp>
        <p:nvSpPr>
          <p:cNvPr id="7" name="Slide Number Placeholder 6"/>
          <p:cNvSpPr>
            <a:spLocks noGrp="1"/>
          </p:cNvSpPr>
          <p:nvPr>
            <p:ph type="sldNum" sz="quarter" idx="12"/>
          </p:nvPr>
        </p:nvSpPr>
        <p:spPr/>
        <p:txBody>
          <a:bodyPr/>
          <a:lstStyle>
            <a:lvl1pPr>
              <a:defRPr smtClean="0"/>
            </a:lvl1pPr>
          </a:lstStyle>
          <a:p>
            <a:pPr>
              <a:defRPr/>
            </a:pPr>
            <a:fld id="{8A07EDD3-C40F-4C3C-952A-0464A88F234E}" type="slidenum">
              <a:rPr lang="en-US" altLang="en-US"/>
              <a:pPr>
                <a:defRPr/>
              </a:pPr>
              <a:t>‹#›</a:t>
            </a:fld>
            <a:endParaRPr lang="en-US" altLang="en-US"/>
          </a:p>
        </p:txBody>
      </p:sp>
    </p:spTree>
    <p:extLst>
      <p:ext uri="{BB962C8B-B14F-4D97-AF65-F5344CB8AC3E}">
        <p14:creationId xmlns:p14="http://schemas.microsoft.com/office/powerpoint/2010/main" val="33255852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p:txBody>
          <a:bodyPr/>
          <a:lstStyle>
            <a:lvl1pPr algn="l">
              <a:defRPr smtClean="0"/>
            </a:lvl1pPr>
          </a:lstStyle>
          <a:p>
            <a:pPr>
              <a:defRPr/>
            </a:pPr>
            <a:endParaRPr lang="en-US" altLang="en-US"/>
          </a:p>
        </p:txBody>
      </p:sp>
      <p:sp>
        <p:nvSpPr>
          <p:cNvPr id="7" name="Slide Number Placeholder 6"/>
          <p:cNvSpPr>
            <a:spLocks noGrp="1"/>
          </p:cNvSpPr>
          <p:nvPr>
            <p:ph type="sldNum" sz="quarter" idx="12"/>
          </p:nvPr>
        </p:nvSpPr>
        <p:spPr/>
        <p:txBody>
          <a:bodyPr/>
          <a:lstStyle>
            <a:lvl1pPr>
              <a:defRPr smtClean="0"/>
            </a:lvl1pPr>
          </a:lstStyle>
          <a:p>
            <a:pPr>
              <a:defRPr/>
            </a:pPr>
            <a:fld id="{03E48C29-3BA7-4B4E-AA5A-3E3B09135BC0}" type="slidenum">
              <a:rPr lang="en-US" altLang="en-US"/>
              <a:pPr>
                <a:defRPr/>
              </a:pPr>
              <a:t>‹#›</a:t>
            </a:fld>
            <a:endParaRPr lang="en-US" altLang="en-US"/>
          </a:p>
        </p:txBody>
      </p:sp>
    </p:spTree>
    <p:extLst>
      <p:ext uri="{BB962C8B-B14F-4D97-AF65-F5344CB8AC3E}">
        <p14:creationId xmlns:p14="http://schemas.microsoft.com/office/powerpoint/2010/main" val="17096142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p:txBody>
          <a:bodyPr/>
          <a:lstStyle>
            <a:lvl1pPr algn="l">
              <a:defRPr smtClean="0"/>
            </a:lvl1pPr>
          </a:lstStyle>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F69C56CD-01E8-45DA-9B4C-58EC69AC39FE}" type="slidenum">
              <a:rPr lang="en-US" altLang="en-US"/>
              <a:pPr>
                <a:defRPr/>
              </a:pPr>
              <a:t>‹#›</a:t>
            </a:fld>
            <a:endParaRPr lang="en-US" altLang="en-US"/>
          </a:p>
        </p:txBody>
      </p:sp>
    </p:spTree>
    <p:extLst>
      <p:ext uri="{BB962C8B-B14F-4D97-AF65-F5344CB8AC3E}">
        <p14:creationId xmlns:p14="http://schemas.microsoft.com/office/powerpoint/2010/main" val="64198243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4638"/>
            <a:ext cx="20764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74638"/>
            <a:ext cx="60769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p:txBody>
          <a:bodyPr/>
          <a:lstStyle>
            <a:lvl1pPr algn="l">
              <a:defRPr smtClean="0"/>
            </a:lvl1pPr>
          </a:lstStyle>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293E7429-C34C-4589-B469-4DA8E4A14055}" type="slidenum">
              <a:rPr lang="en-US" altLang="en-US"/>
              <a:pPr>
                <a:defRPr/>
              </a:pPr>
              <a:t>‹#›</a:t>
            </a:fld>
            <a:endParaRPr lang="en-US" altLang="en-US"/>
          </a:p>
        </p:txBody>
      </p:sp>
    </p:spTree>
    <p:extLst>
      <p:ext uri="{BB962C8B-B14F-4D97-AF65-F5344CB8AC3E}">
        <p14:creationId xmlns:p14="http://schemas.microsoft.com/office/powerpoint/2010/main" val="239366796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05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600200"/>
            <a:ext cx="79248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p:txBody>
          <a:bodyPr/>
          <a:lstStyle>
            <a:lvl1pPr algn="l">
              <a:defRPr smtClean="0"/>
            </a:lvl1pPr>
          </a:lstStyle>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15B39918-C45C-4D90-ACD9-C813ED9AA856}" type="slidenum">
              <a:rPr lang="en-US" altLang="en-US"/>
              <a:pPr>
                <a:defRPr/>
              </a:pPr>
              <a:t>‹#›</a:t>
            </a:fld>
            <a:endParaRPr lang="en-US" altLang="en-US"/>
          </a:p>
        </p:txBody>
      </p:sp>
    </p:spTree>
    <p:extLst>
      <p:ext uri="{BB962C8B-B14F-4D97-AF65-F5344CB8AC3E}">
        <p14:creationId xmlns:p14="http://schemas.microsoft.com/office/powerpoint/2010/main" val="273653515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5F01ABB-44C9-4F4B-8DBA-F9F16C06129E}" type="slidenum">
              <a:rPr lang="en-US" altLang="en-US"/>
              <a:pPr>
                <a:defRPr/>
              </a:pPr>
              <a:t>‹#›</a:t>
            </a:fld>
            <a:endParaRPr lang="en-US" altLang="en-US"/>
          </a:p>
        </p:txBody>
      </p:sp>
    </p:spTree>
    <p:extLst>
      <p:ext uri="{BB962C8B-B14F-4D97-AF65-F5344CB8AC3E}">
        <p14:creationId xmlns:p14="http://schemas.microsoft.com/office/powerpoint/2010/main" val="273778391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62156A-9564-4DAC-8093-548D72B23337}" type="slidenum">
              <a:rPr lang="en-US" altLang="en-US"/>
              <a:pPr>
                <a:defRPr/>
              </a:pPr>
              <a:t>‹#›</a:t>
            </a:fld>
            <a:endParaRPr lang="en-US" altLang="en-US"/>
          </a:p>
        </p:txBody>
      </p:sp>
    </p:spTree>
    <p:extLst>
      <p:ext uri="{BB962C8B-B14F-4D97-AF65-F5344CB8AC3E}">
        <p14:creationId xmlns:p14="http://schemas.microsoft.com/office/powerpoint/2010/main" val="112271250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DFC29C-6C23-4182-8DB4-F00DFDA1B202}" type="slidenum">
              <a:rPr lang="en-US" altLang="en-US"/>
              <a:pPr>
                <a:defRPr/>
              </a:pPr>
              <a:t>‹#›</a:t>
            </a:fld>
            <a:endParaRPr lang="en-US" altLang="en-US"/>
          </a:p>
        </p:txBody>
      </p:sp>
    </p:spTree>
    <p:extLst>
      <p:ext uri="{BB962C8B-B14F-4D97-AF65-F5344CB8AC3E}">
        <p14:creationId xmlns:p14="http://schemas.microsoft.com/office/powerpoint/2010/main" val="213596480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92B5707-91AC-43B3-A70B-2B936E892F6F}" type="slidenum">
              <a:rPr lang="en-US" altLang="en-US"/>
              <a:pPr>
                <a:defRPr/>
              </a:pPr>
              <a:t>‹#›</a:t>
            </a:fld>
            <a:endParaRPr lang="en-US" altLang="en-US"/>
          </a:p>
        </p:txBody>
      </p:sp>
    </p:spTree>
    <p:extLst>
      <p:ext uri="{BB962C8B-B14F-4D97-AF65-F5344CB8AC3E}">
        <p14:creationId xmlns:p14="http://schemas.microsoft.com/office/powerpoint/2010/main" val="255587119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F40DAAE-977B-4613-AEA6-A755C96A0362}" type="slidenum">
              <a:rPr lang="en-US" altLang="en-US"/>
              <a:pPr>
                <a:defRPr/>
              </a:pPr>
              <a:t>‹#›</a:t>
            </a:fld>
            <a:endParaRPr lang="en-US" altLang="en-US"/>
          </a:p>
        </p:txBody>
      </p:sp>
    </p:spTree>
    <p:extLst>
      <p:ext uri="{BB962C8B-B14F-4D97-AF65-F5344CB8AC3E}">
        <p14:creationId xmlns:p14="http://schemas.microsoft.com/office/powerpoint/2010/main" val="33801529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DFC29C-6C23-4182-8DB4-F00DFDA1B202}" type="slidenum">
              <a:rPr lang="en-US" altLang="en-US"/>
              <a:pPr>
                <a:defRPr/>
              </a:pPr>
              <a:t>‹#›</a:t>
            </a:fld>
            <a:endParaRPr lang="en-US" altLang="en-US"/>
          </a:p>
        </p:txBody>
      </p:sp>
    </p:spTree>
    <p:extLst>
      <p:ext uri="{BB962C8B-B14F-4D97-AF65-F5344CB8AC3E}">
        <p14:creationId xmlns:p14="http://schemas.microsoft.com/office/powerpoint/2010/main" val="233933824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00A5155-3FCC-48B9-9E79-C4426470377A}" type="slidenum">
              <a:rPr lang="en-US" altLang="en-US"/>
              <a:pPr>
                <a:defRPr/>
              </a:pPr>
              <a:t>‹#›</a:t>
            </a:fld>
            <a:endParaRPr lang="en-US" altLang="en-US"/>
          </a:p>
        </p:txBody>
      </p:sp>
    </p:spTree>
    <p:extLst>
      <p:ext uri="{BB962C8B-B14F-4D97-AF65-F5344CB8AC3E}">
        <p14:creationId xmlns:p14="http://schemas.microsoft.com/office/powerpoint/2010/main" val="54163911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6D5C2E3-4C32-4649-B984-A4B997BBAC25}" type="slidenum">
              <a:rPr lang="en-US" altLang="en-US"/>
              <a:pPr>
                <a:defRPr/>
              </a:pPr>
              <a:t>‹#›</a:t>
            </a:fld>
            <a:endParaRPr lang="en-US" altLang="en-US"/>
          </a:p>
        </p:txBody>
      </p:sp>
    </p:spTree>
    <p:extLst>
      <p:ext uri="{BB962C8B-B14F-4D97-AF65-F5344CB8AC3E}">
        <p14:creationId xmlns:p14="http://schemas.microsoft.com/office/powerpoint/2010/main" val="323473923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E2EB6F-F58D-4A86-9257-8B7416B9DFBD}" type="slidenum">
              <a:rPr lang="en-US" altLang="en-US"/>
              <a:pPr>
                <a:defRPr/>
              </a:pPr>
              <a:t>‹#›</a:t>
            </a:fld>
            <a:endParaRPr lang="en-US" altLang="en-US"/>
          </a:p>
        </p:txBody>
      </p:sp>
    </p:spTree>
    <p:extLst>
      <p:ext uri="{BB962C8B-B14F-4D97-AF65-F5344CB8AC3E}">
        <p14:creationId xmlns:p14="http://schemas.microsoft.com/office/powerpoint/2010/main" val="206398748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30534D-AE4C-4B06-9F87-540B65B2BDE9}" type="slidenum">
              <a:rPr lang="en-US" altLang="en-US"/>
              <a:pPr>
                <a:defRPr/>
              </a:pPr>
              <a:t>‹#›</a:t>
            </a:fld>
            <a:endParaRPr lang="en-US" altLang="en-US"/>
          </a:p>
        </p:txBody>
      </p:sp>
    </p:spTree>
    <p:extLst>
      <p:ext uri="{BB962C8B-B14F-4D97-AF65-F5344CB8AC3E}">
        <p14:creationId xmlns:p14="http://schemas.microsoft.com/office/powerpoint/2010/main" val="98086350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610525-82C5-41FD-8827-8224FC916566}" type="slidenum">
              <a:rPr lang="en-US" altLang="en-US"/>
              <a:pPr>
                <a:defRPr/>
              </a:pPr>
              <a:t>‹#›</a:t>
            </a:fld>
            <a:endParaRPr lang="en-US" altLang="en-US"/>
          </a:p>
        </p:txBody>
      </p:sp>
    </p:spTree>
    <p:extLst>
      <p:ext uri="{BB962C8B-B14F-4D97-AF65-F5344CB8AC3E}">
        <p14:creationId xmlns:p14="http://schemas.microsoft.com/office/powerpoint/2010/main" val="24536953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8C5308-E033-4326-BDE9-B0AD201D9AE9}" type="slidenum">
              <a:rPr lang="en-US" altLang="en-US"/>
              <a:pPr>
                <a:defRPr/>
              </a:pPr>
              <a:t>‹#›</a:t>
            </a:fld>
            <a:endParaRPr lang="en-US" altLang="en-US"/>
          </a:p>
        </p:txBody>
      </p:sp>
    </p:spTree>
    <p:extLst>
      <p:ext uri="{BB962C8B-B14F-4D97-AF65-F5344CB8AC3E}">
        <p14:creationId xmlns:p14="http://schemas.microsoft.com/office/powerpoint/2010/main" val="16469088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C17FA12-48DA-409F-9283-FFFACD6A68A9}" type="slidenum">
              <a:rPr lang="en-US" altLang="en-US"/>
              <a:pPr>
                <a:defRPr/>
              </a:pPr>
              <a:t>‹#›</a:t>
            </a:fld>
            <a:endParaRPr lang="en-US" altLang="en-US"/>
          </a:p>
        </p:txBody>
      </p:sp>
    </p:spTree>
    <p:extLst>
      <p:ext uri="{BB962C8B-B14F-4D97-AF65-F5344CB8AC3E}">
        <p14:creationId xmlns:p14="http://schemas.microsoft.com/office/powerpoint/2010/main" val="7894174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92B5707-91AC-43B3-A70B-2B936E892F6F}" type="slidenum">
              <a:rPr lang="en-US" altLang="en-US"/>
              <a:pPr>
                <a:defRPr/>
              </a:pPr>
              <a:t>‹#›</a:t>
            </a:fld>
            <a:endParaRPr lang="en-US" altLang="en-US"/>
          </a:p>
        </p:txBody>
      </p:sp>
    </p:spTree>
    <p:extLst>
      <p:ext uri="{BB962C8B-B14F-4D97-AF65-F5344CB8AC3E}">
        <p14:creationId xmlns:p14="http://schemas.microsoft.com/office/powerpoint/2010/main" val="7124126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F40DAAE-977B-4613-AEA6-A755C96A0362}" type="slidenum">
              <a:rPr lang="en-US" altLang="en-US"/>
              <a:pPr>
                <a:defRPr/>
              </a:pPr>
              <a:t>‹#›</a:t>
            </a:fld>
            <a:endParaRPr lang="en-US" altLang="en-US"/>
          </a:p>
        </p:txBody>
      </p:sp>
    </p:spTree>
    <p:extLst>
      <p:ext uri="{BB962C8B-B14F-4D97-AF65-F5344CB8AC3E}">
        <p14:creationId xmlns:p14="http://schemas.microsoft.com/office/powerpoint/2010/main" val="17641461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00A5155-3FCC-48B9-9E79-C4426470377A}" type="slidenum">
              <a:rPr lang="en-US" altLang="en-US"/>
              <a:pPr>
                <a:defRPr/>
              </a:pPr>
              <a:t>‹#›</a:t>
            </a:fld>
            <a:endParaRPr lang="en-US" altLang="en-US"/>
          </a:p>
        </p:txBody>
      </p:sp>
    </p:spTree>
    <p:extLst>
      <p:ext uri="{BB962C8B-B14F-4D97-AF65-F5344CB8AC3E}">
        <p14:creationId xmlns:p14="http://schemas.microsoft.com/office/powerpoint/2010/main" val="13286014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6D5C2E3-4C32-4649-B984-A4B997BBAC25}" type="slidenum">
              <a:rPr lang="en-US" altLang="en-US"/>
              <a:pPr>
                <a:defRPr/>
              </a:pPr>
              <a:t>‹#›</a:t>
            </a:fld>
            <a:endParaRPr lang="en-US" altLang="en-US"/>
          </a:p>
        </p:txBody>
      </p:sp>
    </p:spTree>
    <p:extLst>
      <p:ext uri="{BB962C8B-B14F-4D97-AF65-F5344CB8AC3E}">
        <p14:creationId xmlns:p14="http://schemas.microsoft.com/office/powerpoint/2010/main" val="17367728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E2EB6F-F58D-4A86-9257-8B7416B9DFBD}" type="slidenum">
              <a:rPr lang="en-US" altLang="en-US"/>
              <a:pPr>
                <a:defRPr/>
              </a:pPr>
              <a:t>‹#›</a:t>
            </a:fld>
            <a:endParaRPr lang="en-US" altLang="en-US"/>
          </a:p>
        </p:txBody>
      </p:sp>
    </p:spTree>
    <p:extLst>
      <p:ext uri="{BB962C8B-B14F-4D97-AF65-F5344CB8AC3E}">
        <p14:creationId xmlns:p14="http://schemas.microsoft.com/office/powerpoint/2010/main" val="23860525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30534D-AE4C-4B06-9F87-540B65B2BDE9}" type="slidenum">
              <a:rPr lang="en-US" altLang="en-US"/>
              <a:pPr>
                <a:defRPr/>
              </a:pPr>
              <a:t>‹#›</a:t>
            </a:fld>
            <a:endParaRPr lang="en-US" altLang="en-US"/>
          </a:p>
        </p:txBody>
      </p:sp>
    </p:spTree>
    <p:extLst>
      <p:ext uri="{BB962C8B-B14F-4D97-AF65-F5344CB8AC3E}">
        <p14:creationId xmlns:p14="http://schemas.microsoft.com/office/powerpoint/2010/main" val="37956307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w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25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3625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3625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2C4FB27-5552-4239-AD22-FA7B593F9B15}" type="slidenum">
              <a:rPr lang="en-US" altLang="en-US"/>
              <a:pPr>
                <a:defRPr/>
              </a:pPr>
              <a:t>‹#›</a:t>
            </a:fld>
            <a:endParaRPr lang="en-US" altLang="en-US"/>
          </a:p>
        </p:txBody>
      </p:sp>
      <p:pic>
        <p:nvPicPr>
          <p:cNvPr id="1031" name="Picture 12"/>
          <p:cNvPicPr>
            <a:picLocks noChangeAspect="1" noChangeArrowheads="1"/>
          </p:cNvPicPr>
          <p:nvPr userDrawn="1"/>
        </p:nvPicPr>
        <p:blipFill>
          <a:blip r:embed="rId14">
            <a:extLst>
              <a:ext uri="{28A0092B-C50C-407E-A947-70E740481C1C}">
                <a14:useLocalDpi xmlns:a14="http://schemas.microsoft.com/office/drawing/2010/main" val="0"/>
              </a:ext>
            </a:extLst>
          </a:blip>
          <a:srcRect l="39389"/>
          <a:stretch>
            <a:fillRect/>
          </a:stretch>
        </p:blipFill>
        <p:spPr bwMode="auto">
          <a:xfrm>
            <a:off x="1588" y="1022350"/>
            <a:ext cx="5683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7"/>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5791200"/>
            <a:ext cx="133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1" descr="http://upload.wikimedia.org/wikipedia/commons/thumb/4/43/The_Earth_seen_from_Apollo_17_with_transparent_background.png/241px-The_Earth_seen_from_Apollo_17_with_transparent_background.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5181600"/>
            <a:ext cx="762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274638"/>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762000" y="1600200"/>
            <a:ext cx="7924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smtClean="0">
                <a:solidFill>
                  <a:srgbClr val="000000"/>
                </a:solidFill>
                <a:latin typeface="+mn-lt"/>
              </a:defRPr>
            </a:lvl1pPr>
          </a:lstStyle>
          <a:p>
            <a:pPr>
              <a:defRPr/>
            </a:pPr>
            <a:endParaRPr lang="en-US" altLang="en-US"/>
          </a:p>
        </p:txBody>
      </p:sp>
      <p:sp>
        <p:nvSpPr>
          <p:cNvPr id="460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000000"/>
                </a:solidFill>
                <a:latin typeface="+mn-lt"/>
              </a:defRPr>
            </a:lvl1pPr>
          </a:lstStyle>
          <a:p>
            <a:pPr>
              <a:defRPr/>
            </a:pPr>
            <a:endParaRPr lang="en-US" altLang="en-US"/>
          </a:p>
        </p:txBody>
      </p:sp>
      <p:sp>
        <p:nvSpPr>
          <p:cNvPr id="460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mn-lt"/>
              </a:defRPr>
            </a:lvl1pPr>
          </a:lstStyle>
          <a:p>
            <a:pPr>
              <a:defRPr/>
            </a:pPr>
            <a:fld id="{1FF5D2D2-6543-4890-A5EA-DC73AABC6C9C}" type="slidenum">
              <a:rPr lang="en-US" altLang="en-US"/>
              <a:pPr>
                <a:defRPr/>
              </a:pPr>
              <a:t>‹#›</a:t>
            </a:fld>
            <a:endParaRPr lang="en-US" altLang="en-US"/>
          </a:p>
        </p:txBody>
      </p:sp>
      <p:pic>
        <p:nvPicPr>
          <p:cNvPr id="2055" name="Picture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5791200"/>
            <a:ext cx="133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l="39389"/>
          <a:stretch>
            <a:fillRect/>
          </a:stretch>
        </p:blipFill>
        <p:spPr bwMode="auto">
          <a:xfrm>
            <a:off x="1588" y="1022350"/>
            <a:ext cx="5683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11" descr="http://upload.wikimedia.org/wikipedia/commons/thumb/4/43/The_Earth_seen_from_Apollo_17_with_transparent_background.png/241px-The_Earth_seen_from_Apollo_17_with_transparent_background.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5181600"/>
            <a:ext cx="762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25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3625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3625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2C4FB27-5552-4239-AD22-FA7B593F9B15}" type="slidenum">
              <a:rPr lang="en-US" altLang="en-US"/>
              <a:pPr>
                <a:defRPr/>
              </a:pPr>
              <a:t>‹#›</a:t>
            </a:fld>
            <a:endParaRPr lang="en-US" altLang="en-US"/>
          </a:p>
        </p:txBody>
      </p:sp>
      <p:pic>
        <p:nvPicPr>
          <p:cNvPr id="1031" name="Picture 12"/>
          <p:cNvPicPr>
            <a:picLocks noChangeAspect="1" noChangeArrowheads="1"/>
          </p:cNvPicPr>
          <p:nvPr userDrawn="1"/>
        </p:nvPicPr>
        <p:blipFill>
          <a:blip r:embed="rId14">
            <a:extLst>
              <a:ext uri="{28A0092B-C50C-407E-A947-70E740481C1C}">
                <a14:useLocalDpi xmlns:a14="http://schemas.microsoft.com/office/drawing/2010/main" val="0"/>
              </a:ext>
            </a:extLst>
          </a:blip>
          <a:srcRect l="39389"/>
          <a:stretch>
            <a:fillRect/>
          </a:stretch>
        </p:blipFill>
        <p:spPr bwMode="auto">
          <a:xfrm>
            <a:off x="1588" y="1022350"/>
            <a:ext cx="5683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7"/>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5791200"/>
            <a:ext cx="133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1" descr="http://upload.wikimedia.org/wikipedia/commons/thumb/4/43/The_Earth_seen_from_Apollo_17_with_transparent_background.png/241px-The_Earth_seen_from_Apollo_17_with_transparent_background.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5181600"/>
            <a:ext cx="762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00319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DougOman@Berkeley.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09600" y="228600"/>
            <a:ext cx="8001000" cy="2590800"/>
          </a:xfrm>
          <a:solidFill>
            <a:srgbClr val="FFCC00">
              <a:alpha val="79999"/>
            </a:srgbClr>
          </a:solidFill>
        </p:spPr>
        <p:txBody>
          <a:bodyPr/>
          <a:lstStyle/>
          <a:p>
            <a:pPr eaLnBrk="1" hangingPunct="1"/>
            <a:r>
              <a:rPr lang="en-US" altLang="en-US" dirty="0">
                <a:latin typeface="Times New Roman" pitchFamily="18" charset="0"/>
              </a:rPr>
              <a:t>Public </a:t>
            </a:r>
            <a:r>
              <a:rPr lang="en-US" altLang="en-US" dirty="0" smtClean="0">
                <a:latin typeface="Times New Roman" pitchFamily="18" charset="0"/>
              </a:rPr>
              <a:t>Health</a:t>
            </a:r>
            <a:r>
              <a:rPr lang="en-US" altLang="en-US" dirty="0">
                <a:latin typeface="Times New Roman" pitchFamily="18" charset="0"/>
              </a:rPr>
              <a:t>: </a:t>
            </a:r>
            <a:r>
              <a:rPr lang="en-US" altLang="en-US" dirty="0" smtClean="0">
                <a:latin typeface="Times New Roman" pitchFamily="18" charset="0"/>
              </a:rPr>
              <a:t/>
            </a:r>
            <a:br>
              <a:rPr lang="en-US" altLang="en-US" dirty="0" smtClean="0">
                <a:latin typeface="Times New Roman" pitchFamily="18" charset="0"/>
              </a:rPr>
            </a:br>
            <a:r>
              <a:rPr lang="en-US" altLang="en-US" dirty="0" smtClean="0">
                <a:latin typeface="Times New Roman" pitchFamily="18" charset="0"/>
              </a:rPr>
              <a:t>An </a:t>
            </a:r>
            <a:r>
              <a:rPr lang="en-US" altLang="en-US" dirty="0">
                <a:latin typeface="Times New Roman" pitchFamily="18" charset="0"/>
              </a:rPr>
              <a:t>Emerging Locus of Science/Religion </a:t>
            </a:r>
            <a:r>
              <a:rPr lang="en-US" altLang="en-US" dirty="0" smtClean="0">
                <a:latin typeface="Times New Roman" pitchFamily="18" charset="0"/>
              </a:rPr>
              <a:t>Interaction</a:t>
            </a:r>
          </a:p>
        </p:txBody>
      </p:sp>
      <p:sp>
        <p:nvSpPr>
          <p:cNvPr id="15363" name="Rectangle 3"/>
          <p:cNvSpPr>
            <a:spLocks noGrp="1" noChangeArrowheads="1"/>
          </p:cNvSpPr>
          <p:nvPr>
            <p:ph type="subTitle" idx="1"/>
          </p:nvPr>
        </p:nvSpPr>
        <p:spPr>
          <a:xfrm>
            <a:off x="609600" y="2819400"/>
            <a:ext cx="8001000" cy="3810000"/>
          </a:xfrm>
          <a:solidFill>
            <a:srgbClr val="99CCFF">
              <a:alpha val="50195"/>
            </a:srgbClr>
          </a:solidFill>
        </p:spPr>
        <p:txBody>
          <a:bodyPr/>
          <a:lstStyle/>
          <a:p>
            <a:pPr eaLnBrk="1" hangingPunct="1">
              <a:lnSpc>
                <a:spcPct val="80000"/>
              </a:lnSpc>
            </a:pPr>
            <a:endParaRPr lang="en-US" altLang="en-US" sz="2400" b="1" dirty="0" smtClean="0"/>
          </a:p>
          <a:p>
            <a:pPr eaLnBrk="1" hangingPunct="1">
              <a:lnSpc>
                <a:spcPct val="80000"/>
              </a:lnSpc>
            </a:pPr>
            <a:r>
              <a:rPr lang="en-US" altLang="en-US" sz="4000" b="1" dirty="0" smtClean="0"/>
              <a:t>Doug Oman, Ph.D.</a:t>
            </a:r>
          </a:p>
          <a:p>
            <a:pPr eaLnBrk="1" hangingPunct="1">
              <a:lnSpc>
                <a:spcPct val="80000"/>
              </a:lnSpc>
            </a:pPr>
            <a:endParaRPr lang="en-US" altLang="en-US" sz="1400" b="1" dirty="0" smtClean="0"/>
          </a:p>
          <a:p>
            <a:pPr eaLnBrk="1" hangingPunct="1">
              <a:lnSpc>
                <a:spcPct val="80000"/>
              </a:lnSpc>
            </a:pPr>
            <a:r>
              <a:rPr lang="en-US" altLang="en-US" sz="2000" b="1" dirty="0" smtClean="0"/>
              <a:t>School of Public Health</a:t>
            </a:r>
          </a:p>
          <a:p>
            <a:pPr eaLnBrk="1" hangingPunct="1">
              <a:lnSpc>
                <a:spcPct val="80000"/>
              </a:lnSpc>
            </a:pPr>
            <a:r>
              <a:rPr lang="en-US" altLang="en-US" sz="2000" b="1" dirty="0" smtClean="0"/>
              <a:t>University of California, Berkeley</a:t>
            </a:r>
          </a:p>
          <a:p>
            <a:pPr eaLnBrk="1" hangingPunct="1">
              <a:lnSpc>
                <a:spcPct val="80000"/>
              </a:lnSpc>
            </a:pPr>
            <a:endParaRPr lang="en-US" altLang="en-US" sz="1400" b="1" dirty="0" smtClean="0"/>
          </a:p>
          <a:p>
            <a:pPr>
              <a:lnSpc>
                <a:spcPct val="80000"/>
              </a:lnSpc>
            </a:pPr>
            <a:r>
              <a:rPr lang="en-US" altLang="en-US" sz="1800" b="1" smtClean="0"/>
              <a:t>International Network </a:t>
            </a:r>
            <a:r>
              <a:rPr lang="en-US" altLang="en-US" sz="1800" b="1" dirty="0" smtClean="0"/>
              <a:t>for the Study of Science and Belief in Society</a:t>
            </a:r>
            <a:br>
              <a:rPr lang="en-US" altLang="en-US" sz="1800" b="1" dirty="0" smtClean="0"/>
            </a:br>
            <a:r>
              <a:rPr lang="en-US" altLang="en-US" sz="1400" b="1" dirty="0" smtClean="0"/>
              <a:t>(First Annual Conference)</a:t>
            </a:r>
            <a:endParaRPr lang="en-US" altLang="en-US" sz="1800" b="1" dirty="0" smtClean="0"/>
          </a:p>
          <a:p>
            <a:pPr>
              <a:lnSpc>
                <a:spcPct val="80000"/>
              </a:lnSpc>
            </a:pPr>
            <a:r>
              <a:rPr lang="en-US" altLang="en-US" sz="1100" b="1" dirty="0"/>
              <a:t/>
            </a:r>
            <a:br>
              <a:rPr lang="en-US" altLang="en-US" sz="1100" b="1" dirty="0"/>
            </a:br>
            <a:endParaRPr lang="en-US" altLang="en-US" sz="1000" b="1" dirty="0" smtClean="0"/>
          </a:p>
          <a:p>
            <a:pPr>
              <a:lnSpc>
                <a:spcPct val="80000"/>
              </a:lnSpc>
            </a:pPr>
            <a:r>
              <a:rPr lang="en-US" altLang="en-US" sz="1400" b="1" dirty="0" smtClean="0"/>
              <a:t>University of Birmingham, UK</a:t>
            </a:r>
            <a:endParaRPr lang="en-US" altLang="en-US" sz="1400" b="1" dirty="0"/>
          </a:p>
          <a:p>
            <a:pPr>
              <a:lnSpc>
                <a:spcPct val="80000"/>
              </a:lnSpc>
            </a:pPr>
            <a:endParaRPr lang="en-US" altLang="en-US" sz="300" b="1" dirty="0"/>
          </a:p>
          <a:p>
            <a:pPr>
              <a:lnSpc>
                <a:spcPct val="80000"/>
              </a:lnSpc>
            </a:pPr>
            <a:r>
              <a:rPr lang="en-US" altLang="en-US" sz="1800" b="1" dirty="0" smtClean="0"/>
              <a:t>July 4, 2019</a:t>
            </a:r>
            <a:endParaRPr lang="en-US" altLang="en-US" sz="1800" b="1" dirty="0"/>
          </a:p>
        </p:txBody>
      </p:sp>
    </p:spTree>
    <p:extLst>
      <p:ext uri="{BB962C8B-B14F-4D97-AF65-F5344CB8AC3E}">
        <p14:creationId xmlns:p14="http://schemas.microsoft.com/office/powerpoint/2010/main" val="8454901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5274" y="274638"/>
            <a:ext cx="8201526" cy="1078361"/>
          </a:xfrm>
          <a:solidFill>
            <a:srgbClr val="92D050">
              <a:alpha val="20000"/>
            </a:srgbClr>
          </a:solidFill>
        </p:spPr>
        <p:txBody>
          <a:bodyPr/>
          <a:lstStyle/>
          <a:p>
            <a:r>
              <a:rPr lang="en-US" sz="3600" dirty="0" smtClean="0"/>
              <a:t>What do we mean by </a:t>
            </a:r>
            <a:br>
              <a:rPr lang="en-US" sz="3600" dirty="0" smtClean="0"/>
            </a:br>
            <a:r>
              <a:rPr lang="en-US" sz="3600" dirty="0" smtClean="0"/>
              <a:t>R/S-Science Interaction?</a:t>
            </a:r>
            <a:endParaRPr lang="en-US" sz="3600" dirty="0"/>
          </a:p>
        </p:txBody>
      </p:sp>
      <p:sp>
        <p:nvSpPr>
          <p:cNvPr id="3" name="Content Placeholder 2"/>
          <p:cNvSpPr>
            <a:spLocks noGrp="1"/>
          </p:cNvSpPr>
          <p:nvPr>
            <p:ph idx="1"/>
          </p:nvPr>
        </p:nvSpPr>
        <p:spPr>
          <a:xfrm>
            <a:off x="990600" y="1568987"/>
            <a:ext cx="8418095" cy="3011260"/>
          </a:xfrm>
        </p:spPr>
        <p:txBody>
          <a:bodyPr/>
          <a:lstStyle/>
          <a:p>
            <a:pPr marL="0" indent="0">
              <a:spcAft>
                <a:spcPts val="600"/>
              </a:spcAft>
              <a:buNone/>
            </a:pPr>
            <a:r>
              <a:rPr lang="en-US" sz="2800" dirty="0" smtClean="0"/>
              <a:t>Religion         Science</a:t>
            </a:r>
          </a:p>
        </p:txBody>
      </p:sp>
      <p:sp>
        <p:nvSpPr>
          <p:cNvPr id="4" name="Slide Number Placeholder 3"/>
          <p:cNvSpPr>
            <a:spLocks noGrp="1"/>
          </p:cNvSpPr>
          <p:nvPr>
            <p:ph type="sldNum" sz="quarter" idx="12"/>
          </p:nvPr>
        </p:nvSpPr>
        <p:spPr>
          <a:xfrm>
            <a:off x="52922" y="6188968"/>
            <a:ext cx="611071" cy="476250"/>
          </a:xfrm>
        </p:spPr>
        <p:txBody>
          <a:bodyPr/>
          <a:lstStyle/>
          <a:p>
            <a:pPr>
              <a:defRPr/>
            </a:pPr>
            <a:fld id="{1562156A-9564-4DAC-8093-548D72B23337}" type="slidenum">
              <a:rPr lang="en-US" altLang="en-US" smtClean="0"/>
              <a:pPr>
                <a:defRPr/>
              </a:pPr>
              <a:t>10</a:t>
            </a:fld>
            <a:endParaRPr lang="en-US" altLang="en-US" dirty="0"/>
          </a:p>
        </p:txBody>
      </p:sp>
      <p:sp>
        <p:nvSpPr>
          <p:cNvPr id="10" name="TextBox 9"/>
          <p:cNvSpPr txBox="1"/>
          <p:nvPr/>
        </p:nvSpPr>
        <p:spPr>
          <a:xfrm>
            <a:off x="7926540" y="3548743"/>
            <a:ext cx="451406" cy="523220"/>
          </a:xfrm>
          <a:prstGeom prst="rect">
            <a:avLst/>
          </a:prstGeom>
          <a:solidFill>
            <a:schemeClr val="bg1"/>
          </a:solidFill>
        </p:spPr>
        <p:txBody>
          <a:bodyPr wrap="none" rIns="0" rtlCol="0">
            <a:spAutoFit/>
          </a:bodyPr>
          <a:lstStyle/>
          <a:p>
            <a:pPr algn="r"/>
            <a:r>
              <a:rPr lang="en-US" sz="2800" dirty="0" smtClean="0">
                <a:sym typeface="Webdings" panose="05030102010509060703" pitchFamily="18" charset="2"/>
              </a:rPr>
              <a:t></a:t>
            </a:r>
            <a:endParaRPr lang="en-US" sz="2800" dirty="0"/>
          </a:p>
        </p:txBody>
      </p:sp>
      <p:sp>
        <p:nvSpPr>
          <p:cNvPr id="11" name="TextBox 10"/>
          <p:cNvSpPr txBox="1"/>
          <p:nvPr/>
        </p:nvSpPr>
        <p:spPr>
          <a:xfrm>
            <a:off x="7476791" y="3208923"/>
            <a:ext cx="1648084" cy="461665"/>
          </a:xfrm>
          <a:prstGeom prst="rect">
            <a:avLst/>
          </a:prstGeom>
          <a:noFill/>
        </p:spPr>
        <p:txBody>
          <a:bodyPr wrap="square" rtlCol="0">
            <a:spAutoFit/>
          </a:bodyPr>
          <a:lstStyle/>
          <a:p>
            <a:r>
              <a:rPr lang="en-US" sz="1200" u="sng" dirty="0" smtClean="0"/>
              <a:t>Informed</a:t>
            </a:r>
            <a:r>
              <a:rPr lang="en-US" sz="1200" dirty="0" smtClean="0"/>
              <a:t> by beliefs,</a:t>
            </a:r>
          </a:p>
          <a:p>
            <a:r>
              <a:rPr lang="en-US" sz="1200" dirty="0" smtClean="0"/>
              <a:t>but goal </a:t>
            </a:r>
            <a:r>
              <a:rPr lang="en-US" sz="1200" dirty="0" smtClean="0">
                <a:sym typeface="Symbol" panose="05050102010706020507" pitchFamily="18" charset="2"/>
              </a:rPr>
              <a:t></a:t>
            </a:r>
            <a:r>
              <a:rPr lang="en-US" sz="1200" dirty="0" smtClean="0"/>
              <a:t> agreement</a:t>
            </a:r>
            <a:endParaRPr lang="en-US" sz="1200" dirty="0"/>
          </a:p>
        </p:txBody>
      </p:sp>
      <p:sp>
        <p:nvSpPr>
          <p:cNvPr id="8" name="Down Arrow 7"/>
          <p:cNvSpPr/>
          <p:nvPr/>
        </p:nvSpPr>
        <p:spPr bwMode="auto">
          <a:xfrm rot="18900000">
            <a:off x="1987182" y="2011680"/>
            <a:ext cx="484632" cy="1005840"/>
          </a:xfrm>
          <a:prstGeom prst="downArrow">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Down Arrow 11"/>
          <p:cNvSpPr/>
          <p:nvPr/>
        </p:nvSpPr>
        <p:spPr bwMode="auto">
          <a:xfrm rot="2700000">
            <a:off x="2743200" y="2011680"/>
            <a:ext cx="484632" cy="1005840"/>
          </a:xfrm>
          <a:prstGeom prst="downArrow">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ight Arrow Callout 12"/>
          <p:cNvSpPr/>
          <p:nvPr/>
        </p:nvSpPr>
        <p:spPr bwMode="auto">
          <a:xfrm>
            <a:off x="2331974" y="2875552"/>
            <a:ext cx="1014838" cy="1020430"/>
          </a:xfrm>
          <a:prstGeom prst="rightArrowCallout">
            <a:avLst>
              <a:gd name="adj1" fmla="val 25000"/>
              <a:gd name="adj2" fmla="val 23684"/>
              <a:gd name="adj3" fmla="val 21053"/>
              <a:gd name="adj4" fmla="val 59049"/>
            </a:avLst>
          </a:prstGeom>
          <a:solidFill>
            <a:schemeClr val="bg1"/>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700" y="2319115"/>
            <a:ext cx="4101900" cy="1339437"/>
          </a:xfrm>
          <a:prstGeom prst="rect">
            <a:avLst/>
          </a:prstGeom>
        </p:spPr>
      </p:pic>
      <p:sp>
        <p:nvSpPr>
          <p:cNvPr id="20" name="TextBox 19"/>
          <p:cNvSpPr txBox="1"/>
          <p:nvPr/>
        </p:nvSpPr>
        <p:spPr>
          <a:xfrm>
            <a:off x="3691723" y="2821254"/>
            <a:ext cx="3472548" cy="461665"/>
          </a:xfrm>
          <a:prstGeom prst="rect">
            <a:avLst/>
          </a:prstGeom>
          <a:solidFill>
            <a:srgbClr val="FFDD4B">
              <a:alpha val="50000"/>
            </a:srgbClr>
          </a:solidFill>
        </p:spPr>
        <p:txBody>
          <a:bodyPr wrap="square" rtlCol="0">
            <a:spAutoFit/>
          </a:bodyPr>
          <a:lstStyle/>
          <a:p>
            <a:pPr algn="ctr"/>
            <a:r>
              <a:rPr lang="en-US" sz="2400" dirty="0" smtClean="0"/>
              <a:t>Goal = Beneficial </a:t>
            </a:r>
            <a:r>
              <a:rPr lang="en-US" sz="2400" u="sng" dirty="0" smtClean="0"/>
              <a:t>Action</a:t>
            </a:r>
            <a:endParaRPr lang="en-US" sz="2400" u="sng" dirty="0"/>
          </a:p>
        </p:txBody>
      </p:sp>
      <p:sp>
        <p:nvSpPr>
          <p:cNvPr id="23" name="TextBox 22"/>
          <p:cNvSpPr txBox="1"/>
          <p:nvPr/>
        </p:nvSpPr>
        <p:spPr>
          <a:xfrm>
            <a:off x="5335741" y="1893526"/>
            <a:ext cx="1979459" cy="369332"/>
          </a:xfrm>
          <a:prstGeom prst="rect">
            <a:avLst/>
          </a:prstGeom>
          <a:solidFill>
            <a:srgbClr val="FFDD4B">
              <a:alpha val="50000"/>
            </a:srgbClr>
          </a:solidFill>
        </p:spPr>
        <p:txBody>
          <a:bodyPr wrap="square" rtlCol="0">
            <a:spAutoFit/>
          </a:bodyPr>
          <a:lstStyle/>
          <a:p>
            <a:pPr algn="ctr"/>
            <a:r>
              <a:rPr lang="en-US" dirty="0" smtClean="0"/>
              <a:t>Health Sciences</a:t>
            </a:r>
            <a:endParaRPr lang="en-US" u="sng" dirty="0"/>
          </a:p>
        </p:txBody>
      </p:sp>
      <p:sp>
        <p:nvSpPr>
          <p:cNvPr id="24" name="TextBox 23"/>
          <p:cNvSpPr txBox="1"/>
          <p:nvPr/>
        </p:nvSpPr>
        <p:spPr>
          <a:xfrm>
            <a:off x="2514600" y="4364259"/>
            <a:ext cx="5791200" cy="1938992"/>
          </a:xfrm>
          <a:prstGeom prst="rect">
            <a:avLst/>
          </a:prstGeom>
          <a:solidFill>
            <a:srgbClr val="FFFF00">
              <a:alpha val="65000"/>
            </a:srgbClr>
          </a:solidFill>
        </p:spPr>
        <p:txBody>
          <a:bodyPr wrap="square" rtlCol="0">
            <a:spAutoFit/>
          </a:bodyPr>
          <a:lstStyle/>
          <a:p>
            <a:r>
              <a:rPr lang="en-US" sz="2000" dirty="0" smtClean="0"/>
              <a:t>Action focus of health professions:</a:t>
            </a:r>
          </a:p>
          <a:p>
            <a:endParaRPr lang="en-US" sz="2000" dirty="0" smtClean="0"/>
          </a:p>
          <a:p>
            <a:r>
              <a:rPr lang="en-US" sz="2000" dirty="0" smtClean="0"/>
              <a:t>Interactions of R/S-science might include</a:t>
            </a:r>
          </a:p>
          <a:p>
            <a:pPr marL="457200" indent="-457200">
              <a:buFont typeface="+mj-lt"/>
              <a:buAutoNum type="arabicPeriod"/>
            </a:pPr>
            <a:r>
              <a:rPr lang="en-US" sz="2000" dirty="0" smtClean="0"/>
              <a:t>Conflict over goals or methods</a:t>
            </a:r>
          </a:p>
          <a:p>
            <a:pPr marL="457200" indent="-457200">
              <a:buFont typeface="+mj-lt"/>
              <a:buAutoNum type="arabicPeriod"/>
            </a:pPr>
            <a:r>
              <a:rPr lang="en-US" sz="2000" dirty="0" smtClean="0"/>
              <a:t>Collaboration on fully or partly </a:t>
            </a:r>
            <a:r>
              <a:rPr lang="en-US" sz="2000" u="sng" dirty="0" smtClean="0"/>
              <a:t>shared</a:t>
            </a:r>
            <a:r>
              <a:rPr lang="en-US" sz="2000" dirty="0" smtClean="0"/>
              <a:t> goals</a:t>
            </a:r>
          </a:p>
          <a:p>
            <a:pPr marL="457200" indent="-457200">
              <a:buFont typeface="+mj-lt"/>
              <a:buAutoNum type="arabicPeriod"/>
            </a:pPr>
            <a:r>
              <a:rPr lang="en-US" sz="2000" dirty="0" smtClean="0"/>
              <a:t>Developing </a:t>
            </a:r>
            <a:r>
              <a:rPr lang="en-US" sz="2000" u="sng" dirty="0" smtClean="0"/>
              <a:t>theories</a:t>
            </a:r>
            <a:r>
              <a:rPr lang="en-US" sz="2000" dirty="0" smtClean="0"/>
              <a:t> to guide collaboration</a:t>
            </a:r>
          </a:p>
        </p:txBody>
      </p:sp>
      <p:sp>
        <p:nvSpPr>
          <p:cNvPr id="25" name="Rectangular Callout 24"/>
          <p:cNvSpPr/>
          <p:nvPr/>
        </p:nvSpPr>
        <p:spPr bwMode="auto">
          <a:xfrm>
            <a:off x="152060" y="4204562"/>
            <a:ext cx="2126762" cy="1989007"/>
          </a:xfrm>
          <a:prstGeom prst="wedgeRectCallout">
            <a:avLst>
              <a:gd name="adj1" fmla="val 62849"/>
              <a:gd name="adj2" fmla="val 14139"/>
            </a:avLst>
          </a:prstGeom>
          <a:solidFill>
            <a:schemeClr val="bg1">
              <a:lumMod val="85000"/>
            </a:schemeClr>
          </a:solidFill>
          <a:ln w="25400" cap="flat" cmpd="sng" algn="ctr">
            <a:solidFill>
              <a:schemeClr val="bg1">
                <a:lumMod val="85000"/>
              </a:schemeClr>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Many Examples</a:t>
            </a:r>
          </a:p>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chemeClr val="tx1"/>
                </a:solidFill>
                <a:effectLst/>
                <a:latin typeface="Arial" charset="0"/>
              </a:rPr>
              <a:t>Stem cells</a:t>
            </a:r>
          </a:p>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dirty="0" smtClean="0"/>
              <a:t>Reproductive issues</a:t>
            </a:r>
          </a:p>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dirty="0" smtClean="0"/>
              <a:t>Contra-indicated customs</a:t>
            </a:r>
          </a:p>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dirty="0" smtClean="0"/>
              <a:t>Etc.</a:t>
            </a:r>
          </a:p>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800" b="0"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2580438" y="5649092"/>
            <a:ext cx="5672423" cy="858198"/>
          </a:xfrm>
          <a:prstGeom prst="rect">
            <a:avLst/>
          </a:prstGeom>
          <a:noFill/>
          <a:ln w="63500" cap="flat" cmpd="sng" algn="ctr">
            <a:solidFill>
              <a:srgbClr val="FFC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85312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anim calcmode="lin" valueType="num">
                                      <p:cBhvr>
                                        <p:cTn id="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anim calcmode="lin" valueType="num">
                                      <p:cBhvr>
                                        <p:cTn id="18"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500"/>
                                        <p:tgtEl>
                                          <p:spTgt spid="24">
                                            <p:txEl>
                                              <p:pRg st="3" end="3"/>
                                            </p:txEl>
                                          </p:spTgt>
                                        </p:tgtEl>
                                      </p:cBhvr>
                                    </p:animEffect>
                                    <p:anim calcmode="lin" valueType="num">
                                      <p:cBhvr>
                                        <p:cTn id="23"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right)">
                                      <p:cBhvr>
                                        <p:cTn id="28" dur="25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
                                            <p:txEl>
                                              <p:pRg st="4" end="4"/>
                                            </p:txEl>
                                          </p:spTgt>
                                        </p:tgtEl>
                                        <p:attrNameLst>
                                          <p:attrName>style.visibility</p:attrName>
                                        </p:attrNameLst>
                                      </p:cBhvr>
                                      <p:to>
                                        <p:strVal val="visible"/>
                                      </p:to>
                                    </p:set>
                                    <p:animEffect transition="in" filter="fade">
                                      <p:cBhvr>
                                        <p:cTn id="33" dur="250"/>
                                        <p:tgtEl>
                                          <p:spTgt spid="24">
                                            <p:txEl>
                                              <p:pRg st="4" end="4"/>
                                            </p:txEl>
                                          </p:spTgt>
                                        </p:tgtEl>
                                      </p:cBhvr>
                                    </p:animEffect>
                                    <p:anim calcmode="lin" valueType="num">
                                      <p:cBhvr>
                                        <p:cTn id="34" dur="25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5" dur="25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xEl>
                                              <p:pRg st="5" end="5"/>
                                            </p:txEl>
                                          </p:spTgt>
                                        </p:tgtEl>
                                        <p:attrNameLst>
                                          <p:attrName>style.visibility</p:attrName>
                                        </p:attrNameLst>
                                      </p:cBhvr>
                                      <p:to>
                                        <p:strVal val="visible"/>
                                      </p:to>
                                    </p:set>
                                    <p:animEffect transition="in" filter="fade">
                                      <p:cBhvr>
                                        <p:cTn id="40" dur="250"/>
                                        <p:tgtEl>
                                          <p:spTgt spid="24">
                                            <p:txEl>
                                              <p:pRg st="5" end="5"/>
                                            </p:txEl>
                                          </p:spTgt>
                                        </p:tgtEl>
                                      </p:cBhvr>
                                    </p:animEffect>
                                    <p:anim calcmode="lin" valueType="num">
                                      <p:cBhvr>
                                        <p:cTn id="41" dur="25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2" dur="25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250"/>
                            </p:stCondLst>
                            <p:childTnLst>
                              <p:par>
                                <p:cTn id="44" presetID="10"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4400" dirty="0" smtClean="0"/>
              <a:t>How do Science and Religion Interact in </a:t>
            </a:r>
            <a:br>
              <a:rPr lang="en-US" sz="4400" dirty="0" smtClean="0"/>
            </a:br>
            <a:r>
              <a:rPr lang="en-US" sz="4400" u="sng" dirty="0" smtClean="0"/>
              <a:t>Clinical Care</a:t>
            </a:r>
            <a:r>
              <a:rPr lang="en-US" sz="4400" dirty="0" smtClean="0"/>
              <a:t>?</a:t>
            </a:r>
            <a:br>
              <a:rPr lang="en-US" sz="4400" dirty="0" smtClean="0"/>
            </a:br>
            <a:endParaRPr lang="en-US" sz="36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62156A-9564-4DAC-8093-548D72B23337}" type="slidenum">
              <a:rPr kumimoji="0" lang="en-US" alt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ular Callout 4"/>
          <p:cNvSpPr/>
          <p:nvPr/>
        </p:nvSpPr>
        <p:spPr bwMode="auto">
          <a:xfrm>
            <a:off x="3657600" y="4114800"/>
            <a:ext cx="1828800" cy="612648"/>
          </a:xfrm>
          <a:prstGeom prst="wedgeRectCallout">
            <a:avLst>
              <a:gd name="adj1" fmla="val -65019"/>
              <a:gd name="adj2" fmla="val -123199"/>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One </a:t>
            </a:r>
            <a:r>
              <a:rPr kumimoji="0" lang="en-US" sz="1800" b="0" i="0" u="sng" strike="noStrike" cap="none" normalizeH="0" baseline="0" dirty="0" smtClean="0">
                <a:ln>
                  <a:noFill/>
                </a:ln>
                <a:solidFill>
                  <a:schemeClr val="tx1"/>
                </a:solidFill>
                <a:effectLst/>
                <a:latin typeface="Arial" charset="0"/>
              </a:rPr>
              <a:t>small</a:t>
            </a:r>
            <a:r>
              <a:rPr kumimoji="0" lang="en-US" sz="1800" b="0" i="0" u="sng" strike="noStrike" cap="none" normalizeH="0" dirty="0" smtClean="0">
                <a:ln>
                  <a:noFill/>
                </a:ln>
                <a:solidFill>
                  <a:schemeClr val="tx1"/>
                </a:solidFill>
                <a:effectLst/>
                <a:latin typeface="Arial" charset="0"/>
              </a:rPr>
              <a:t> slice </a:t>
            </a:r>
            <a:r>
              <a:rPr kumimoji="0" lang="en-US" sz="1800" b="0" i="0" u="none" strike="noStrike" cap="none" normalizeH="0" dirty="0" smtClean="0">
                <a:ln>
                  <a:noFill/>
                </a:ln>
                <a:solidFill>
                  <a:schemeClr val="tx1"/>
                </a:solidFill>
                <a:effectLst/>
                <a:latin typeface="Arial" charset="0"/>
              </a:rPr>
              <a:t>of public health</a:t>
            </a: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42057191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35063"/>
            <a:ext cx="8229600" cy="3992563"/>
          </a:xfrm>
        </p:spPr>
        <p:txBody>
          <a:bodyPr/>
          <a:lstStyle/>
          <a:p>
            <a:pPr marL="0" indent="0">
              <a:buNone/>
            </a:pPr>
            <a:r>
              <a:rPr lang="en-US" dirty="0"/>
              <a:t>Clinical Treatment in </a:t>
            </a:r>
            <a:r>
              <a:rPr lang="en-US" u="sng" dirty="0"/>
              <a:t>Medicine</a:t>
            </a:r>
            <a:r>
              <a:rPr lang="en-US" dirty="0"/>
              <a:t> &amp; </a:t>
            </a:r>
            <a:r>
              <a:rPr lang="en-US" u="sng" dirty="0"/>
              <a:t>Psychology</a:t>
            </a:r>
          </a:p>
          <a:p>
            <a:pPr marL="285750" indent="-285750">
              <a:buFont typeface="Wingdings" panose="05000000000000000000" pitchFamily="2" charset="2"/>
              <a:buChar char="ü"/>
            </a:pPr>
            <a:r>
              <a:rPr lang="en-US" dirty="0"/>
              <a:t>Proactively respect patient R/S</a:t>
            </a:r>
          </a:p>
          <a:p>
            <a:endParaRPr lang="en-US" dirty="0"/>
          </a:p>
        </p:txBody>
      </p:sp>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a:t>#1: Building Individual Clinical Care Alliance</a:t>
            </a:r>
            <a:br>
              <a:rPr lang="en-US" sz="3200" dirty="0"/>
            </a:br>
            <a:r>
              <a:rPr lang="en-US" sz="2000" dirty="0"/>
              <a:t>(provider/patient)</a:t>
            </a:r>
            <a:endParaRPr lang="en-US" sz="5400" dirty="0"/>
          </a:p>
        </p:txBody>
      </p:sp>
      <p:sp>
        <p:nvSpPr>
          <p:cNvPr id="4" name="Slide Number Placeholder 3"/>
          <p:cNvSpPr>
            <a:spLocks noGrp="1"/>
          </p:cNvSpPr>
          <p:nvPr>
            <p:ph type="sldNum" sz="quarter" idx="12"/>
          </p:nvPr>
        </p:nvSpPr>
        <p:spPr>
          <a:xfrm>
            <a:off x="115091" y="6248400"/>
            <a:ext cx="838200" cy="476250"/>
          </a:xfrm>
        </p:spPr>
        <p:txBody>
          <a:bodyPr/>
          <a:lstStyle/>
          <a:p>
            <a:pPr algn="l">
              <a:defRPr/>
            </a:pPr>
            <a:fld id="{1562156A-9564-4DAC-8093-548D72B23337}" type="slidenum">
              <a:rPr lang="en-US" altLang="en-US" smtClean="0"/>
              <a:pPr algn="l">
                <a:defRPr/>
              </a:pPr>
              <a:t>12</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smtClean="0"/>
              <a:t>Locus #1</a:t>
            </a:r>
            <a:endParaRPr lang="en-US" dirty="0"/>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pic>
        <p:nvPicPr>
          <p:cNvPr id="7"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29178" y="3291230"/>
            <a:ext cx="1732598" cy="218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9203" y="5476970"/>
            <a:ext cx="2431575" cy="1323439"/>
          </a:xfrm>
          <a:prstGeom prst="rect">
            <a:avLst/>
          </a:prstGeom>
          <a:solidFill>
            <a:schemeClr val="accent1">
              <a:lumMod val="90000"/>
              <a:alpha val="60000"/>
            </a:schemeClr>
          </a:solidFill>
        </p:spPr>
        <p:txBody>
          <a:bodyPr wrap="square" rtlCol="0">
            <a:spAutoFit/>
          </a:bodyPr>
          <a:lstStyle/>
          <a:p>
            <a:r>
              <a:rPr lang="en-US" sz="1600" u="sng" dirty="0" smtClean="0"/>
              <a:t>Books</a:t>
            </a:r>
          </a:p>
          <a:p>
            <a:r>
              <a:rPr lang="en-US" sz="1600" i="1" dirty="0" smtClean="0"/>
              <a:t>Oxford Textbook of Spirituality in Healthcare </a:t>
            </a:r>
            <a:r>
              <a:rPr lang="en-US" sz="1600" dirty="0" smtClean="0"/>
              <a:t>(Cobb, </a:t>
            </a:r>
            <a:r>
              <a:rPr lang="en-US" sz="1600" dirty="0" err="1" smtClean="0"/>
              <a:t>Puchalski</a:t>
            </a:r>
            <a:r>
              <a:rPr lang="en-US" sz="1600" dirty="0" smtClean="0"/>
              <a:t> &amp; </a:t>
            </a:r>
            <a:r>
              <a:rPr lang="en-US" sz="1600" dirty="0" err="1" smtClean="0"/>
              <a:t>Rumbold</a:t>
            </a:r>
            <a:r>
              <a:rPr lang="en-US" sz="1600" dirty="0" smtClean="0"/>
              <a:t>, 2012)</a:t>
            </a:r>
            <a:endParaRPr lang="en-US" sz="1600" dirty="0"/>
          </a:p>
        </p:txBody>
      </p:sp>
    </p:spTree>
    <p:extLst>
      <p:ext uri="{BB962C8B-B14F-4D97-AF65-F5344CB8AC3E}">
        <p14:creationId xmlns:p14="http://schemas.microsoft.com/office/powerpoint/2010/main" val="4139416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35063"/>
            <a:ext cx="8229600" cy="3992563"/>
          </a:xfrm>
        </p:spPr>
        <p:txBody>
          <a:bodyPr/>
          <a:lstStyle/>
          <a:p>
            <a:pPr marL="0" indent="0">
              <a:buNone/>
            </a:pPr>
            <a:r>
              <a:rPr lang="en-US" dirty="0"/>
              <a:t>Clinical Treatment in Medicine &amp; Psychology</a:t>
            </a:r>
          </a:p>
          <a:p>
            <a:pPr marL="285750" indent="-285750">
              <a:buFont typeface="Wingdings" panose="05000000000000000000" pitchFamily="2" charset="2"/>
              <a:buChar char="ü"/>
            </a:pPr>
            <a:r>
              <a:rPr lang="en-US" dirty="0"/>
              <a:t>Proactively respect patient R/S</a:t>
            </a:r>
          </a:p>
          <a:p>
            <a:pPr marL="285750" indent="-285750">
              <a:buFont typeface="Wingdings" panose="05000000000000000000" pitchFamily="2" charset="2"/>
              <a:buChar char="ü"/>
            </a:pPr>
            <a:r>
              <a:rPr lang="en-US" dirty="0"/>
              <a:t>Assess R/S for accreditation (JCAHO/TJC) </a:t>
            </a:r>
          </a:p>
          <a:p>
            <a:endParaRPr lang="en-US" dirty="0"/>
          </a:p>
        </p:txBody>
      </p:sp>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a:t>#1: Building Individual Clinical Care Alliance</a:t>
            </a:r>
            <a:br>
              <a:rPr lang="en-US" sz="3200" dirty="0"/>
            </a:br>
            <a:r>
              <a:rPr lang="en-US" sz="2000" dirty="0"/>
              <a:t>(provider/patient)</a:t>
            </a:r>
            <a:endParaRPr lang="en-US" sz="5400" dirty="0"/>
          </a:p>
        </p:txBody>
      </p:sp>
      <p:sp>
        <p:nvSpPr>
          <p:cNvPr id="4" name="Slide Number Placeholder 3"/>
          <p:cNvSpPr>
            <a:spLocks noGrp="1"/>
          </p:cNvSpPr>
          <p:nvPr>
            <p:ph type="sldNum" sz="quarter" idx="12"/>
          </p:nvPr>
        </p:nvSpPr>
        <p:spPr>
          <a:xfrm>
            <a:off x="304800" y="6138690"/>
            <a:ext cx="838200" cy="476250"/>
          </a:xfrm>
        </p:spPr>
        <p:txBody>
          <a:bodyPr/>
          <a:lstStyle/>
          <a:p>
            <a:pPr algn="l">
              <a:defRPr/>
            </a:pPr>
            <a:fld id="{1562156A-9564-4DAC-8093-548D72B23337}" type="slidenum">
              <a:rPr lang="en-US" altLang="en-US" smtClean="0"/>
              <a:pPr algn="l">
                <a:defRPr/>
              </a:pPr>
              <a:t>13</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smtClean="0"/>
              <a:t>Locus #1</a:t>
            </a:r>
            <a:endParaRPr lang="en-US" dirty="0"/>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sp>
        <p:nvSpPr>
          <p:cNvPr id="7" name="TextBox 6"/>
          <p:cNvSpPr txBox="1"/>
          <p:nvPr/>
        </p:nvSpPr>
        <p:spPr>
          <a:xfrm>
            <a:off x="3022656" y="3962400"/>
            <a:ext cx="3581686" cy="1569660"/>
          </a:xfrm>
          <a:prstGeom prst="rect">
            <a:avLst/>
          </a:prstGeom>
          <a:solidFill>
            <a:srgbClr val="C4E59F">
              <a:alpha val="60000"/>
            </a:srgbClr>
          </a:solidFill>
        </p:spPr>
        <p:txBody>
          <a:bodyPr wrap="square" rtlCol="0">
            <a:spAutoFit/>
          </a:bodyPr>
          <a:lstStyle/>
          <a:p>
            <a:r>
              <a:rPr lang="en-US" sz="1600" u="sng" dirty="0" smtClean="0"/>
              <a:t>Spiritual Assessment Tools</a:t>
            </a:r>
          </a:p>
          <a:p>
            <a:pPr marL="285750" indent="-285750">
              <a:buFont typeface="Arial" panose="020B0604020202020204" pitchFamily="34" charset="0"/>
              <a:buChar char="•"/>
            </a:pPr>
            <a:r>
              <a:rPr lang="en-US" sz="1600" dirty="0" smtClean="0"/>
              <a:t>Koenig (2000)</a:t>
            </a:r>
            <a:br>
              <a:rPr lang="en-US" sz="1600" dirty="0" smtClean="0"/>
            </a:br>
            <a:r>
              <a:rPr lang="en-US" sz="1600" dirty="0" smtClean="0"/>
              <a:t>Religion, spirituality and medicine: Application to clinical practice</a:t>
            </a:r>
            <a:br>
              <a:rPr lang="en-US" sz="1600" dirty="0" smtClean="0"/>
            </a:br>
            <a:r>
              <a:rPr lang="en-US" sz="1600" i="1" dirty="0" smtClean="0"/>
              <a:t>JAMA 284</a:t>
            </a:r>
            <a:r>
              <a:rPr lang="en-US" sz="1600" dirty="0" smtClean="0"/>
              <a:t>, 1708</a:t>
            </a:r>
          </a:p>
          <a:p>
            <a:pPr marL="285750" indent="-285750">
              <a:buFont typeface="Arial" panose="020B0604020202020204" pitchFamily="34" charset="0"/>
              <a:buChar char="•"/>
            </a:pPr>
            <a:r>
              <a:rPr lang="en-US" sz="1600" dirty="0" smtClean="0"/>
              <a:t>Many others</a:t>
            </a:r>
            <a:endParaRPr lang="en-US" sz="1600" dirty="0"/>
          </a:p>
        </p:txBody>
      </p:sp>
    </p:spTree>
    <p:extLst>
      <p:ext uri="{BB962C8B-B14F-4D97-AF65-F5344CB8AC3E}">
        <p14:creationId xmlns:p14="http://schemas.microsoft.com/office/powerpoint/2010/main" val="642812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anim calcmode="lin" valueType="num">
                                      <p:cBhvr>
                                        <p:cTn id="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35063"/>
            <a:ext cx="8229600" cy="3992563"/>
          </a:xfrm>
        </p:spPr>
        <p:txBody>
          <a:bodyPr/>
          <a:lstStyle/>
          <a:p>
            <a:pPr marL="0" indent="0">
              <a:buNone/>
            </a:pPr>
            <a:r>
              <a:rPr lang="en-US" dirty="0"/>
              <a:t>Clinical Treatment in Medicine &amp; Psychology</a:t>
            </a:r>
          </a:p>
          <a:p>
            <a:pPr marL="285750" indent="-285750">
              <a:buFont typeface="Wingdings" panose="05000000000000000000" pitchFamily="2" charset="2"/>
              <a:buChar char="ü"/>
            </a:pPr>
            <a:r>
              <a:rPr lang="en-US" dirty="0"/>
              <a:t>Proactively respect patient R/S</a:t>
            </a:r>
          </a:p>
          <a:p>
            <a:pPr marL="285750" indent="-285750">
              <a:buFont typeface="Wingdings" panose="05000000000000000000" pitchFamily="2" charset="2"/>
              <a:buChar char="ü"/>
            </a:pPr>
            <a:r>
              <a:rPr lang="en-US" dirty="0"/>
              <a:t>Assess R/S for accreditation (JCAHO/TJC) </a:t>
            </a:r>
          </a:p>
          <a:p>
            <a:pPr marL="285750" indent="-285750">
              <a:buFont typeface="Wingdings" panose="05000000000000000000" pitchFamily="2" charset="2"/>
              <a:buChar char="ü"/>
            </a:pPr>
            <a:r>
              <a:rPr lang="en-US" dirty="0" smtClean="0"/>
              <a:t>Refer </a:t>
            </a:r>
            <a:r>
              <a:rPr lang="en-US" dirty="0"/>
              <a:t>when appropriate to chaplains</a:t>
            </a:r>
          </a:p>
          <a:p>
            <a:endParaRPr lang="en-US" dirty="0"/>
          </a:p>
        </p:txBody>
      </p:sp>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a:t>#1: Building Individual Clinical Care Alliance</a:t>
            </a:r>
            <a:br>
              <a:rPr lang="en-US" sz="3200" dirty="0"/>
            </a:br>
            <a:r>
              <a:rPr lang="en-US" sz="2000" dirty="0"/>
              <a:t>(provider/patient)</a:t>
            </a:r>
            <a:endParaRPr lang="en-US" sz="5400" dirty="0"/>
          </a:p>
        </p:txBody>
      </p:sp>
      <p:sp>
        <p:nvSpPr>
          <p:cNvPr id="4" name="Slide Number Placeholder 3"/>
          <p:cNvSpPr>
            <a:spLocks noGrp="1"/>
          </p:cNvSpPr>
          <p:nvPr>
            <p:ph type="sldNum" sz="quarter" idx="12"/>
          </p:nvPr>
        </p:nvSpPr>
        <p:spPr>
          <a:xfrm>
            <a:off x="304800" y="6138690"/>
            <a:ext cx="838200" cy="476250"/>
          </a:xfrm>
        </p:spPr>
        <p:txBody>
          <a:bodyPr/>
          <a:lstStyle/>
          <a:p>
            <a:pPr algn="l">
              <a:defRPr/>
            </a:pPr>
            <a:fld id="{1562156A-9564-4DAC-8093-548D72B23337}" type="slidenum">
              <a:rPr lang="en-US" altLang="en-US" smtClean="0"/>
              <a:pPr algn="l">
                <a:defRPr/>
              </a:pPr>
              <a:t>14</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smtClean="0"/>
              <a:t>Locus #1</a:t>
            </a:r>
            <a:endParaRPr lang="en-US" dirty="0"/>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sp>
        <p:nvSpPr>
          <p:cNvPr id="7" name="TextBox 6"/>
          <p:cNvSpPr txBox="1"/>
          <p:nvPr/>
        </p:nvSpPr>
        <p:spPr>
          <a:xfrm>
            <a:off x="4602126" y="4259609"/>
            <a:ext cx="4270853" cy="1723549"/>
          </a:xfrm>
          <a:prstGeom prst="rect">
            <a:avLst/>
          </a:prstGeom>
          <a:solidFill>
            <a:srgbClr val="FFCCCC">
              <a:alpha val="50000"/>
            </a:srgbClr>
          </a:solidFill>
        </p:spPr>
        <p:txBody>
          <a:bodyPr wrap="square" rtlCol="0">
            <a:spAutoFit/>
          </a:bodyPr>
          <a:lstStyle/>
          <a:p>
            <a:r>
              <a:rPr lang="en-US" sz="1600" u="sng" dirty="0" smtClean="0"/>
              <a:t>Boundaries &amp; Resources</a:t>
            </a:r>
          </a:p>
          <a:p>
            <a:pPr marL="285750" indent="-285750">
              <a:buFont typeface="Arial" panose="020B0604020202020204" pitchFamily="34" charset="0"/>
              <a:buChar char="•"/>
            </a:pPr>
            <a:r>
              <a:rPr lang="en-US" dirty="0"/>
              <a:t>Post, </a:t>
            </a:r>
            <a:r>
              <a:rPr lang="en-US" dirty="0" err="1" smtClean="0"/>
              <a:t>Puchalski</a:t>
            </a:r>
            <a:r>
              <a:rPr lang="en-US" dirty="0"/>
              <a:t>, </a:t>
            </a:r>
            <a:r>
              <a:rPr lang="en-US" dirty="0" smtClean="0"/>
              <a:t>&amp; Larson </a:t>
            </a:r>
            <a:r>
              <a:rPr lang="en-US" dirty="0"/>
              <a:t>(2000). Physicians and patient spirituality: Professional boundaries, competency, and ethics. </a:t>
            </a:r>
            <a:r>
              <a:rPr lang="en-US" i="1" dirty="0"/>
              <a:t>Annals of Internal Medicine, 132</a:t>
            </a:r>
            <a:r>
              <a:rPr lang="en-US" dirty="0"/>
              <a:t>, 578-583. </a:t>
            </a:r>
            <a:endParaRPr lang="en-US" sz="1600" dirty="0"/>
          </a:p>
        </p:txBody>
      </p:sp>
    </p:spTree>
    <p:extLst>
      <p:ext uri="{BB962C8B-B14F-4D97-AF65-F5344CB8AC3E}">
        <p14:creationId xmlns:p14="http://schemas.microsoft.com/office/powerpoint/2010/main" val="3613823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anim calcmode="lin" valueType="num">
                                      <p:cBhvr>
                                        <p:cTn id="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35063"/>
            <a:ext cx="8229600" cy="3992563"/>
          </a:xfrm>
        </p:spPr>
        <p:txBody>
          <a:bodyPr/>
          <a:lstStyle/>
          <a:p>
            <a:pPr marL="0" indent="0">
              <a:buNone/>
            </a:pPr>
            <a:r>
              <a:rPr lang="en-US" dirty="0"/>
              <a:t>Clinical Treatment in Medicine &amp; Psychology</a:t>
            </a:r>
          </a:p>
          <a:p>
            <a:pPr marL="285750" indent="-285750">
              <a:buFont typeface="Wingdings" panose="05000000000000000000" pitchFamily="2" charset="2"/>
              <a:buChar char="ü"/>
            </a:pPr>
            <a:r>
              <a:rPr lang="en-US" dirty="0"/>
              <a:t>Proactively respect patient R/S</a:t>
            </a:r>
          </a:p>
          <a:p>
            <a:pPr marL="285750" indent="-285750">
              <a:buFont typeface="Wingdings" panose="05000000000000000000" pitchFamily="2" charset="2"/>
              <a:buChar char="ü"/>
            </a:pPr>
            <a:r>
              <a:rPr lang="en-US" dirty="0" smtClean="0"/>
              <a:t>Assess R/S for accreditation (JCAHO/TJC) </a:t>
            </a:r>
          </a:p>
          <a:p>
            <a:pPr marL="285750" indent="-285750">
              <a:buFont typeface="Wingdings" panose="05000000000000000000" pitchFamily="2" charset="2"/>
              <a:buChar char="ü"/>
            </a:pPr>
            <a:r>
              <a:rPr lang="en-US" dirty="0" smtClean="0"/>
              <a:t>Refer </a:t>
            </a:r>
            <a:r>
              <a:rPr lang="en-US" dirty="0"/>
              <a:t>when appropriate to chaplains</a:t>
            </a:r>
          </a:p>
          <a:p>
            <a:pPr marL="285750" indent="-285750">
              <a:buFont typeface="Wingdings" panose="05000000000000000000" pitchFamily="2" charset="2"/>
              <a:buChar char="ü"/>
            </a:pPr>
            <a:r>
              <a:rPr lang="en-US" dirty="0"/>
              <a:t>Support use of positive R/S coping + resources</a:t>
            </a:r>
          </a:p>
          <a:p>
            <a:endParaRPr lang="en-US" dirty="0"/>
          </a:p>
        </p:txBody>
      </p:sp>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a:t>#1: Building Individual Clinical Care Alliance</a:t>
            </a:r>
            <a:br>
              <a:rPr lang="en-US" sz="3200" dirty="0"/>
            </a:br>
            <a:r>
              <a:rPr lang="en-US" sz="2000" dirty="0"/>
              <a:t>(provider/patient)</a:t>
            </a:r>
            <a:endParaRPr lang="en-US" sz="5400" dirty="0"/>
          </a:p>
        </p:txBody>
      </p:sp>
      <p:sp>
        <p:nvSpPr>
          <p:cNvPr id="4" name="Slide Number Placeholder 3"/>
          <p:cNvSpPr>
            <a:spLocks noGrp="1"/>
          </p:cNvSpPr>
          <p:nvPr>
            <p:ph type="sldNum" sz="quarter" idx="12"/>
          </p:nvPr>
        </p:nvSpPr>
        <p:spPr>
          <a:xfrm>
            <a:off x="8860" y="6184577"/>
            <a:ext cx="419100" cy="476250"/>
          </a:xfrm>
        </p:spPr>
        <p:txBody>
          <a:bodyPr/>
          <a:lstStyle/>
          <a:p>
            <a:pPr algn="l">
              <a:defRPr/>
            </a:pPr>
            <a:fld id="{1562156A-9564-4DAC-8093-548D72B23337}" type="slidenum">
              <a:rPr lang="en-US" altLang="en-US" smtClean="0"/>
              <a:pPr algn="l">
                <a:defRPr/>
              </a:pPr>
              <a:t>15</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smtClean="0"/>
              <a:t>Locus #1</a:t>
            </a:r>
            <a:endParaRPr lang="en-US" dirty="0"/>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sp>
        <p:nvSpPr>
          <p:cNvPr id="14" name="TextBox 13"/>
          <p:cNvSpPr txBox="1"/>
          <p:nvPr/>
        </p:nvSpPr>
        <p:spPr>
          <a:xfrm>
            <a:off x="609600" y="5321283"/>
            <a:ext cx="5090633" cy="1323439"/>
          </a:xfrm>
          <a:prstGeom prst="rect">
            <a:avLst/>
          </a:prstGeom>
          <a:solidFill>
            <a:srgbClr val="FFFF00">
              <a:alpha val="60000"/>
            </a:srgbClr>
          </a:solidFill>
        </p:spPr>
        <p:txBody>
          <a:bodyPr wrap="square" rtlCol="0">
            <a:spAutoFit/>
          </a:bodyPr>
          <a:lstStyle/>
          <a:p>
            <a:r>
              <a:rPr lang="en-US" sz="1600" u="sng" dirty="0" smtClean="0"/>
              <a:t>Skills</a:t>
            </a:r>
          </a:p>
          <a:p>
            <a:pPr marL="285750" indent="-285750">
              <a:buFont typeface="Arial" panose="020B0604020202020204" pitchFamily="34" charset="0"/>
              <a:buChar char="•"/>
            </a:pPr>
            <a:r>
              <a:rPr lang="en-US" sz="1600" dirty="0" err="1" smtClean="0"/>
              <a:t>Zinnbauer</a:t>
            </a:r>
            <a:r>
              <a:rPr lang="en-US" sz="1600" dirty="0" smtClean="0"/>
              <a:t> &amp; Pargament (2000)</a:t>
            </a:r>
            <a:r>
              <a:rPr lang="en-US" sz="1600" dirty="0"/>
              <a:t/>
            </a:r>
            <a:br>
              <a:rPr lang="en-US" sz="1600" dirty="0"/>
            </a:br>
            <a:r>
              <a:rPr lang="en-US" sz="1600" dirty="0"/>
              <a:t>Working with the sacred: Four approaches to religious and spiritual issues in counseling. </a:t>
            </a:r>
            <a:r>
              <a:rPr lang="en-US" sz="1600" dirty="0" smtClean="0"/>
              <a:t/>
            </a:r>
            <a:br>
              <a:rPr lang="en-US" sz="1600" dirty="0" smtClean="0"/>
            </a:br>
            <a:r>
              <a:rPr lang="en-US" sz="1600" i="1" dirty="0" smtClean="0"/>
              <a:t>Journal </a:t>
            </a:r>
            <a:r>
              <a:rPr lang="en-US" sz="1600" i="1" dirty="0"/>
              <a:t>of Counseling &amp; Development</a:t>
            </a:r>
            <a:r>
              <a:rPr lang="en-US" sz="1600" dirty="0"/>
              <a:t>, 78, 162-171</a:t>
            </a:r>
          </a:p>
        </p:txBody>
      </p:sp>
      <p:sp>
        <p:nvSpPr>
          <p:cNvPr id="17" name="TextBox 16"/>
          <p:cNvSpPr txBox="1"/>
          <p:nvPr/>
        </p:nvSpPr>
        <p:spPr>
          <a:xfrm>
            <a:off x="5902550" y="4876800"/>
            <a:ext cx="3005889" cy="584775"/>
          </a:xfrm>
          <a:prstGeom prst="rect">
            <a:avLst/>
          </a:prstGeom>
          <a:solidFill>
            <a:srgbClr val="FFDD4B">
              <a:alpha val="70000"/>
            </a:srgbClr>
          </a:solidFill>
        </p:spPr>
        <p:txBody>
          <a:bodyPr wrap="square" rtlCol="0">
            <a:spAutoFit/>
          </a:bodyPr>
          <a:lstStyle/>
          <a:p>
            <a:r>
              <a:rPr lang="en-US" sz="1600" dirty="0" smtClean="0"/>
              <a:t>Psych.: Therapeutic alliance</a:t>
            </a:r>
          </a:p>
          <a:p>
            <a:r>
              <a:rPr lang="en-US" sz="1600" dirty="0" smtClean="0"/>
              <a:t>Medicine: Medical alliance</a:t>
            </a:r>
            <a:endParaRPr lang="en-US" sz="1600" dirty="0"/>
          </a:p>
        </p:txBody>
      </p:sp>
      <p:sp>
        <p:nvSpPr>
          <p:cNvPr id="18" name="TextBox 17"/>
          <p:cNvSpPr txBox="1"/>
          <p:nvPr/>
        </p:nvSpPr>
        <p:spPr>
          <a:xfrm>
            <a:off x="5902550" y="5472043"/>
            <a:ext cx="3005889" cy="1077218"/>
          </a:xfrm>
          <a:prstGeom prst="rect">
            <a:avLst/>
          </a:prstGeom>
          <a:solidFill>
            <a:srgbClr val="FFDD4B">
              <a:alpha val="70000"/>
            </a:srgbClr>
          </a:solidFill>
        </p:spPr>
        <p:txBody>
          <a:bodyPr wrap="square" rtlCol="0">
            <a:spAutoFit/>
          </a:bodyPr>
          <a:lstStyle/>
          <a:p>
            <a:r>
              <a:rPr lang="en-US" sz="1600" u="sng" dirty="0" smtClean="0"/>
              <a:t>Alliance Goals</a:t>
            </a:r>
          </a:p>
          <a:p>
            <a:r>
              <a:rPr lang="en-US" sz="1600" dirty="0" err="1" smtClean="0"/>
              <a:t>Verhulst</a:t>
            </a:r>
            <a:r>
              <a:rPr lang="en-US" sz="1600" dirty="0" smtClean="0"/>
              <a:t>, Kramer et al (2013)</a:t>
            </a:r>
          </a:p>
          <a:p>
            <a:pPr marL="285750" indent="-285750">
              <a:buFont typeface="Arial" panose="020B0604020202020204" pitchFamily="34" charset="0"/>
              <a:buChar char="•"/>
            </a:pPr>
            <a:r>
              <a:rPr lang="en-US" sz="1600" dirty="0" smtClean="0"/>
              <a:t>Narrative concordance</a:t>
            </a:r>
          </a:p>
          <a:p>
            <a:pPr marL="285750" indent="-285750">
              <a:buFont typeface="Arial" panose="020B0604020202020204" pitchFamily="34" charset="0"/>
              <a:buChar char="•"/>
            </a:pPr>
            <a:r>
              <a:rPr lang="en-US" sz="1600" dirty="0" smtClean="0"/>
              <a:t>Relational concordance</a:t>
            </a:r>
            <a:endParaRPr lang="en-US" sz="1600" dirty="0"/>
          </a:p>
        </p:txBody>
      </p:sp>
    </p:spTree>
    <p:extLst>
      <p:ext uri="{BB962C8B-B14F-4D97-AF65-F5344CB8AC3E}">
        <p14:creationId xmlns:p14="http://schemas.microsoft.com/office/powerpoint/2010/main" val="1843176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anim calcmode="lin" valueType="num">
                                      <p:cBhvr>
                                        <p:cTn id="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4000" dirty="0"/>
              <a:t>2</a:t>
            </a:r>
            <a:r>
              <a:rPr lang="en-US" sz="4000" dirty="0" smtClean="0"/>
              <a:t>. Public Health </a:t>
            </a:r>
            <a:r>
              <a:rPr lang="en-US" sz="4000" dirty="0"/>
              <a:t/>
            </a:r>
            <a:br>
              <a:rPr lang="en-US" sz="4000" dirty="0"/>
            </a:br>
            <a:r>
              <a:rPr lang="en-US" sz="4000" dirty="0" smtClean="0"/>
              <a:t>         Joins the Party</a:t>
            </a:r>
            <a:endParaRPr lang="en-US" sz="40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62156A-9564-4DAC-8093-548D72B23337}" type="slidenum">
              <a:rPr kumimoji="0" lang="en-US" alt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68702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Public Health?</a:t>
            </a:r>
            <a:endParaRPr lang="en-US" dirty="0"/>
          </a:p>
        </p:txBody>
      </p:sp>
      <p:sp>
        <p:nvSpPr>
          <p:cNvPr id="4" name="Slide Number Placeholder 3"/>
          <p:cNvSpPr>
            <a:spLocks noGrp="1"/>
          </p:cNvSpPr>
          <p:nvPr>
            <p:ph type="sldNum" sz="quarter" idx="12"/>
          </p:nvPr>
        </p:nvSpPr>
        <p:spPr>
          <a:xfrm>
            <a:off x="190500" y="6142205"/>
            <a:ext cx="533400" cy="476250"/>
          </a:xfrm>
        </p:spPr>
        <p:txBody>
          <a:bodyPr/>
          <a:lstStyle/>
          <a:p>
            <a:pPr>
              <a:defRPr/>
            </a:pPr>
            <a:fld id="{1562156A-9564-4DAC-8093-548D72B23337}" type="slidenum">
              <a:rPr lang="en-US" altLang="en-US" smtClean="0"/>
              <a:pPr>
                <a:defRPr/>
              </a:pPr>
              <a:t>17</a:t>
            </a:fld>
            <a:endParaRPr lang="en-US" altLang="en-US" dirty="0"/>
          </a:p>
        </p:txBody>
      </p:sp>
      <p:sp>
        <p:nvSpPr>
          <p:cNvPr id="5" name="TextBox 4"/>
          <p:cNvSpPr txBox="1"/>
          <p:nvPr/>
        </p:nvSpPr>
        <p:spPr>
          <a:xfrm>
            <a:off x="4800600" y="5847060"/>
            <a:ext cx="3810000" cy="923330"/>
          </a:xfrm>
          <a:prstGeom prst="rect">
            <a:avLst/>
          </a:prstGeom>
          <a:noFill/>
        </p:spPr>
        <p:txBody>
          <a:bodyPr wrap="square" rtlCol="0">
            <a:spAutoFit/>
          </a:bodyPr>
          <a:lstStyle/>
          <a:p>
            <a:r>
              <a:rPr lang="en-US" dirty="0" smtClean="0"/>
              <a:t>-- Association </a:t>
            </a:r>
            <a:r>
              <a:rPr lang="en-US" dirty="0"/>
              <a:t>of Schools and </a:t>
            </a:r>
            <a:r>
              <a:rPr lang="en-US" dirty="0" smtClean="0"/>
              <a:t/>
            </a:r>
            <a:br>
              <a:rPr lang="en-US" dirty="0" smtClean="0"/>
            </a:br>
            <a:r>
              <a:rPr lang="en-US" dirty="0" smtClean="0"/>
              <a:t>   Programs </a:t>
            </a:r>
            <a:r>
              <a:rPr lang="en-US" dirty="0"/>
              <a:t>of Public </a:t>
            </a:r>
            <a:r>
              <a:rPr lang="en-US" dirty="0" smtClean="0"/>
              <a:t>Health (2016</a:t>
            </a:r>
            <a:r>
              <a:rPr lang="en-US" dirty="0"/>
              <a:t>)</a:t>
            </a:r>
          </a:p>
          <a:p>
            <a:endParaRPr lang="en-US" dirty="0"/>
          </a:p>
        </p:txBody>
      </p:sp>
      <p:sp>
        <p:nvSpPr>
          <p:cNvPr id="7" name="TextBox 6"/>
          <p:cNvSpPr txBox="1"/>
          <p:nvPr/>
        </p:nvSpPr>
        <p:spPr>
          <a:xfrm>
            <a:off x="5920305" y="3168725"/>
            <a:ext cx="1996474" cy="523220"/>
          </a:xfrm>
          <a:prstGeom prst="rect">
            <a:avLst/>
          </a:prstGeom>
          <a:solidFill>
            <a:srgbClr val="FFFF00">
              <a:alpha val="50000"/>
            </a:srgbClr>
          </a:solidFill>
        </p:spPr>
        <p:txBody>
          <a:bodyPr wrap="square" rtlCol="0">
            <a:spAutoFit/>
          </a:bodyPr>
          <a:lstStyle/>
          <a:p>
            <a:r>
              <a:rPr lang="en-US" sz="1600" u="sng" dirty="0" smtClean="0"/>
              <a:t>  </a:t>
            </a:r>
          </a:p>
          <a:p>
            <a:endParaRPr lang="en-US" sz="1200" dirty="0" smtClean="0"/>
          </a:p>
        </p:txBody>
      </p:sp>
      <p:sp>
        <p:nvSpPr>
          <p:cNvPr id="8" name="TextBox 7"/>
          <p:cNvSpPr txBox="1"/>
          <p:nvPr/>
        </p:nvSpPr>
        <p:spPr>
          <a:xfrm>
            <a:off x="6946616" y="3752448"/>
            <a:ext cx="1435384" cy="523220"/>
          </a:xfrm>
          <a:prstGeom prst="rect">
            <a:avLst/>
          </a:prstGeom>
          <a:solidFill>
            <a:srgbClr val="FFFF00">
              <a:alpha val="50000"/>
            </a:srgbClr>
          </a:solidFill>
        </p:spPr>
        <p:txBody>
          <a:bodyPr wrap="square" rtlCol="0">
            <a:spAutoFit/>
          </a:bodyPr>
          <a:lstStyle/>
          <a:p>
            <a:r>
              <a:rPr lang="en-US" sz="1600" u="sng" dirty="0" smtClean="0"/>
              <a:t>  </a:t>
            </a:r>
          </a:p>
          <a:p>
            <a:endParaRPr lang="en-US" sz="1200" dirty="0" smtClean="0"/>
          </a:p>
        </p:txBody>
      </p:sp>
      <p:sp>
        <p:nvSpPr>
          <p:cNvPr id="9" name="TextBox 8"/>
          <p:cNvSpPr txBox="1"/>
          <p:nvPr/>
        </p:nvSpPr>
        <p:spPr>
          <a:xfrm>
            <a:off x="1371600" y="4419600"/>
            <a:ext cx="2438400" cy="523220"/>
          </a:xfrm>
          <a:prstGeom prst="rect">
            <a:avLst/>
          </a:prstGeom>
          <a:solidFill>
            <a:srgbClr val="FFFF00">
              <a:alpha val="50000"/>
            </a:srgbClr>
          </a:solidFill>
        </p:spPr>
        <p:txBody>
          <a:bodyPr wrap="square" rtlCol="0">
            <a:spAutoFit/>
          </a:bodyPr>
          <a:lstStyle/>
          <a:p>
            <a:r>
              <a:rPr lang="en-US" sz="1600" u="sng" dirty="0" smtClean="0"/>
              <a:t>  </a:t>
            </a:r>
          </a:p>
          <a:p>
            <a:endParaRPr lang="en-US" sz="1200" dirty="0" smtClean="0"/>
          </a:p>
        </p:txBody>
      </p:sp>
      <p:sp>
        <p:nvSpPr>
          <p:cNvPr id="11" name="TextBox 10"/>
          <p:cNvSpPr txBox="1"/>
          <p:nvPr/>
        </p:nvSpPr>
        <p:spPr>
          <a:xfrm>
            <a:off x="1371600" y="4929597"/>
            <a:ext cx="2438400" cy="523220"/>
          </a:xfrm>
          <a:prstGeom prst="rect">
            <a:avLst/>
          </a:prstGeom>
          <a:solidFill>
            <a:srgbClr val="FFFF00">
              <a:alpha val="50000"/>
            </a:srgbClr>
          </a:solidFill>
        </p:spPr>
        <p:txBody>
          <a:bodyPr wrap="square" rtlCol="0">
            <a:spAutoFit/>
          </a:bodyPr>
          <a:lstStyle/>
          <a:p>
            <a:r>
              <a:rPr lang="en-US" sz="1600" u="sng" dirty="0" smtClean="0"/>
              <a:t>  </a:t>
            </a:r>
          </a:p>
          <a:p>
            <a:endParaRPr lang="en-US" sz="1200" dirty="0" smtClean="0"/>
          </a:p>
        </p:txBody>
      </p:sp>
      <p:sp>
        <p:nvSpPr>
          <p:cNvPr id="3" name="Content Placeholder 2"/>
          <p:cNvSpPr>
            <a:spLocks noGrp="1"/>
          </p:cNvSpPr>
          <p:nvPr>
            <p:ph idx="1"/>
          </p:nvPr>
        </p:nvSpPr>
        <p:spPr>
          <a:xfrm>
            <a:off x="914400" y="1417638"/>
            <a:ext cx="7772400" cy="4708525"/>
          </a:xfrm>
        </p:spPr>
        <p:txBody>
          <a:bodyPr/>
          <a:lstStyle/>
          <a:p>
            <a:pPr marL="0" indent="0">
              <a:buNone/>
            </a:pPr>
            <a:r>
              <a:rPr lang="en-US" sz="2400" dirty="0" smtClean="0"/>
              <a:t>Common definition:</a:t>
            </a:r>
          </a:p>
          <a:p>
            <a:pPr marL="400050" lvl="1" indent="0">
              <a:lnSpc>
                <a:spcPct val="120000"/>
              </a:lnSpc>
              <a:buNone/>
            </a:pPr>
            <a:r>
              <a:rPr lang="en-US" sz="3200" dirty="0" smtClean="0"/>
              <a:t>“Public health is the </a:t>
            </a:r>
            <a:r>
              <a:rPr lang="en-US" sz="3200" dirty="0"/>
              <a:t>science and art of preventing disease, prolonging life and promoting health through organized efforts and informed choices of society, organizations, public and private, communities and individuals” </a:t>
            </a:r>
            <a:r>
              <a:rPr lang="en-US" dirty="0"/>
              <a:t/>
            </a:r>
            <a:br>
              <a:rPr lang="en-US" dirty="0"/>
            </a:br>
            <a:endParaRPr lang="en-US" sz="1600" dirty="0"/>
          </a:p>
        </p:txBody>
      </p:sp>
    </p:spTree>
    <p:extLst>
      <p:ext uri="{BB962C8B-B14F-4D97-AF65-F5344CB8AC3E}">
        <p14:creationId xmlns:p14="http://schemas.microsoft.com/office/powerpoint/2010/main" val="4164738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020762"/>
          </a:xfrm>
        </p:spPr>
        <p:txBody>
          <a:bodyPr/>
          <a:lstStyle/>
          <a:p>
            <a:r>
              <a:rPr lang="en-US" sz="2800" dirty="0" smtClean="0"/>
              <a:t>Some Distinctive* Emphases of Public Health:</a:t>
            </a:r>
            <a:br>
              <a:rPr lang="en-US" sz="2800" dirty="0" smtClean="0"/>
            </a:br>
            <a:r>
              <a:rPr lang="en-US" sz="2800" dirty="0" smtClean="0"/>
              <a:t>Population and Prevention</a:t>
            </a:r>
            <a:endParaRPr lang="en-US" sz="2800" dirty="0"/>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18</a:t>
            </a:fld>
            <a:endParaRPr lang="en-US" altLang="en-US"/>
          </a:p>
        </p:txBody>
      </p:sp>
      <p:sp>
        <p:nvSpPr>
          <p:cNvPr id="3" name="TextBox 2"/>
          <p:cNvSpPr txBox="1"/>
          <p:nvPr/>
        </p:nvSpPr>
        <p:spPr>
          <a:xfrm>
            <a:off x="1676401" y="1933515"/>
            <a:ext cx="6477000" cy="3939540"/>
          </a:xfrm>
          <a:prstGeom prst="rect">
            <a:avLst/>
          </a:prstGeom>
          <a:noFill/>
        </p:spPr>
        <p:txBody>
          <a:bodyPr wrap="square" rtlCol="0">
            <a:spAutoFit/>
          </a:bodyPr>
          <a:lstStyle/>
          <a:p>
            <a:pPr marL="457200" indent="-457200">
              <a:spcAft>
                <a:spcPts val="1200"/>
              </a:spcAft>
              <a:buFont typeface="Wingdings" panose="05000000000000000000" pitchFamily="2" charset="2"/>
              <a:buChar char="ð"/>
            </a:pPr>
            <a:r>
              <a:rPr lang="en-US" sz="2800" dirty="0"/>
              <a:t>How can we reduce rates of illness in the </a:t>
            </a:r>
            <a:r>
              <a:rPr lang="en-US" sz="2800" u="sng" dirty="0"/>
              <a:t>whole population</a:t>
            </a:r>
            <a:r>
              <a:rPr lang="en-US" sz="2800" dirty="0"/>
              <a:t>? </a:t>
            </a:r>
            <a:endParaRPr lang="en-US" sz="2800" dirty="0" smtClean="0"/>
          </a:p>
          <a:p>
            <a:pPr marL="457200" indent="-457200">
              <a:spcAft>
                <a:spcPts val="1200"/>
              </a:spcAft>
              <a:buFont typeface="Wingdings" panose="05000000000000000000" pitchFamily="2" charset="2"/>
              <a:buChar char="ð"/>
            </a:pPr>
            <a:r>
              <a:rPr lang="en-US" sz="2800" dirty="0"/>
              <a:t>C</a:t>
            </a:r>
            <a:r>
              <a:rPr lang="en-US" sz="2800" dirty="0" smtClean="0"/>
              <a:t>an we intervene “upstream” to </a:t>
            </a:r>
            <a:r>
              <a:rPr lang="en-US" sz="2800" u="sng" dirty="0" smtClean="0"/>
              <a:t>prevent</a:t>
            </a:r>
            <a:r>
              <a:rPr lang="en-US" sz="2800" dirty="0" smtClean="0"/>
              <a:t> illness?</a:t>
            </a:r>
            <a:endParaRPr lang="en-US" sz="2800" dirty="0"/>
          </a:p>
          <a:p>
            <a:pPr marL="457200" indent="-457200">
              <a:spcAft>
                <a:spcPts val="1200"/>
              </a:spcAft>
              <a:buFont typeface="Wingdings" panose="05000000000000000000" pitchFamily="2" charset="2"/>
              <a:buChar char="ð"/>
            </a:pPr>
            <a:r>
              <a:rPr lang="en-US" sz="2800" dirty="0" smtClean="0"/>
              <a:t>How is population health affected by </a:t>
            </a:r>
            <a:r>
              <a:rPr lang="en-US" sz="2800" u="sng" dirty="0" smtClean="0"/>
              <a:t>social environments</a:t>
            </a:r>
            <a:r>
              <a:rPr lang="en-US" sz="2800" dirty="0" smtClean="0"/>
              <a:t> </a:t>
            </a:r>
            <a:r>
              <a:rPr lang="en-US" sz="2800" dirty="0"/>
              <a:t>a</a:t>
            </a:r>
            <a:r>
              <a:rPr lang="en-US" sz="2800" dirty="0" smtClean="0"/>
              <a:t>nd sociocultural factors?</a:t>
            </a:r>
          </a:p>
          <a:p>
            <a:endParaRPr lang="en-US" sz="2400" dirty="0" smtClean="0"/>
          </a:p>
        </p:txBody>
      </p:sp>
      <p:sp>
        <p:nvSpPr>
          <p:cNvPr id="5" name="TextBox 4"/>
          <p:cNvSpPr txBox="1"/>
          <p:nvPr/>
        </p:nvSpPr>
        <p:spPr>
          <a:xfrm>
            <a:off x="1219200" y="6139418"/>
            <a:ext cx="2576346" cy="369332"/>
          </a:xfrm>
          <a:prstGeom prst="rect">
            <a:avLst/>
          </a:prstGeom>
          <a:noFill/>
        </p:spPr>
        <p:txBody>
          <a:bodyPr wrap="none" rtlCol="0">
            <a:spAutoFit/>
          </a:bodyPr>
          <a:lstStyle/>
          <a:p>
            <a:r>
              <a:rPr lang="en-US" dirty="0" smtClean="0"/>
              <a:t>*Distinctive </a:t>
            </a:r>
            <a:r>
              <a:rPr lang="en-US" dirty="0" smtClean="0">
                <a:sym typeface="Symbol" panose="05050102010706020507" pitchFamily="18" charset="2"/>
              </a:rPr>
              <a:t></a:t>
            </a:r>
            <a:r>
              <a:rPr lang="en-US" dirty="0" smtClean="0"/>
              <a:t> exclusive</a:t>
            </a:r>
            <a:endParaRPr lang="en-US" dirty="0"/>
          </a:p>
        </p:txBody>
      </p:sp>
    </p:spTree>
    <p:extLst>
      <p:ext uri="{BB962C8B-B14F-4D97-AF65-F5344CB8AC3E}">
        <p14:creationId xmlns:p14="http://schemas.microsoft.com/office/powerpoint/2010/main" val="39126973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020762"/>
          </a:xfrm>
        </p:spPr>
        <p:txBody>
          <a:bodyPr/>
          <a:lstStyle/>
          <a:p>
            <a:r>
              <a:rPr lang="en-US" sz="4000" dirty="0" smtClean="0"/>
              <a:t>Public Health</a:t>
            </a:r>
            <a:endParaRPr lang="en-US" sz="4000" dirty="0"/>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19</a:t>
            </a:fld>
            <a:endParaRPr lang="en-US" altLang="en-US"/>
          </a:p>
        </p:txBody>
      </p:sp>
      <p:sp>
        <p:nvSpPr>
          <p:cNvPr id="3" name="TextBox 2"/>
          <p:cNvSpPr txBox="1"/>
          <p:nvPr/>
        </p:nvSpPr>
        <p:spPr>
          <a:xfrm>
            <a:off x="1676401" y="1933515"/>
            <a:ext cx="6477000" cy="1846659"/>
          </a:xfrm>
          <a:prstGeom prst="rect">
            <a:avLst/>
          </a:prstGeom>
          <a:noFill/>
        </p:spPr>
        <p:txBody>
          <a:bodyPr wrap="square" rtlCol="0">
            <a:spAutoFit/>
          </a:bodyPr>
          <a:lstStyle/>
          <a:p>
            <a:pPr marL="457200" indent="-457200">
              <a:spcAft>
                <a:spcPts val="1200"/>
              </a:spcAft>
              <a:buFont typeface="Wingdings" panose="05000000000000000000" pitchFamily="2" charset="2"/>
              <a:buChar char="ð"/>
            </a:pPr>
            <a:r>
              <a:rPr lang="en-US" sz="4000" dirty="0" smtClean="0"/>
              <a:t>Distinctive* Foci &amp; Loci for Interaction</a:t>
            </a:r>
          </a:p>
          <a:p>
            <a:endParaRPr lang="en-US" sz="2400" dirty="0" smtClean="0"/>
          </a:p>
        </p:txBody>
      </p:sp>
      <p:sp>
        <p:nvSpPr>
          <p:cNvPr id="5" name="TextBox 4"/>
          <p:cNvSpPr txBox="1"/>
          <p:nvPr/>
        </p:nvSpPr>
        <p:spPr>
          <a:xfrm>
            <a:off x="1219200" y="6139418"/>
            <a:ext cx="2576346" cy="369332"/>
          </a:xfrm>
          <a:prstGeom prst="rect">
            <a:avLst/>
          </a:prstGeom>
          <a:noFill/>
        </p:spPr>
        <p:txBody>
          <a:bodyPr wrap="none" rtlCol="0">
            <a:spAutoFit/>
          </a:bodyPr>
          <a:lstStyle/>
          <a:p>
            <a:r>
              <a:rPr lang="en-US" dirty="0" smtClean="0"/>
              <a:t>*Distinctive </a:t>
            </a:r>
            <a:r>
              <a:rPr lang="en-US" dirty="0" smtClean="0">
                <a:sym typeface="Symbol" panose="05050102010706020507" pitchFamily="18" charset="2"/>
              </a:rPr>
              <a:t></a:t>
            </a:r>
            <a:r>
              <a:rPr lang="en-US" dirty="0" smtClean="0"/>
              <a:t> exclusive</a:t>
            </a:r>
            <a:endParaRPr lang="en-US" dirty="0"/>
          </a:p>
        </p:txBody>
      </p:sp>
    </p:spTree>
    <p:extLst>
      <p:ext uri="{BB962C8B-B14F-4D97-AF65-F5344CB8AC3E}">
        <p14:creationId xmlns:p14="http://schemas.microsoft.com/office/powerpoint/2010/main" val="285592490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915400" cy="5102224"/>
          </a:xfrm>
        </p:spPr>
        <p:txBody>
          <a:bodyPr/>
          <a:lstStyle/>
          <a:p>
            <a:pPr marL="514350" indent="-514350">
              <a:buFont typeface="+mj-lt"/>
              <a:buAutoNum type="arabicPeriod"/>
            </a:pPr>
            <a:r>
              <a:rPr lang="en-US" dirty="0" smtClean="0"/>
              <a:t>Interdisciplinary Background: </a:t>
            </a:r>
            <a:br>
              <a:rPr lang="en-US" dirty="0" smtClean="0"/>
            </a:br>
            <a:r>
              <a:rPr lang="en-US" dirty="0" smtClean="0"/>
              <a:t>Religion/Spirituality (R/S) &amp; Health</a:t>
            </a:r>
          </a:p>
          <a:p>
            <a:pPr marL="514350" indent="-514350">
              <a:lnSpc>
                <a:spcPct val="150000"/>
              </a:lnSpc>
              <a:buFont typeface="+mj-lt"/>
              <a:buAutoNum type="arabicPeriod"/>
            </a:pPr>
            <a:r>
              <a:rPr lang="en-US" dirty="0" smtClean="0"/>
              <a:t>Public Health Joins the Interdisciplinary Party</a:t>
            </a:r>
          </a:p>
          <a:p>
            <a:pPr marL="514350" indent="-514350">
              <a:lnSpc>
                <a:spcPct val="150000"/>
              </a:lnSpc>
              <a:buFont typeface="+mj-lt"/>
              <a:buAutoNum type="arabicPeriod"/>
            </a:pPr>
            <a:r>
              <a:rPr lang="en-US" smtClean="0"/>
              <a:t>Summary</a:t>
            </a:r>
            <a:endParaRPr lang="en-US" dirty="0"/>
          </a:p>
        </p:txBody>
      </p:sp>
      <p:sp>
        <p:nvSpPr>
          <p:cNvPr id="2" name="Title 1"/>
          <p:cNvSpPr>
            <a:spLocks noGrp="1"/>
          </p:cNvSpPr>
          <p:nvPr>
            <p:ph type="title"/>
          </p:nvPr>
        </p:nvSpPr>
        <p:spPr>
          <a:xfrm>
            <a:off x="457200" y="274638"/>
            <a:ext cx="8229600" cy="715962"/>
          </a:xfrm>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2</a:t>
            </a:fld>
            <a:endParaRPr lang="en-US" altLang="en-US"/>
          </a:p>
        </p:txBody>
      </p:sp>
    </p:spTree>
    <p:extLst>
      <p:ext uri="{BB962C8B-B14F-4D97-AF65-F5344CB8AC3E}">
        <p14:creationId xmlns:p14="http://schemas.microsoft.com/office/powerpoint/2010/main" val="73087760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800600" y="2505287"/>
            <a:ext cx="1435384" cy="523220"/>
          </a:xfrm>
          <a:prstGeom prst="rect">
            <a:avLst/>
          </a:prstGeom>
          <a:solidFill>
            <a:srgbClr val="FFFF00">
              <a:alpha val="50000"/>
            </a:srgbClr>
          </a:solidFill>
        </p:spPr>
        <p:txBody>
          <a:bodyPr wrap="square" rtlCol="0">
            <a:spAutoFit/>
          </a:bodyPr>
          <a:lstStyle/>
          <a:p>
            <a:r>
              <a:rPr lang="en-US" sz="1600" u="sng" dirty="0" smtClean="0"/>
              <a:t>  </a:t>
            </a:r>
          </a:p>
          <a:p>
            <a:endParaRPr lang="en-US" sz="1200" dirty="0" smtClean="0"/>
          </a:p>
        </p:txBody>
      </p:sp>
      <p:sp>
        <p:nvSpPr>
          <p:cNvPr id="2" name="Title 1"/>
          <p:cNvSpPr>
            <a:spLocks noGrp="1"/>
          </p:cNvSpPr>
          <p:nvPr>
            <p:ph type="title"/>
          </p:nvPr>
        </p:nvSpPr>
        <p:spPr>
          <a:xfrm>
            <a:off x="457200" y="152400"/>
            <a:ext cx="8229600" cy="1371600"/>
          </a:xfrm>
          <a:solidFill>
            <a:srgbClr val="FFFF99">
              <a:alpha val="45000"/>
            </a:srgbClr>
          </a:solidFill>
        </p:spPr>
        <p:txBody>
          <a:bodyPr/>
          <a:lstStyle/>
          <a:p>
            <a:r>
              <a:rPr lang="en-US" sz="2400" dirty="0" smtClean="0"/>
              <a:t>Potential</a:t>
            </a:r>
            <a:r>
              <a:rPr lang="en-US" dirty="0" smtClean="0"/>
              <a:t/>
            </a:r>
            <a:br>
              <a:rPr lang="en-US" dirty="0" smtClean="0"/>
            </a:br>
            <a:r>
              <a:rPr lang="en-US" dirty="0"/>
              <a:t>Foci &amp; Loci of Interaction</a:t>
            </a:r>
            <a:r>
              <a:rPr lang="en-US" dirty="0" smtClean="0"/>
              <a:t/>
            </a:r>
            <a:br>
              <a:rPr lang="en-US" dirty="0" smtClean="0"/>
            </a:br>
            <a:r>
              <a:rPr lang="en-US" sz="2400" dirty="0" smtClean="0"/>
              <a:t>of R/S and Health Professions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1806820"/>
              </p:ext>
            </p:extLst>
          </p:nvPr>
        </p:nvGraphicFramePr>
        <p:xfrm>
          <a:off x="838200" y="1905000"/>
          <a:ext cx="6934200" cy="3723640"/>
        </p:xfrm>
        <a:graphic>
          <a:graphicData uri="http://schemas.openxmlformats.org/drawingml/2006/table">
            <a:tbl>
              <a:tblPr firstRow="1" bandRow="1">
                <a:tableStyleId>{22838BEF-8BB2-4498-84A7-C5851F593DF1}</a:tableStyleId>
              </a:tblPr>
              <a:tblGrid>
                <a:gridCol w="577850">
                  <a:extLst>
                    <a:ext uri="{9D8B030D-6E8A-4147-A177-3AD203B41FA5}">
                      <a16:colId xmlns:a16="http://schemas.microsoft.com/office/drawing/2014/main" val="466126733"/>
                    </a:ext>
                  </a:extLst>
                </a:gridCol>
                <a:gridCol w="1403350">
                  <a:extLst>
                    <a:ext uri="{9D8B030D-6E8A-4147-A177-3AD203B41FA5}">
                      <a16:colId xmlns:a16="http://schemas.microsoft.com/office/drawing/2014/main" val="4139034560"/>
                    </a:ext>
                  </a:extLst>
                </a:gridCol>
                <a:gridCol w="1651000">
                  <a:extLst>
                    <a:ext uri="{9D8B030D-6E8A-4147-A177-3AD203B41FA5}">
                      <a16:colId xmlns:a16="http://schemas.microsoft.com/office/drawing/2014/main" val="3437560285"/>
                    </a:ext>
                  </a:extLst>
                </a:gridCol>
                <a:gridCol w="1915160">
                  <a:extLst>
                    <a:ext uri="{9D8B030D-6E8A-4147-A177-3AD203B41FA5}">
                      <a16:colId xmlns:a16="http://schemas.microsoft.com/office/drawing/2014/main" val="3355862267"/>
                    </a:ext>
                  </a:extLst>
                </a:gridCol>
                <a:gridCol w="1386840">
                  <a:extLst>
                    <a:ext uri="{9D8B030D-6E8A-4147-A177-3AD203B41FA5}">
                      <a16:colId xmlns:a16="http://schemas.microsoft.com/office/drawing/2014/main" val="2679261071"/>
                    </a:ext>
                  </a:extLst>
                </a:gridCol>
              </a:tblGrid>
              <a:tr h="523240">
                <a:tc>
                  <a:txBody>
                    <a:bodyPr/>
                    <a:lstStyle/>
                    <a:p>
                      <a:endParaRPr lang="en-US" dirty="0"/>
                    </a:p>
                  </a:txBody>
                  <a:tcPr>
                    <a:solidFill>
                      <a:schemeClr val="bg1"/>
                    </a:solidFill>
                  </a:tcPr>
                </a:tc>
                <a:tc>
                  <a:txBody>
                    <a:bodyPr/>
                    <a:lstStyle/>
                    <a:p>
                      <a:pPr marL="0" indent="0"/>
                      <a:endParaRPr lang="en-US" dirty="0"/>
                    </a:p>
                  </a:txBody>
                  <a:tcPr>
                    <a:solidFill>
                      <a:schemeClr val="bg1"/>
                    </a:solidFill>
                  </a:tcPr>
                </a:tc>
                <a:tc gridSpan="3">
                  <a:txBody>
                    <a:bodyPr/>
                    <a:lstStyle/>
                    <a:p>
                      <a:pPr algn="ctr"/>
                      <a:r>
                        <a:rPr lang="en-US" b="0" u="sng" dirty="0" smtClean="0"/>
                        <a:t>Focus (Activity)</a:t>
                      </a:r>
                      <a:endParaRPr lang="en-US" b="0" u="sng" dirty="0"/>
                    </a:p>
                  </a:txBody>
                  <a:tcP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0863130"/>
                  </a:ext>
                </a:extLst>
              </a:tr>
              <a:tr h="370840">
                <a:tc>
                  <a:txBody>
                    <a:bodyPr/>
                    <a:lstStyle/>
                    <a:p>
                      <a:endParaRPr lang="en-US" dirty="0"/>
                    </a:p>
                  </a:txBody>
                  <a:tcPr anchor="b">
                    <a:solidFill>
                      <a:schemeClr val="bg1"/>
                    </a:solidFill>
                  </a:tcPr>
                </a:tc>
                <a:tc>
                  <a:txBody>
                    <a:bodyPr/>
                    <a:lstStyle/>
                    <a:p>
                      <a:pPr marL="0" indent="0"/>
                      <a:endParaRPr lang="en-US" dirty="0"/>
                    </a:p>
                  </a:txBody>
                  <a:tcPr anchor="b">
                    <a:solidFill>
                      <a:schemeClr val="bg1"/>
                    </a:solidFill>
                  </a:tcPr>
                </a:tc>
                <a:tc>
                  <a:txBody>
                    <a:bodyPr/>
                    <a:lstStyle/>
                    <a:p>
                      <a:pPr algn="ctr"/>
                      <a:r>
                        <a:rPr lang="en-US" dirty="0" smtClean="0"/>
                        <a:t>Treatment</a:t>
                      </a:r>
                      <a:endParaRPr lang="en-US" dirty="0"/>
                    </a:p>
                  </a:txBody>
                  <a:tcPr anchor="b"/>
                </a:tc>
                <a:tc>
                  <a:txBody>
                    <a:bodyPr/>
                    <a:lstStyle/>
                    <a:p>
                      <a:pPr algn="ctr"/>
                      <a:r>
                        <a:rPr lang="en-US" dirty="0" smtClean="0"/>
                        <a:t>Promotion/</a:t>
                      </a:r>
                      <a:br>
                        <a:rPr lang="en-US" dirty="0" smtClean="0"/>
                      </a:br>
                      <a:r>
                        <a:rPr lang="en-US" dirty="0" smtClean="0"/>
                        <a:t>Prevention</a:t>
                      </a:r>
                      <a:endParaRPr lang="en-US" dirty="0"/>
                    </a:p>
                  </a:txBody>
                  <a:tcPr anchor="b">
                    <a:solidFill>
                      <a:schemeClr val="accent5">
                        <a:tint val="40000"/>
                        <a:alpha val="50000"/>
                      </a:schemeClr>
                    </a:solidFill>
                  </a:tcPr>
                </a:tc>
                <a:tc>
                  <a:txBody>
                    <a:bodyPr/>
                    <a:lstStyle/>
                    <a:p>
                      <a:pPr algn="ctr"/>
                      <a:r>
                        <a:rPr lang="en-US" dirty="0" smtClean="0"/>
                        <a:t>Research</a:t>
                      </a:r>
                      <a:endParaRPr lang="en-US" dirty="0"/>
                    </a:p>
                  </a:txBody>
                  <a:tcPr anchor="b"/>
                </a:tc>
                <a:extLst>
                  <a:ext uri="{0D108BD9-81ED-4DB2-BD59-A6C34878D82A}">
                    <a16:rowId xmlns:a16="http://schemas.microsoft.com/office/drawing/2014/main" val="1008103289"/>
                  </a:ext>
                </a:extLst>
              </a:tr>
              <a:tr h="0">
                <a:tc rowSpan="4">
                  <a:txBody>
                    <a:bodyPr/>
                    <a:lstStyle/>
                    <a:p>
                      <a:pPr algn="ctr"/>
                      <a:r>
                        <a:rPr lang="en-US" u="sng" dirty="0" smtClean="0"/>
                        <a:t>Locus</a:t>
                      </a:r>
                      <a:endParaRPr lang="en-US" u="sng" dirty="0"/>
                    </a:p>
                  </a:txBody>
                  <a:tcPr marT="182880" marB="182880" vert="vert270">
                    <a:solidFill>
                      <a:schemeClr val="bg1"/>
                    </a:solidFill>
                  </a:tcPr>
                </a:tc>
                <a:tc>
                  <a:txBody>
                    <a:bodyPr/>
                    <a:lstStyle/>
                    <a:p>
                      <a:r>
                        <a:rPr lang="en-US" dirty="0" smtClean="0"/>
                        <a:t>Individual</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643631749"/>
                  </a:ext>
                </a:extLst>
              </a:tr>
              <a:tr h="0">
                <a:tc vMerge="1">
                  <a:txBody>
                    <a:bodyPr/>
                    <a:lstStyle/>
                    <a:p>
                      <a:endParaRPr lang="en-US" dirty="0"/>
                    </a:p>
                  </a:txBody>
                  <a:tcPr marT="182880" marB="182880"/>
                </a:tc>
                <a:tc>
                  <a:txBody>
                    <a:bodyPr/>
                    <a:lstStyle/>
                    <a:p>
                      <a:r>
                        <a:rPr lang="en-US" dirty="0" smtClean="0"/>
                        <a:t>Group</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578272326"/>
                  </a:ext>
                </a:extLst>
              </a:tr>
              <a:tr h="0">
                <a:tc vMerge="1">
                  <a:txBody>
                    <a:bodyPr/>
                    <a:lstStyle/>
                    <a:p>
                      <a:endParaRPr lang="en-US" dirty="0"/>
                    </a:p>
                  </a:txBody>
                  <a:tcPr marT="182880" marB="182880"/>
                </a:tc>
                <a:tc>
                  <a:txBody>
                    <a:bodyPr/>
                    <a:lstStyle/>
                    <a:p>
                      <a:r>
                        <a:rPr lang="en-US" dirty="0" smtClean="0"/>
                        <a:t>Society</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1700135391"/>
                  </a:ext>
                </a:extLst>
              </a:tr>
              <a:tr h="0">
                <a:tc vMerge="1">
                  <a:txBody>
                    <a:bodyPr/>
                    <a:lstStyle/>
                    <a:p>
                      <a:endParaRPr lang="en-US" dirty="0"/>
                    </a:p>
                  </a:txBody>
                  <a:tcPr marT="182880" marB="182880"/>
                </a:tc>
                <a:tc>
                  <a:txBody>
                    <a:bodyPr/>
                    <a:lstStyle/>
                    <a:p>
                      <a:r>
                        <a:rPr lang="en-US" dirty="0" smtClean="0"/>
                        <a:t>Policy</a:t>
                      </a:r>
                      <a:endParaRPr lang="en-US" dirty="0"/>
                    </a:p>
                  </a:txBody>
                  <a:tcPr marT="182880" marB="182880"/>
                </a:tc>
                <a:tc>
                  <a:txBody>
                    <a:bodyPr/>
                    <a:lstStyle/>
                    <a:p>
                      <a:endParaRPr lang="en-US"/>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3271035635"/>
                  </a:ext>
                </a:extLst>
              </a:tr>
            </a:tbl>
          </a:graphicData>
        </a:graphic>
      </p:graphicFrame>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20</a:t>
            </a:fld>
            <a:endParaRPr lang="en-US" altLang="en-US"/>
          </a:p>
        </p:txBody>
      </p:sp>
      <p:sp>
        <p:nvSpPr>
          <p:cNvPr id="3" name="Rectangle 2"/>
          <p:cNvSpPr/>
          <p:nvPr/>
        </p:nvSpPr>
        <p:spPr bwMode="auto">
          <a:xfrm>
            <a:off x="838200" y="3048000"/>
            <a:ext cx="7924800" cy="2961640"/>
          </a:xfrm>
          <a:prstGeom prst="rect">
            <a:avLst/>
          </a:prstGeom>
          <a:solidFill>
            <a:schemeClr val="accent5">
              <a:tint val="20000"/>
            </a:schemeClr>
          </a:solidFill>
          <a:ln w="25400" cap="flat" cmpd="sng" algn="ctr">
            <a:no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187323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1447800" y="3843253"/>
            <a:ext cx="1143000" cy="1723364"/>
          </a:xfrm>
          <a:prstGeom prst="rect">
            <a:avLst/>
          </a:prstGeom>
          <a:solidFill>
            <a:srgbClr val="FFFF00">
              <a:alpha val="50000"/>
            </a:srgbClr>
          </a:solidFill>
        </p:spPr>
        <p:txBody>
          <a:bodyPr wrap="square" rtlCol="0">
            <a:noAutofit/>
          </a:bodyPr>
          <a:lstStyle/>
          <a:p>
            <a:r>
              <a:rPr lang="en-US" sz="1600" u="sng" dirty="0" smtClean="0"/>
              <a:t>  </a:t>
            </a:r>
          </a:p>
          <a:p>
            <a:endParaRPr lang="en-US" sz="1200" dirty="0" smtClean="0"/>
          </a:p>
        </p:txBody>
      </p:sp>
      <p:sp>
        <p:nvSpPr>
          <p:cNvPr id="10" name="TextBox 9"/>
          <p:cNvSpPr txBox="1"/>
          <p:nvPr/>
        </p:nvSpPr>
        <p:spPr>
          <a:xfrm>
            <a:off x="4800600" y="2505287"/>
            <a:ext cx="1435384" cy="523220"/>
          </a:xfrm>
          <a:prstGeom prst="rect">
            <a:avLst/>
          </a:prstGeom>
          <a:solidFill>
            <a:srgbClr val="FFFF00">
              <a:alpha val="50000"/>
            </a:srgbClr>
          </a:solidFill>
        </p:spPr>
        <p:txBody>
          <a:bodyPr wrap="square" rtlCol="0">
            <a:spAutoFit/>
          </a:bodyPr>
          <a:lstStyle/>
          <a:p>
            <a:r>
              <a:rPr lang="en-US" sz="1600" u="sng" dirty="0" smtClean="0"/>
              <a:t>  </a:t>
            </a:r>
          </a:p>
          <a:p>
            <a:endParaRPr lang="en-US" sz="1200" dirty="0" smtClean="0"/>
          </a:p>
        </p:txBody>
      </p:sp>
      <p:sp>
        <p:nvSpPr>
          <p:cNvPr id="2" name="Title 1"/>
          <p:cNvSpPr>
            <a:spLocks noGrp="1"/>
          </p:cNvSpPr>
          <p:nvPr>
            <p:ph type="title"/>
          </p:nvPr>
        </p:nvSpPr>
        <p:spPr>
          <a:xfrm>
            <a:off x="457200" y="152400"/>
            <a:ext cx="8229600" cy="1371600"/>
          </a:xfrm>
          <a:solidFill>
            <a:srgbClr val="FFFF99">
              <a:alpha val="45000"/>
            </a:srgbClr>
          </a:solidFill>
        </p:spPr>
        <p:txBody>
          <a:bodyPr/>
          <a:lstStyle/>
          <a:p>
            <a:r>
              <a:rPr lang="en-US" sz="2400" dirty="0" smtClean="0"/>
              <a:t>Potential</a:t>
            </a:r>
            <a:r>
              <a:rPr lang="en-US" dirty="0" smtClean="0"/>
              <a:t/>
            </a:r>
            <a:br>
              <a:rPr lang="en-US" dirty="0" smtClean="0"/>
            </a:br>
            <a:r>
              <a:rPr lang="en-US" dirty="0"/>
              <a:t>Foci &amp; Loci of Interaction</a:t>
            </a:r>
            <a:r>
              <a:rPr lang="en-US" dirty="0" smtClean="0"/>
              <a:t/>
            </a:r>
            <a:br>
              <a:rPr lang="en-US" dirty="0" smtClean="0"/>
            </a:br>
            <a:r>
              <a:rPr lang="en-US" sz="2400" dirty="0" smtClean="0"/>
              <a:t>of R/S </a:t>
            </a:r>
            <a:r>
              <a:rPr lang="en-US" sz="2400" dirty="0"/>
              <a:t>and Health Professions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0690819"/>
              </p:ext>
            </p:extLst>
          </p:nvPr>
        </p:nvGraphicFramePr>
        <p:xfrm>
          <a:off x="838200" y="1905000"/>
          <a:ext cx="6934200" cy="3723640"/>
        </p:xfrm>
        <a:graphic>
          <a:graphicData uri="http://schemas.openxmlformats.org/drawingml/2006/table">
            <a:tbl>
              <a:tblPr firstRow="1" bandRow="1">
                <a:tableStyleId>{22838BEF-8BB2-4498-84A7-C5851F593DF1}</a:tableStyleId>
              </a:tblPr>
              <a:tblGrid>
                <a:gridCol w="577850">
                  <a:extLst>
                    <a:ext uri="{9D8B030D-6E8A-4147-A177-3AD203B41FA5}">
                      <a16:colId xmlns:a16="http://schemas.microsoft.com/office/drawing/2014/main" val="466126733"/>
                    </a:ext>
                  </a:extLst>
                </a:gridCol>
                <a:gridCol w="1403350">
                  <a:extLst>
                    <a:ext uri="{9D8B030D-6E8A-4147-A177-3AD203B41FA5}">
                      <a16:colId xmlns:a16="http://schemas.microsoft.com/office/drawing/2014/main" val="4139034560"/>
                    </a:ext>
                  </a:extLst>
                </a:gridCol>
                <a:gridCol w="1651000">
                  <a:extLst>
                    <a:ext uri="{9D8B030D-6E8A-4147-A177-3AD203B41FA5}">
                      <a16:colId xmlns:a16="http://schemas.microsoft.com/office/drawing/2014/main" val="3437560285"/>
                    </a:ext>
                  </a:extLst>
                </a:gridCol>
                <a:gridCol w="1915160">
                  <a:extLst>
                    <a:ext uri="{9D8B030D-6E8A-4147-A177-3AD203B41FA5}">
                      <a16:colId xmlns:a16="http://schemas.microsoft.com/office/drawing/2014/main" val="3355862267"/>
                    </a:ext>
                  </a:extLst>
                </a:gridCol>
                <a:gridCol w="1386840">
                  <a:extLst>
                    <a:ext uri="{9D8B030D-6E8A-4147-A177-3AD203B41FA5}">
                      <a16:colId xmlns:a16="http://schemas.microsoft.com/office/drawing/2014/main" val="2679261071"/>
                    </a:ext>
                  </a:extLst>
                </a:gridCol>
              </a:tblGrid>
              <a:tr h="523240">
                <a:tc>
                  <a:txBody>
                    <a:bodyPr/>
                    <a:lstStyle/>
                    <a:p>
                      <a:endParaRPr lang="en-US" dirty="0"/>
                    </a:p>
                  </a:txBody>
                  <a:tcPr>
                    <a:solidFill>
                      <a:schemeClr val="bg1"/>
                    </a:solidFill>
                  </a:tcPr>
                </a:tc>
                <a:tc>
                  <a:txBody>
                    <a:bodyPr/>
                    <a:lstStyle/>
                    <a:p>
                      <a:pPr marL="0" indent="0"/>
                      <a:endParaRPr lang="en-US" dirty="0"/>
                    </a:p>
                  </a:txBody>
                  <a:tcPr>
                    <a:solidFill>
                      <a:schemeClr val="bg1"/>
                    </a:solidFill>
                  </a:tcPr>
                </a:tc>
                <a:tc gridSpan="3">
                  <a:txBody>
                    <a:bodyPr/>
                    <a:lstStyle/>
                    <a:p>
                      <a:pPr algn="ctr"/>
                      <a:r>
                        <a:rPr lang="en-US" b="0" u="sng" dirty="0" smtClean="0"/>
                        <a:t>Focus (Activity)</a:t>
                      </a:r>
                      <a:endParaRPr lang="en-US" b="0" u="sng" dirty="0"/>
                    </a:p>
                  </a:txBody>
                  <a:tcP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0863130"/>
                  </a:ext>
                </a:extLst>
              </a:tr>
              <a:tr h="370840">
                <a:tc>
                  <a:txBody>
                    <a:bodyPr/>
                    <a:lstStyle/>
                    <a:p>
                      <a:endParaRPr lang="en-US" dirty="0"/>
                    </a:p>
                  </a:txBody>
                  <a:tcPr anchor="b">
                    <a:solidFill>
                      <a:schemeClr val="bg1"/>
                    </a:solidFill>
                  </a:tcPr>
                </a:tc>
                <a:tc>
                  <a:txBody>
                    <a:bodyPr/>
                    <a:lstStyle/>
                    <a:p>
                      <a:pPr marL="0" indent="0"/>
                      <a:endParaRPr lang="en-US" dirty="0"/>
                    </a:p>
                  </a:txBody>
                  <a:tcPr anchor="b">
                    <a:solidFill>
                      <a:schemeClr val="bg1"/>
                    </a:solidFill>
                  </a:tcPr>
                </a:tc>
                <a:tc>
                  <a:txBody>
                    <a:bodyPr/>
                    <a:lstStyle/>
                    <a:p>
                      <a:pPr algn="ctr"/>
                      <a:r>
                        <a:rPr lang="en-US" dirty="0" smtClean="0"/>
                        <a:t>Treatment</a:t>
                      </a:r>
                      <a:endParaRPr lang="en-US" dirty="0"/>
                    </a:p>
                  </a:txBody>
                  <a:tcPr anchor="b"/>
                </a:tc>
                <a:tc>
                  <a:txBody>
                    <a:bodyPr/>
                    <a:lstStyle/>
                    <a:p>
                      <a:pPr algn="ctr"/>
                      <a:r>
                        <a:rPr lang="en-US" dirty="0" smtClean="0"/>
                        <a:t>Promotion/</a:t>
                      </a:r>
                      <a:br>
                        <a:rPr lang="en-US" dirty="0" smtClean="0"/>
                      </a:br>
                      <a:r>
                        <a:rPr lang="en-US" dirty="0" smtClean="0"/>
                        <a:t>Prevention</a:t>
                      </a:r>
                      <a:endParaRPr lang="en-US" dirty="0"/>
                    </a:p>
                  </a:txBody>
                  <a:tcPr anchor="b">
                    <a:solidFill>
                      <a:schemeClr val="accent5">
                        <a:tint val="40000"/>
                        <a:alpha val="50000"/>
                      </a:schemeClr>
                    </a:solidFill>
                  </a:tcPr>
                </a:tc>
                <a:tc>
                  <a:txBody>
                    <a:bodyPr/>
                    <a:lstStyle/>
                    <a:p>
                      <a:pPr algn="ctr"/>
                      <a:r>
                        <a:rPr lang="en-US" dirty="0" smtClean="0"/>
                        <a:t>Research</a:t>
                      </a:r>
                      <a:endParaRPr lang="en-US" dirty="0"/>
                    </a:p>
                  </a:txBody>
                  <a:tcPr anchor="b"/>
                </a:tc>
                <a:extLst>
                  <a:ext uri="{0D108BD9-81ED-4DB2-BD59-A6C34878D82A}">
                    <a16:rowId xmlns:a16="http://schemas.microsoft.com/office/drawing/2014/main" val="1008103289"/>
                  </a:ext>
                </a:extLst>
              </a:tr>
              <a:tr h="0">
                <a:tc rowSpan="4">
                  <a:txBody>
                    <a:bodyPr/>
                    <a:lstStyle/>
                    <a:p>
                      <a:pPr algn="ctr"/>
                      <a:r>
                        <a:rPr lang="en-US" u="sng" dirty="0" smtClean="0"/>
                        <a:t>Locus</a:t>
                      </a:r>
                      <a:endParaRPr lang="en-US" u="sng" dirty="0"/>
                    </a:p>
                  </a:txBody>
                  <a:tcPr marT="182880" marB="182880" vert="vert270">
                    <a:solidFill>
                      <a:schemeClr val="bg1"/>
                    </a:solidFill>
                  </a:tcPr>
                </a:tc>
                <a:tc>
                  <a:txBody>
                    <a:bodyPr/>
                    <a:lstStyle/>
                    <a:p>
                      <a:r>
                        <a:rPr lang="en-US" dirty="0" smtClean="0"/>
                        <a:t>Individual</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643631749"/>
                  </a:ext>
                </a:extLst>
              </a:tr>
              <a:tr h="0">
                <a:tc vMerge="1">
                  <a:txBody>
                    <a:bodyPr/>
                    <a:lstStyle/>
                    <a:p>
                      <a:endParaRPr lang="en-US" dirty="0"/>
                    </a:p>
                  </a:txBody>
                  <a:tcPr marT="182880" marB="182880"/>
                </a:tc>
                <a:tc>
                  <a:txBody>
                    <a:bodyPr/>
                    <a:lstStyle/>
                    <a:p>
                      <a:r>
                        <a:rPr lang="en-US" dirty="0" smtClean="0"/>
                        <a:t>Group</a:t>
                      </a:r>
                      <a:endParaRPr lang="en-US" dirty="0"/>
                    </a:p>
                  </a:txBody>
                  <a:tcPr marT="182880" marB="182880">
                    <a:solidFill>
                      <a:schemeClr val="accent5">
                        <a:tint val="40000"/>
                        <a:alpha val="50000"/>
                      </a:schemeClr>
                    </a:solidFill>
                  </a:tcPr>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578272326"/>
                  </a:ext>
                </a:extLst>
              </a:tr>
              <a:tr h="0">
                <a:tc vMerge="1">
                  <a:txBody>
                    <a:bodyPr/>
                    <a:lstStyle/>
                    <a:p>
                      <a:endParaRPr lang="en-US" dirty="0"/>
                    </a:p>
                  </a:txBody>
                  <a:tcPr marT="182880" marB="182880"/>
                </a:tc>
                <a:tc>
                  <a:txBody>
                    <a:bodyPr/>
                    <a:lstStyle/>
                    <a:p>
                      <a:r>
                        <a:rPr lang="en-US" dirty="0" smtClean="0"/>
                        <a:t>Society</a:t>
                      </a:r>
                      <a:endParaRPr lang="en-US" dirty="0"/>
                    </a:p>
                  </a:txBody>
                  <a:tcPr marT="182880" marB="182880">
                    <a:solidFill>
                      <a:schemeClr val="accent5">
                        <a:tint val="40000"/>
                        <a:alpha val="50000"/>
                      </a:schemeClr>
                    </a:solidFill>
                  </a:tcPr>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1700135391"/>
                  </a:ext>
                </a:extLst>
              </a:tr>
              <a:tr h="0">
                <a:tc vMerge="1">
                  <a:txBody>
                    <a:bodyPr/>
                    <a:lstStyle/>
                    <a:p>
                      <a:endParaRPr lang="en-US" dirty="0"/>
                    </a:p>
                  </a:txBody>
                  <a:tcPr marT="182880" marB="182880"/>
                </a:tc>
                <a:tc>
                  <a:txBody>
                    <a:bodyPr/>
                    <a:lstStyle/>
                    <a:p>
                      <a:r>
                        <a:rPr lang="en-US" dirty="0" smtClean="0"/>
                        <a:t>Policy</a:t>
                      </a:r>
                      <a:endParaRPr lang="en-US" dirty="0"/>
                    </a:p>
                  </a:txBody>
                  <a:tcPr marT="182880" marB="182880">
                    <a:solidFill>
                      <a:schemeClr val="accent5">
                        <a:tint val="40000"/>
                        <a:alpha val="50000"/>
                      </a:schemeClr>
                    </a:solidFill>
                  </a:tcPr>
                </a:tc>
                <a:tc>
                  <a:txBody>
                    <a:bodyPr/>
                    <a:lstStyle/>
                    <a:p>
                      <a:endParaRPr lang="en-US"/>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3271035635"/>
                  </a:ext>
                </a:extLst>
              </a:tr>
            </a:tbl>
          </a:graphicData>
        </a:graphic>
      </p:graphicFrame>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21</a:t>
            </a:fld>
            <a:endParaRPr lang="en-US" altLang="en-US"/>
          </a:p>
        </p:txBody>
      </p:sp>
      <p:sp>
        <p:nvSpPr>
          <p:cNvPr id="6" name="TextBox 5"/>
          <p:cNvSpPr txBox="1"/>
          <p:nvPr/>
        </p:nvSpPr>
        <p:spPr>
          <a:xfrm>
            <a:off x="2971800" y="3124200"/>
            <a:ext cx="1828800" cy="830997"/>
          </a:xfrm>
          <a:prstGeom prst="rect">
            <a:avLst/>
          </a:prstGeom>
          <a:solidFill>
            <a:srgbClr val="FFDD4B"/>
          </a:solidFill>
        </p:spPr>
        <p:txBody>
          <a:bodyPr wrap="square" rtlCol="0">
            <a:spAutoFit/>
          </a:bodyPr>
          <a:lstStyle/>
          <a:p>
            <a:r>
              <a:rPr lang="en-US" sz="1600" dirty="0" smtClean="0"/>
              <a:t>Clinical treatment (Medicine, Psychology)</a:t>
            </a:r>
            <a:endParaRPr lang="en-US" sz="1600" dirty="0"/>
          </a:p>
        </p:txBody>
      </p:sp>
      <p:cxnSp>
        <p:nvCxnSpPr>
          <p:cNvPr id="7" name="Straight Arrow Connector 6"/>
          <p:cNvCxnSpPr/>
          <p:nvPr/>
        </p:nvCxnSpPr>
        <p:spPr bwMode="auto">
          <a:xfrm flipH="1">
            <a:off x="2514600" y="3955197"/>
            <a:ext cx="457199" cy="1865935"/>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1447800" y="5821132"/>
            <a:ext cx="2667000" cy="923330"/>
          </a:xfrm>
          <a:prstGeom prst="rect">
            <a:avLst/>
          </a:prstGeom>
          <a:noFill/>
        </p:spPr>
        <p:txBody>
          <a:bodyPr wrap="square" rtlCol="0">
            <a:spAutoFit/>
          </a:bodyPr>
          <a:lstStyle/>
          <a:p>
            <a:r>
              <a:rPr lang="en-US" dirty="0" smtClean="0"/>
              <a:t>Bulk of previous work on implications of R/S for practice</a:t>
            </a:r>
            <a:endParaRPr lang="en-US" dirty="0"/>
          </a:p>
        </p:txBody>
      </p:sp>
      <p:sp>
        <p:nvSpPr>
          <p:cNvPr id="9" name="TextBox 8"/>
          <p:cNvSpPr txBox="1"/>
          <p:nvPr/>
        </p:nvSpPr>
        <p:spPr>
          <a:xfrm>
            <a:off x="6515100" y="3115340"/>
            <a:ext cx="1104900" cy="584775"/>
          </a:xfrm>
          <a:prstGeom prst="rect">
            <a:avLst/>
          </a:prstGeom>
          <a:solidFill>
            <a:srgbClr val="FFDD4B">
              <a:alpha val="35000"/>
            </a:srgbClr>
          </a:solidFill>
        </p:spPr>
        <p:txBody>
          <a:bodyPr wrap="square" rtlCol="0">
            <a:spAutoFit/>
          </a:bodyPr>
          <a:lstStyle/>
          <a:p>
            <a:r>
              <a:rPr lang="en-US" sz="1600" dirty="0" smtClean="0"/>
              <a:t>Individual predictors</a:t>
            </a:r>
            <a:endParaRPr lang="en-US" sz="1600" dirty="0"/>
          </a:p>
        </p:txBody>
      </p:sp>
    </p:spTree>
    <p:extLst>
      <p:ext uri="{BB962C8B-B14F-4D97-AF65-F5344CB8AC3E}">
        <p14:creationId xmlns:p14="http://schemas.microsoft.com/office/powerpoint/2010/main" val="1284210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par>
                          <p:cTn id="12" fill="hold">
                            <p:stCondLst>
                              <p:cond delay="0"/>
                            </p:stCondLst>
                            <p:childTnLst>
                              <p:par>
                                <p:cTn id="13" presetID="1" presetClass="exit"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1" animBg="1"/>
      <p:bldP spid="6" grpId="0" animBg="1"/>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lstStyle/>
          <a:p>
            <a:r>
              <a:rPr lang="en-US" sz="2400" dirty="0" smtClean="0"/>
              <a:t>Potential</a:t>
            </a:r>
            <a:r>
              <a:rPr lang="en-US" dirty="0" smtClean="0"/>
              <a:t/>
            </a:r>
            <a:br>
              <a:rPr lang="en-US" dirty="0" smtClean="0"/>
            </a:br>
            <a:r>
              <a:rPr lang="en-US" dirty="0" smtClean="0"/>
              <a:t>Foci &amp; Loci of Interaction</a:t>
            </a:r>
            <a:br>
              <a:rPr lang="en-US" dirty="0" smtClean="0"/>
            </a:br>
            <a:r>
              <a:rPr lang="en-US" sz="2400" dirty="0" smtClean="0"/>
              <a:t>of R/S </a:t>
            </a:r>
            <a:r>
              <a:rPr lang="en-US" sz="2400" dirty="0"/>
              <a:t>and Health Professions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1475227"/>
              </p:ext>
            </p:extLst>
          </p:nvPr>
        </p:nvGraphicFramePr>
        <p:xfrm>
          <a:off x="838200" y="1905000"/>
          <a:ext cx="6934200" cy="3723640"/>
        </p:xfrm>
        <a:graphic>
          <a:graphicData uri="http://schemas.openxmlformats.org/drawingml/2006/table">
            <a:tbl>
              <a:tblPr firstRow="1" bandRow="1">
                <a:tableStyleId>{22838BEF-8BB2-4498-84A7-C5851F593DF1}</a:tableStyleId>
              </a:tblPr>
              <a:tblGrid>
                <a:gridCol w="577850">
                  <a:extLst>
                    <a:ext uri="{9D8B030D-6E8A-4147-A177-3AD203B41FA5}">
                      <a16:colId xmlns:a16="http://schemas.microsoft.com/office/drawing/2014/main" val="466126733"/>
                    </a:ext>
                  </a:extLst>
                </a:gridCol>
                <a:gridCol w="1403350">
                  <a:extLst>
                    <a:ext uri="{9D8B030D-6E8A-4147-A177-3AD203B41FA5}">
                      <a16:colId xmlns:a16="http://schemas.microsoft.com/office/drawing/2014/main" val="4139034560"/>
                    </a:ext>
                  </a:extLst>
                </a:gridCol>
                <a:gridCol w="1651000">
                  <a:extLst>
                    <a:ext uri="{9D8B030D-6E8A-4147-A177-3AD203B41FA5}">
                      <a16:colId xmlns:a16="http://schemas.microsoft.com/office/drawing/2014/main" val="3437560285"/>
                    </a:ext>
                  </a:extLst>
                </a:gridCol>
                <a:gridCol w="1915160">
                  <a:extLst>
                    <a:ext uri="{9D8B030D-6E8A-4147-A177-3AD203B41FA5}">
                      <a16:colId xmlns:a16="http://schemas.microsoft.com/office/drawing/2014/main" val="3355862267"/>
                    </a:ext>
                  </a:extLst>
                </a:gridCol>
                <a:gridCol w="1386840">
                  <a:extLst>
                    <a:ext uri="{9D8B030D-6E8A-4147-A177-3AD203B41FA5}">
                      <a16:colId xmlns:a16="http://schemas.microsoft.com/office/drawing/2014/main" val="2679261071"/>
                    </a:ext>
                  </a:extLst>
                </a:gridCol>
              </a:tblGrid>
              <a:tr h="523240">
                <a:tc>
                  <a:txBody>
                    <a:bodyPr/>
                    <a:lstStyle/>
                    <a:p>
                      <a:endParaRPr lang="en-US" dirty="0"/>
                    </a:p>
                  </a:txBody>
                  <a:tcPr>
                    <a:solidFill>
                      <a:schemeClr val="bg1"/>
                    </a:solidFill>
                  </a:tcPr>
                </a:tc>
                <a:tc>
                  <a:txBody>
                    <a:bodyPr/>
                    <a:lstStyle/>
                    <a:p>
                      <a:pPr marL="0" indent="0"/>
                      <a:endParaRPr lang="en-US" dirty="0"/>
                    </a:p>
                  </a:txBody>
                  <a:tcPr>
                    <a:solidFill>
                      <a:schemeClr val="bg1"/>
                    </a:solidFill>
                  </a:tcPr>
                </a:tc>
                <a:tc gridSpan="3">
                  <a:txBody>
                    <a:bodyPr/>
                    <a:lstStyle/>
                    <a:p>
                      <a:pPr algn="ctr"/>
                      <a:r>
                        <a:rPr lang="en-US" b="0" u="sng" dirty="0" smtClean="0"/>
                        <a:t>Focus (Activity)</a:t>
                      </a:r>
                      <a:endParaRPr lang="en-US" b="0" u="sng" dirty="0"/>
                    </a:p>
                  </a:txBody>
                  <a:tcP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0863130"/>
                  </a:ext>
                </a:extLst>
              </a:tr>
              <a:tr h="370840">
                <a:tc>
                  <a:txBody>
                    <a:bodyPr/>
                    <a:lstStyle/>
                    <a:p>
                      <a:endParaRPr lang="en-US" dirty="0"/>
                    </a:p>
                  </a:txBody>
                  <a:tcPr anchor="b">
                    <a:solidFill>
                      <a:schemeClr val="bg1"/>
                    </a:solidFill>
                  </a:tcPr>
                </a:tc>
                <a:tc>
                  <a:txBody>
                    <a:bodyPr/>
                    <a:lstStyle/>
                    <a:p>
                      <a:pPr marL="0" indent="0"/>
                      <a:endParaRPr lang="en-US" dirty="0"/>
                    </a:p>
                  </a:txBody>
                  <a:tcPr anchor="b">
                    <a:solidFill>
                      <a:schemeClr val="bg1"/>
                    </a:solidFill>
                  </a:tcPr>
                </a:tc>
                <a:tc>
                  <a:txBody>
                    <a:bodyPr/>
                    <a:lstStyle/>
                    <a:p>
                      <a:pPr algn="ctr"/>
                      <a:r>
                        <a:rPr lang="en-US" dirty="0" smtClean="0"/>
                        <a:t>Treatment</a:t>
                      </a:r>
                      <a:endParaRPr lang="en-US" dirty="0"/>
                    </a:p>
                  </a:txBody>
                  <a:tcPr anchor="b"/>
                </a:tc>
                <a:tc>
                  <a:txBody>
                    <a:bodyPr/>
                    <a:lstStyle/>
                    <a:p>
                      <a:pPr algn="ctr"/>
                      <a:r>
                        <a:rPr lang="en-US" dirty="0" smtClean="0"/>
                        <a:t>Promotion/</a:t>
                      </a:r>
                      <a:br>
                        <a:rPr lang="en-US" dirty="0" smtClean="0"/>
                      </a:br>
                      <a:r>
                        <a:rPr lang="en-US" dirty="0" smtClean="0"/>
                        <a:t>Prevention</a:t>
                      </a:r>
                      <a:endParaRPr lang="en-US" dirty="0"/>
                    </a:p>
                  </a:txBody>
                  <a:tcPr anchor="b"/>
                </a:tc>
                <a:tc>
                  <a:txBody>
                    <a:bodyPr/>
                    <a:lstStyle/>
                    <a:p>
                      <a:pPr algn="ctr"/>
                      <a:r>
                        <a:rPr lang="en-US" dirty="0" smtClean="0"/>
                        <a:t>Research</a:t>
                      </a:r>
                      <a:endParaRPr lang="en-US" dirty="0"/>
                    </a:p>
                  </a:txBody>
                  <a:tcPr anchor="b"/>
                </a:tc>
                <a:extLst>
                  <a:ext uri="{0D108BD9-81ED-4DB2-BD59-A6C34878D82A}">
                    <a16:rowId xmlns:a16="http://schemas.microsoft.com/office/drawing/2014/main" val="1008103289"/>
                  </a:ext>
                </a:extLst>
              </a:tr>
              <a:tr h="0">
                <a:tc rowSpan="4">
                  <a:txBody>
                    <a:bodyPr/>
                    <a:lstStyle/>
                    <a:p>
                      <a:pPr algn="ctr"/>
                      <a:r>
                        <a:rPr lang="en-US" u="sng" dirty="0" smtClean="0"/>
                        <a:t>Locus</a:t>
                      </a:r>
                      <a:endParaRPr lang="en-US" u="sng" dirty="0"/>
                    </a:p>
                  </a:txBody>
                  <a:tcPr marT="182880" marB="182880" vert="vert270">
                    <a:solidFill>
                      <a:schemeClr val="bg1"/>
                    </a:solidFill>
                  </a:tcPr>
                </a:tc>
                <a:tc>
                  <a:txBody>
                    <a:bodyPr/>
                    <a:lstStyle/>
                    <a:p>
                      <a:r>
                        <a:rPr lang="en-US" dirty="0" smtClean="0"/>
                        <a:t>Individual</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643631749"/>
                  </a:ext>
                </a:extLst>
              </a:tr>
              <a:tr h="0">
                <a:tc vMerge="1">
                  <a:txBody>
                    <a:bodyPr/>
                    <a:lstStyle/>
                    <a:p>
                      <a:endParaRPr lang="en-US" dirty="0"/>
                    </a:p>
                  </a:txBody>
                  <a:tcPr marT="182880" marB="182880"/>
                </a:tc>
                <a:tc>
                  <a:txBody>
                    <a:bodyPr/>
                    <a:lstStyle/>
                    <a:p>
                      <a:r>
                        <a:rPr lang="en-US" dirty="0" smtClean="0"/>
                        <a:t>Group</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578272326"/>
                  </a:ext>
                </a:extLst>
              </a:tr>
              <a:tr h="0">
                <a:tc vMerge="1">
                  <a:txBody>
                    <a:bodyPr/>
                    <a:lstStyle/>
                    <a:p>
                      <a:endParaRPr lang="en-US" dirty="0"/>
                    </a:p>
                  </a:txBody>
                  <a:tcPr marT="182880" marB="182880"/>
                </a:tc>
                <a:tc>
                  <a:txBody>
                    <a:bodyPr/>
                    <a:lstStyle/>
                    <a:p>
                      <a:r>
                        <a:rPr lang="en-US" dirty="0" smtClean="0"/>
                        <a:t>Society</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1700135391"/>
                  </a:ext>
                </a:extLst>
              </a:tr>
              <a:tr h="0">
                <a:tc vMerge="1">
                  <a:txBody>
                    <a:bodyPr/>
                    <a:lstStyle/>
                    <a:p>
                      <a:endParaRPr lang="en-US" dirty="0"/>
                    </a:p>
                  </a:txBody>
                  <a:tcPr marT="182880" marB="182880"/>
                </a:tc>
                <a:tc>
                  <a:txBody>
                    <a:bodyPr/>
                    <a:lstStyle/>
                    <a:p>
                      <a:r>
                        <a:rPr lang="en-US" dirty="0" smtClean="0"/>
                        <a:t>Policy</a:t>
                      </a:r>
                      <a:endParaRPr lang="en-US" dirty="0"/>
                    </a:p>
                  </a:txBody>
                  <a:tcPr marT="182880" marB="182880"/>
                </a:tc>
                <a:tc>
                  <a:txBody>
                    <a:bodyPr/>
                    <a:lstStyle/>
                    <a:p>
                      <a:endParaRPr lang="en-US"/>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3271035635"/>
                  </a:ext>
                </a:extLst>
              </a:tr>
            </a:tbl>
          </a:graphicData>
        </a:graphic>
      </p:graphicFrame>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22</a:t>
            </a:fld>
            <a:endParaRPr lang="en-US" altLang="en-US"/>
          </a:p>
        </p:txBody>
      </p:sp>
      <p:sp>
        <p:nvSpPr>
          <p:cNvPr id="3" name="TextBox 2"/>
          <p:cNvSpPr txBox="1"/>
          <p:nvPr/>
        </p:nvSpPr>
        <p:spPr>
          <a:xfrm>
            <a:off x="2971800" y="3124200"/>
            <a:ext cx="1828800" cy="830997"/>
          </a:xfrm>
          <a:prstGeom prst="rect">
            <a:avLst/>
          </a:prstGeom>
          <a:solidFill>
            <a:srgbClr val="FFDD4B"/>
          </a:solidFill>
        </p:spPr>
        <p:txBody>
          <a:bodyPr wrap="square" rtlCol="0">
            <a:spAutoFit/>
          </a:bodyPr>
          <a:lstStyle/>
          <a:p>
            <a:r>
              <a:rPr lang="en-US" sz="1600" dirty="0" smtClean="0"/>
              <a:t>Clinical treatment (Medicine, Psychology)</a:t>
            </a:r>
            <a:endParaRPr lang="en-US" sz="1600" dirty="0"/>
          </a:p>
        </p:txBody>
      </p:sp>
      <p:sp>
        <p:nvSpPr>
          <p:cNvPr id="11" name="L-Shape 10"/>
          <p:cNvSpPr/>
          <p:nvPr/>
        </p:nvSpPr>
        <p:spPr bwMode="auto">
          <a:xfrm flipH="1">
            <a:off x="3200399" y="3200400"/>
            <a:ext cx="2743198" cy="2209800"/>
          </a:xfrm>
          <a:prstGeom prst="corner">
            <a:avLst>
              <a:gd name="adj1" fmla="val 59029"/>
              <a:gd name="adj2" fmla="val 28947"/>
            </a:avLst>
          </a:prstGeom>
          <a:pattFill prst="shingle">
            <a:fgClr>
              <a:srgbClr val="FFDD4B"/>
            </a:fgClr>
            <a:bgClr>
              <a:schemeClr val="bg1"/>
            </a:bgClr>
          </a:pattFill>
          <a:ln w="25400" cap="flat" cmpd="sng" algn="ctr">
            <a:solidFill>
              <a:schemeClr val="tx1"/>
            </a:solidFill>
            <a:prstDash val="dash"/>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4780547" y="5744188"/>
            <a:ext cx="3429001" cy="1077218"/>
          </a:xfrm>
          <a:prstGeom prst="rect">
            <a:avLst/>
          </a:prstGeom>
          <a:pattFill prst="pct20">
            <a:fgClr>
              <a:srgbClr val="FFDD4B"/>
            </a:fgClr>
            <a:bgClr>
              <a:schemeClr val="bg1"/>
            </a:bgClr>
          </a:pattFill>
        </p:spPr>
        <p:txBody>
          <a:bodyPr wrap="square" rtlCol="0">
            <a:spAutoFit/>
          </a:bodyPr>
          <a:lstStyle/>
          <a:p>
            <a:r>
              <a:rPr lang="en-US" sz="1600" dirty="0" smtClean="0"/>
              <a:t>“</a:t>
            </a:r>
            <a:r>
              <a:rPr lang="en-US" sz="1600" u="sng" dirty="0" smtClean="0"/>
              <a:t>preventing</a:t>
            </a:r>
            <a:r>
              <a:rPr lang="en-US" sz="1600" dirty="0" smtClean="0"/>
              <a:t> disease … </a:t>
            </a:r>
            <a:r>
              <a:rPr lang="en-US" sz="1600" u="sng" dirty="0" smtClean="0"/>
              <a:t>promoting</a:t>
            </a:r>
            <a:r>
              <a:rPr lang="en-US" sz="1600" dirty="0" smtClean="0"/>
              <a:t> </a:t>
            </a:r>
            <a:r>
              <a:rPr lang="en-US" sz="1600" dirty="0"/>
              <a:t>health through </a:t>
            </a:r>
            <a:r>
              <a:rPr lang="en-US" sz="1600" u="sng" dirty="0"/>
              <a:t>organized </a:t>
            </a:r>
            <a:r>
              <a:rPr lang="en-US" sz="1600" u="sng" dirty="0" smtClean="0"/>
              <a:t>efforts</a:t>
            </a:r>
            <a:r>
              <a:rPr lang="en-US" sz="1600" dirty="0" smtClean="0"/>
              <a:t>… of </a:t>
            </a:r>
            <a:r>
              <a:rPr lang="en-US" sz="1600" dirty="0"/>
              <a:t>society, </a:t>
            </a:r>
            <a:r>
              <a:rPr lang="en-US" sz="1600" dirty="0" smtClean="0"/>
              <a:t>organizations… communities </a:t>
            </a:r>
            <a:r>
              <a:rPr lang="en-US" sz="1600" dirty="0"/>
              <a:t>and </a:t>
            </a:r>
            <a:r>
              <a:rPr lang="en-US" sz="1600" dirty="0" smtClean="0"/>
              <a:t>individuals…”</a:t>
            </a:r>
            <a:endParaRPr lang="en-US" sz="1600" dirty="0"/>
          </a:p>
        </p:txBody>
      </p:sp>
      <p:sp>
        <p:nvSpPr>
          <p:cNvPr id="14" name="TextBox 13"/>
          <p:cNvSpPr txBox="1"/>
          <p:nvPr/>
        </p:nvSpPr>
        <p:spPr>
          <a:xfrm>
            <a:off x="3825874" y="4594450"/>
            <a:ext cx="1830808" cy="738664"/>
          </a:xfrm>
          <a:prstGeom prst="rect">
            <a:avLst/>
          </a:prstGeom>
          <a:noFill/>
        </p:spPr>
        <p:txBody>
          <a:bodyPr wrap="square" rtlCol="0">
            <a:spAutoFit/>
          </a:bodyPr>
          <a:lstStyle/>
          <a:p>
            <a:r>
              <a:rPr lang="en-US" sz="1400" dirty="0" smtClean="0"/>
              <a:t>Public health practice: everywhere (especially here)</a:t>
            </a:r>
            <a:endParaRPr lang="en-US" sz="1400" dirty="0"/>
          </a:p>
        </p:txBody>
      </p:sp>
      <p:cxnSp>
        <p:nvCxnSpPr>
          <p:cNvPr id="15" name="Straight Arrow Connector 14"/>
          <p:cNvCxnSpPr/>
          <p:nvPr/>
        </p:nvCxnSpPr>
        <p:spPr bwMode="auto">
          <a:xfrm>
            <a:off x="5276849" y="5410200"/>
            <a:ext cx="47625" cy="333988"/>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152400" y="1814852"/>
            <a:ext cx="1905000" cy="738664"/>
          </a:xfrm>
          <a:prstGeom prst="rect">
            <a:avLst/>
          </a:prstGeom>
          <a:solidFill>
            <a:schemeClr val="bg1">
              <a:lumMod val="85000"/>
            </a:schemeClr>
          </a:solidFill>
          <a:ln>
            <a:solidFill>
              <a:schemeClr val="tx1"/>
            </a:solidFill>
            <a:prstDash val="dash"/>
          </a:ln>
        </p:spPr>
        <p:txBody>
          <a:bodyPr wrap="square" rtlCol="0">
            <a:spAutoFit/>
          </a:bodyPr>
          <a:lstStyle/>
          <a:p>
            <a:r>
              <a:rPr lang="en-US" sz="1400" dirty="0" smtClean="0"/>
              <a:t>Conflict </a:t>
            </a:r>
          </a:p>
          <a:p>
            <a:r>
              <a:rPr lang="en-US" sz="1400" dirty="0" smtClean="0"/>
              <a:t>Possible everywhere, Required nowhere</a:t>
            </a:r>
            <a:endParaRPr lang="en-US" sz="1400" dirty="0"/>
          </a:p>
        </p:txBody>
      </p:sp>
      <p:sp>
        <p:nvSpPr>
          <p:cNvPr id="16" name="TextBox 15"/>
          <p:cNvSpPr txBox="1"/>
          <p:nvPr/>
        </p:nvSpPr>
        <p:spPr>
          <a:xfrm>
            <a:off x="6741808" y="3200400"/>
            <a:ext cx="878192" cy="2209800"/>
          </a:xfrm>
          <a:prstGeom prst="rect">
            <a:avLst/>
          </a:prstGeom>
          <a:pattFill prst="shingle">
            <a:fgClr>
              <a:srgbClr val="FFDD4B"/>
            </a:fgClr>
            <a:bgClr>
              <a:schemeClr val="bg1"/>
            </a:bgClr>
          </a:pattFill>
          <a:ln w="25400">
            <a:solidFill>
              <a:schemeClr val="tx1"/>
            </a:solidFill>
            <a:prstDash val="dash"/>
          </a:ln>
        </p:spPr>
        <p:txBody>
          <a:bodyPr wrap="square" rtlCol="0" anchor="b" anchorCtr="0">
            <a:noAutofit/>
          </a:bodyPr>
          <a:lstStyle/>
          <a:p>
            <a:pPr algn="ctr"/>
            <a:r>
              <a:rPr lang="en-US" sz="1400" dirty="0"/>
              <a:t>Public health </a:t>
            </a:r>
            <a:r>
              <a:rPr lang="en-US" sz="1400" dirty="0" smtClean="0"/>
              <a:t>research</a:t>
            </a:r>
            <a:endParaRPr lang="en-US" sz="1400" dirty="0"/>
          </a:p>
        </p:txBody>
      </p:sp>
    </p:spTree>
    <p:extLst>
      <p:ext uri="{BB962C8B-B14F-4D97-AF65-F5344CB8AC3E}">
        <p14:creationId xmlns:p14="http://schemas.microsoft.com/office/powerpoint/2010/main" val="276607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4400" dirty="0" smtClean="0"/>
              <a:t>Example of Science &amp; Religion Interaction in </a:t>
            </a:r>
            <a:br>
              <a:rPr lang="en-US" sz="4400" dirty="0" smtClean="0"/>
            </a:br>
            <a:r>
              <a:rPr lang="en-US" sz="4400" u="sng" dirty="0" smtClean="0"/>
              <a:t>Public Health</a:t>
            </a:r>
            <a:r>
              <a:rPr lang="en-US" sz="4400" dirty="0" smtClean="0"/>
              <a:t/>
            </a:r>
            <a:br>
              <a:rPr lang="en-US" sz="4400" dirty="0" smtClean="0"/>
            </a:br>
            <a:endParaRPr lang="en-US" sz="36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62156A-9564-4DAC-8093-548D72B23337}" type="slidenum">
              <a:rPr kumimoji="0" lang="en-US" alt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4126699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06222946"/>
              </p:ext>
            </p:extLst>
          </p:nvPr>
        </p:nvGraphicFramePr>
        <p:xfrm>
          <a:off x="838200" y="1905000"/>
          <a:ext cx="6934200" cy="3723640"/>
        </p:xfrm>
        <a:graphic>
          <a:graphicData uri="http://schemas.openxmlformats.org/drawingml/2006/table">
            <a:tbl>
              <a:tblPr firstRow="1" bandRow="1">
                <a:tableStyleId>{22838BEF-8BB2-4498-84A7-C5851F593DF1}</a:tableStyleId>
              </a:tblPr>
              <a:tblGrid>
                <a:gridCol w="577850">
                  <a:extLst>
                    <a:ext uri="{9D8B030D-6E8A-4147-A177-3AD203B41FA5}">
                      <a16:colId xmlns:a16="http://schemas.microsoft.com/office/drawing/2014/main" val="466126733"/>
                    </a:ext>
                  </a:extLst>
                </a:gridCol>
                <a:gridCol w="1403350">
                  <a:extLst>
                    <a:ext uri="{9D8B030D-6E8A-4147-A177-3AD203B41FA5}">
                      <a16:colId xmlns:a16="http://schemas.microsoft.com/office/drawing/2014/main" val="4139034560"/>
                    </a:ext>
                  </a:extLst>
                </a:gridCol>
                <a:gridCol w="1651000">
                  <a:extLst>
                    <a:ext uri="{9D8B030D-6E8A-4147-A177-3AD203B41FA5}">
                      <a16:colId xmlns:a16="http://schemas.microsoft.com/office/drawing/2014/main" val="3437560285"/>
                    </a:ext>
                  </a:extLst>
                </a:gridCol>
                <a:gridCol w="1915160">
                  <a:extLst>
                    <a:ext uri="{9D8B030D-6E8A-4147-A177-3AD203B41FA5}">
                      <a16:colId xmlns:a16="http://schemas.microsoft.com/office/drawing/2014/main" val="3355862267"/>
                    </a:ext>
                  </a:extLst>
                </a:gridCol>
                <a:gridCol w="1386840">
                  <a:extLst>
                    <a:ext uri="{9D8B030D-6E8A-4147-A177-3AD203B41FA5}">
                      <a16:colId xmlns:a16="http://schemas.microsoft.com/office/drawing/2014/main" val="2679261071"/>
                    </a:ext>
                  </a:extLst>
                </a:gridCol>
              </a:tblGrid>
              <a:tr h="523240">
                <a:tc>
                  <a:txBody>
                    <a:bodyPr/>
                    <a:lstStyle/>
                    <a:p>
                      <a:endParaRPr lang="en-US" dirty="0"/>
                    </a:p>
                  </a:txBody>
                  <a:tcPr>
                    <a:solidFill>
                      <a:schemeClr val="bg1"/>
                    </a:solidFill>
                  </a:tcPr>
                </a:tc>
                <a:tc>
                  <a:txBody>
                    <a:bodyPr/>
                    <a:lstStyle/>
                    <a:p>
                      <a:pPr marL="0" indent="0"/>
                      <a:endParaRPr lang="en-US" dirty="0"/>
                    </a:p>
                  </a:txBody>
                  <a:tcPr>
                    <a:solidFill>
                      <a:schemeClr val="bg1"/>
                    </a:solidFill>
                  </a:tcPr>
                </a:tc>
                <a:tc gridSpan="3">
                  <a:txBody>
                    <a:bodyPr/>
                    <a:lstStyle/>
                    <a:p>
                      <a:pPr algn="ctr"/>
                      <a:r>
                        <a:rPr lang="en-US" b="0" u="sng" dirty="0" smtClean="0"/>
                        <a:t>Focus (Activity)</a:t>
                      </a:r>
                      <a:endParaRPr lang="en-US" b="0" u="sng" dirty="0"/>
                    </a:p>
                  </a:txBody>
                  <a:tcP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0863130"/>
                  </a:ext>
                </a:extLst>
              </a:tr>
              <a:tr h="370840">
                <a:tc>
                  <a:txBody>
                    <a:bodyPr/>
                    <a:lstStyle/>
                    <a:p>
                      <a:endParaRPr lang="en-US" dirty="0"/>
                    </a:p>
                  </a:txBody>
                  <a:tcPr anchor="b">
                    <a:solidFill>
                      <a:schemeClr val="bg1"/>
                    </a:solidFill>
                  </a:tcPr>
                </a:tc>
                <a:tc>
                  <a:txBody>
                    <a:bodyPr/>
                    <a:lstStyle/>
                    <a:p>
                      <a:pPr marL="0" indent="0"/>
                      <a:endParaRPr lang="en-US" dirty="0"/>
                    </a:p>
                  </a:txBody>
                  <a:tcPr anchor="b">
                    <a:solidFill>
                      <a:schemeClr val="bg1"/>
                    </a:solidFill>
                  </a:tcPr>
                </a:tc>
                <a:tc>
                  <a:txBody>
                    <a:bodyPr/>
                    <a:lstStyle/>
                    <a:p>
                      <a:pPr algn="ctr"/>
                      <a:r>
                        <a:rPr lang="en-US" dirty="0" smtClean="0"/>
                        <a:t>Treatment</a:t>
                      </a:r>
                      <a:endParaRPr lang="en-US" dirty="0"/>
                    </a:p>
                  </a:txBody>
                  <a:tcPr anchor="b"/>
                </a:tc>
                <a:tc>
                  <a:txBody>
                    <a:bodyPr/>
                    <a:lstStyle/>
                    <a:p>
                      <a:pPr algn="ctr"/>
                      <a:r>
                        <a:rPr lang="en-US" dirty="0" smtClean="0"/>
                        <a:t>Promotion/</a:t>
                      </a:r>
                      <a:br>
                        <a:rPr lang="en-US" dirty="0" smtClean="0"/>
                      </a:br>
                      <a:r>
                        <a:rPr lang="en-US" dirty="0" smtClean="0"/>
                        <a:t>Prevention</a:t>
                      </a:r>
                      <a:endParaRPr lang="en-US" dirty="0"/>
                    </a:p>
                  </a:txBody>
                  <a:tcPr anchor="b"/>
                </a:tc>
                <a:tc>
                  <a:txBody>
                    <a:bodyPr/>
                    <a:lstStyle/>
                    <a:p>
                      <a:pPr algn="ctr"/>
                      <a:r>
                        <a:rPr lang="en-US" dirty="0" smtClean="0"/>
                        <a:t>Research</a:t>
                      </a:r>
                      <a:endParaRPr lang="en-US" dirty="0"/>
                    </a:p>
                  </a:txBody>
                  <a:tcPr anchor="b"/>
                </a:tc>
                <a:extLst>
                  <a:ext uri="{0D108BD9-81ED-4DB2-BD59-A6C34878D82A}">
                    <a16:rowId xmlns:a16="http://schemas.microsoft.com/office/drawing/2014/main" val="1008103289"/>
                  </a:ext>
                </a:extLst>
              </a:tr>
              <a:tr h="0">
                <a:tc rowSpan="4">
                  <a:txBody>
                    <a:bodyPr/>
                    <a:lstStyle/>
                    <a:p>
                      <a:pPr algn="ctr"/>
                      <a:r>
                        <a:rPr lang="en-US" u="sng" dirty="0" smtClean="0"/>
                        <a:t>Locus</a:t>
                      </a:r>
                      <a:endParaRPr lang="en-US" u="sng" dirty="0"/>
                    </a:p>
                  </a:txBody>
                  <a:tcPr marT="182880" marB="182880" vert="vert270">
                    <a:solidFill>
                      <a:schemeClr val="bg1"/>
                    </a:solidFill>
                  </a:tcPr>
                </a:tc>
                <a:tc>
                  <a:txBody>
                    <a:bodyPr/>
                    <a:lstStyle/>
                    <a:p>
                      <a:r>
                        <a:rPr lang="en-US" dirty="0" smtClean="0"/>
                        <a:t>Individual</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643631749"/>
                  </a:ext>
                </a:extLst>
              </a:tr>
              <a:tr h="0">
                <a:tc vMerge="1">
                  <a:txBody>
                    <a:bodyPr/>
                    <a:lstStyle/>
                    <a:p>
                      <a:endParaRPr lang="en-US" dirty="0"/>
                    </a:p>
                  </a:txBody>
                  <a:tcPr marT="182880" marB="182880"/>
                </a:tc>
                <a:tc>
                  <a:txBody>
                    <a:bodyPr/>
                    <a:lstStyle/>
                    <a:p>
                      <a:r>
                        <a:rPr lang="en-US" dirty="0" smtClean="0"/>
                        <a:t>Group</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578272326"/>
                  </a:ext>
                </a:extLst>
              </a:tr>
              <a:tr h="0">
                <a:tc vMerge="1">
                  <a:txBody>
                    <a:bodyPr/>
                    <a:lstStyle/>
                    <a:p>
                      <a:endParaRPr lang="en-US" dirty="0"/>
                    </a:p>
                  </a:txBody>
                  <a:tcPr marT="182880" marB="182880"/>
                </a:tc>
                <a:tc>
                  <a:txBody>
                    <a:bodyPr/>
                    <a:lstStyle/>
                    <a:p>
                      <a:r>
                        <a:rPr lang="en-US" dirty="0" smtClean="0"/>
                        <a:t>Society</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1700135391"/>
                  </a:ext>
                </a:extLst>
              </a:tr>
              <a:tr h="0">
                <a:tc vMerge="1">
                  <a:txBody>
                    <a:bodyPr/>
                    <a:lstStyle/>
                    <a:p>
                      <a:endParaRPr lang="en-US" dirty="0"/>
                    </a:p>
                  </a:txBody>
                  <a:tcPr marT="182880" marB="182880"/>
                </a:tc>
                <a:tc>
                  <a:txBody>
                    <a:bodyPr/>
                    <a:lstStyle/>
                    <a:p>
                      <a:r>
                        <a:rPr lang="en-US" dirty="0" smtClean="0"/>
                        <a:t>Policy</a:t>
                      </a:r>
                      <a:endParaRPr lang="en-US" dirty="0"/>
                    </a:p>
                  </a:txBody>
                  <a:tcPr marT="182880" marB="182880"/>
                </a:tc>
                <a:tc>
                  <a:txBody>
                    <a:bodyPr/>
                    <a:lstStyle/>
                    <a:p>
                      <a:endParaRPr lang="en-US"/>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3271035635"/>
                  </a:ext>
                </a:extLst>
              </a:tr>
            </a:tbl>
          </a:graphicData>
        </a:graphic>
      </p:graphicFrame>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smtClean="0"/>
              <a:t>#2: </a:t>
            </a:r>
            <a:r>
              <a:rPr lang="en-US" sz="3200" dirty="0"/>
              <a:t>Building </a:t>
            </a:r>
            <a:r>
              <a:rPr lang="en-US" sz="3200" u="sng" dirty="0" smtClean="0"/>
              <a:t>Organizational</a:t>
            </a:r>
            <a:r>
              <a:rPr lang="en-US" sz="3200" dirty="0" smtClean="0"/>
              <a:t> Alliances</a:t>
            </a:r>
            <a:r>
              <a:rPr lang="en-US" sz="3200" dirty="0"/>
              <a:t/>
            </a:r>
            <a:br>
              <a:rPr lang="en-US" sz="3200" dirty="0"/>
            </a:br>
            <a:r>
              <a:rPr lang="en-US" sz="2000" dirty="0" smtClean="0"/>
              <a:t>(healthcare/religion)</a:t>
            </a:r>
            <a:endParaRPr lang="en-US" sz="5400" dirty="0"/>
          </a:p>
        </p:txBody>
      </p:sp>
      <p:sp>
        <p:nvSpPr>
          <p:cNvPr id="4" name="Slide Number Placeholder 3"/>
          <p:cNvSpPr>
            <a:spLocks noGrp="1"/>
          </p:cNvSpPr>
          <p:nvPr>
            <p:ph type="sldNum" sz="quarter" idx="12"/>
          </p:nvPr>
        </p:nvSpPr>
        <p:spPr>
          <a:xfrm>
            <a:off x="304800" y="6138690"/>
            <a:ext cx="838200" cy="476250"/>
          </a:xfrm>
        </p:spPr>
        <p:txBody>
          <a:bodyPr/>
          <a:lstStyle/>
          <a:p>
            <a:pPr algn="l">
              <a:defRPr/>
            </a:pPr>
            <a:fld id="{1562156A-9564-4DAC-8093-548D72B23337}" type="slidenum">
              <a:rPr lang="en-US" altLang="en-US" smtClean="0"/>
              <a:pPr algn="l">
                <a:defRPr/>
              </a:pPr>
              <a:t>24</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smtClean="0"/>
              <a:t>Locus #2 (PH)</a:t>
            </a:r>
            <a:endParaRPr lang="en-US" dirty="0"/>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sp>
        <p:nvSpPr>
          <p:cNvPr id="14" name="L-Shape 13"/>
          <p:cNvSpPr/>
          <p:nvPr/>
        </p:nvSpPr>
        <p:spPr bwMode="auto">
          <a:xfrm flipH="1">
            <a:off x="3200399" y="3200400"/>
            <a:ext cx="2743198" cy="2209800"/>
          </a:xfrm>
          <a:prstGeom prst="corner">
            <a:avLst>
              <a:gd name="adj1" fmla="val 59029"/>
              <a:gd name="adj2" fmla="val 28947"/>
            </a:avLst>
          </a:prstGeom>
          <a:pattFill prst="shingle">
            <a:fgClr>
              <a:srgbClr val="FFDD4B"/>
            </a:fgClr>
            <a:bgClr>
              <a:schemeClr val="bg1"/>
            </a:bgClr>
          </a:pattFill>
          <a:ln w="25400" cap="flat" cmpd="sng" algn="ctr">
            <a:solidFill>
              <a:schemeClr val="tx1"/>
            </a:solidFill>
            <a:prstDash val="dash"/>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3825874" y="4594450"/>
            <a:ext cx="1830808" cy="738664"/>
          </a:xfrm>
          <a:prstGeom prst="rect">
            <a:avLst/>
          </a:prstGeom>
          <a:noFill/>
        </p:spPr>
        <p:txBody>
          <a:bodyPr wrap="square" rtlCol="0">
            <a:spAutoFit/>
          </a:bodyPr>
          <a:lstStyle/>
          <a:p>
            <a:r>
              <a:rPr lang="en-US" sz="1400" dirty="0" smtClean="0"/>
              <a:t>Public health practice: everywhere (especially here)</a:t>
            </a:r>
            <a:endParaRPr lang="en-US" sz="1400" dirty="0"/>
          </a:p>
        </p:txBody>
      </p:sp>
      <p:sp>
        <p:nvSpPr>
          <p:cNvPr id="18" name="Rectangle 17"/>
          <p:cNvSpPr/>
          <p:nvPr/>
        </p:nvSpPr>
        <p:spPr bwMode="auto">
          <a:xfrm>
            <a:off x="6976561" y="4669999"/>
            <a:ext cx="1938839" cy="740201"/>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36576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Organizational collaboration?</a:t>
            </a:r>
          </a:p>
        </p:txBody>
      </p:sp>
      <p:sp>
        <p:nvSpPr>
          <p:cNvPr id="19" name="TextBox 18"/>
          <p:cNvSpPr txBox="1"/>
          <p:nvPr/>
        </p:nvSpPr>
        <p:spPr>
          <a:xfrm>
            <a:off x="6991134" y="4706106"/>
            <a:ext cx="383438" cy="307777"/>
          </a:xfrm>
          <a:prstGeom prst="rect">
            <a:avLst/>
          </a:prstGeom>
          <a:noFill/>
        </p:spPr>
        <p:txBody>
          <a:bodyPr wrap="none" rtlCol="0">
            <a:spAutoFit/>
          </a:bodyPr>
          <a:lstStyle/>
          <a:p>
            <a:r>
              <a:rPr lang="en-US" sz="1400" dirty="0" smtClean="0"/>
              <a:t>#2</a:t>
            </a:r>
            <a:endParaRPr lang="en-US" sz="1400" dirty="0"/>
          </a:p>
        </p:txBody>
      </p:sp>
      <p:cxnSp>
        <p:nvCxnSpPr>
          <p:cNvPr id="20" name="Straight Arrow Connector 19"/>
          <p:cNvCxnSpPr/>
          <p:nvPr/>
        </p:nvCxnSpPr>
        <p:spPr bwMode="auto">
          <a:xfrm flipH="1" flipV="1">
            <a:off x="6262293" y="4842791"/>
            <a:ext cx="706981" cy="15285"/>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bwMode="auto">
          <a:xfrm>
            <a:off x="2743198" y="4031398"/>
            <a:ext cx="3505201" cy="982485"/>
          </a:xfrm>
          <a:prstGeom prst="rect">
            <a:avLst/>
          </a:prstGeom>
          <a:noFill/>
          <a:ln w="635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4495800" y="2104827"/>
            <a:ext cx="4648200" cy="1415772"/>
          </a:xfrm>
          <a:prstGeom prst="rect">
            <a:avLst/>
          </a:prstGeom>
          <a:pattFill prst="shingle">
            <a:fgClr>
              <a:srgbClr val="FFDD4B"/>
            </a:fgClr>
            <a:bgClr>
              <a:schemeClr val="bg1"/>
            </a:bgClr>
          </a:pattFill>
          <a:ln cap="sq" cmpd="dbl">
            <a:solidFill>
              <a:schemeClr val="tx1"/>
            </a:solidFill>
          </a:ln>
          <a:effectLst>
            <a:innerShdw blurRad="114300">
              <a:prstClr val="black"/>
            </a:innerShdw>
          </a:effectLst>
        </p:spPr>
        <p:txBody>
          <a:bodyPr wrap="square" lIns="182880" tIns="91440" rIns="182880" bIns="91440" rtlCol="0">
            <a:spAutoFit/>
          </a:bodyPr>
          <a:lstStyle/>
          <a:p>
            <a:r>
              <a:rPr lang="en-US" sz="1600" dirty="0" smtClean="0"/>
              <a:t>Art &amp; Science of Faith-Health Partnering</a:t>
            </a:r>
          </a:p>
          <a:p>
            <a:pPr marL="285750" indent="-285750">
              <a:buFont typeface="Wingdings" panose="05000000000000000000" pitchFamily="2" charset="2"/>
              <a:buChar char="ü"/>
            </a:pPr>
            <a:r>
              <a:rPr lang="en-US" sz="1600" dirty="0" smtClean="0"/>
              <a:t>Local, municipal</a:t>
            </a:r>
          </a:p>
          <a:p>
            <a:pPr marL="285750" indent="-285750">
              <a:buFont typeface="Wingdings" panose="05000000000000000000" pitchFamily="2" charset="2"/>
              <a:buChar char="ü"/>
            </a:pPr>
            <a:r>
              <a:rPr lang="en-US" sz="1600" dirty="0" smtClean="0"/>
              <a:t>International (World Health Organization &amp;c)</a:t>
            </a:r>
          </a:p>
          <a:p>
            <a:pPr marL="285750" indent="-285750">
              <a:buFont typeface="Wingdings" panose="05000000000000000000" pitchFamily="2" charset="2"/>
              <a:buChar char="ü"/>
            </a:pPr>
            <a:r>
              <a:rPr lang="en-US" sz="1600" dirty="0" smtClean="0"/>
              <a:t>Cultural tailoring</a:t>
            </a:r>
            <a:endParaRPr lang="en-US" sz="1600" dirty="0"/>
          </a:p>
          <a:p>
            <a:pPr marL="285750" indent="-285750">
              <a:buFont typeface="Wingdings" panose="05000000000000000000" pitchFamily="2" charset="2"/>
              <a:buChar char="ü"/>
            </a:pPr>
            <a:r>
              <a:rPr lang="en-US" sz="1600" dirty="0" smtClean="0"/>
              <a:t>Reaching hard-to-reach populations</a:t>
            </a:r>
          </a:p>
        </p:txBody>
      </p:sp>
      <p:cxnSp>
        <p:nvCxnSpPr>
          <p:cNvPr id="22" name="Straight Arrow Connector 21"/>
          <p:cNvCxnSpPr/>
          <p:nvPr/>
        </p:nvCxnSpPr>
        <p:spPr bwMode="auto">
          <a:xfrm flipV="1">
            <a:off x="8077200" y="3520600"/>
            <a:ext cx="0" cy="1149399"/>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4706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000"/>
                                        <p:tgtEl>
                                          <p:spTgt spid="22"/>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smtClean="0"/>
              <a:t>#2: </a:t>
            </a:r>
            <a:r>
              <a:rPr lang="en-US" sz="3200" dirty="0"/>
              <a:t>Building </a:t>
            </a:r>
            <a:r>
              <a:rPr lang="en-US" sz="3200" u="sng" dirty="0" smtClean="0"/>
              <a:t>Organizational</a:t>
            </a:r>
            <a:r>
              <a:rPr lang="en-US" sz="3200" dirty="0" smtClean="0"/>
              <a:t> Alliances</a:t>
            </a:r>
            <a:r>
              <a:rPr lang="en-US" sz="3200" dirty="0"/>
              <a:t/>
            </a:r>
            <a:br>
              <a:rPr lang="en-US" sz="3200" dirty="0"/>
            </a:br>
            <a:r>
              <a:rPr lang="en-US" sz="2000" dirty="0" smtClean="0"/>
              <a:t>(healthcare/religion)</a:t>
            </a:r>
            <a:endParaRPr lang="en-US" sz="5400" dirty="0"/>
          </a:p>
        </p:txBody>
      </p:sp>
      <p:sp>
        <p:nvSpPr>
          <p:cNvPr id="4" name="Slide Number Placeholder 3"/>
          <p:cNvSpPr>
            <a:spLocks noGrp="1"/>
          </p:cNvSpPr>
          <p:nvPr>
            <p:ph type="sldNum" sz="quarter" idx="12"/>
          </p:nvPr>
        </p:nvSpPr>
        <p:spPr>
          <a:xfrm>
            <a:off x="304800" y="6138690"/>
            <a:ext cx="838200" cy="476250"/>
          </a:xfrm>
        </p:spPr>
        <p:txBody>
          <a:bodyPr/>
          <a:lstStyle/>
          <a:p>
            <a:pPr algn="l">
              <a:defRPr/>
            </a:pPr>
            <a:fld id="{1562156A-9564-4DAC-8093-548D72B23337}" type="slidenum">
              <a:rPr lang="en-US" altLang="en-US" smtClean="0"/>
              <a:pPr algn="l">
                <a:defRPr/>
              </a:pPr>
              <a:t>25</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a:t>Locus #2 (PH)</a:t>
            </a:r>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grpSp>
        <p:nvGrpSpPr>
          <p:cNvPr id="23" name="Group 22"/>
          <p:cNvGrpSpPr/>
          <p:nvPr/>
        </p:nvGrpSpPr>
        <p:grpSpPr>
          <a:xfrm>
            <a:off x="3200399" y="3200400"/>
            <a:ext cx="2743198" cy="2209800"/>
            <a:chOff x="3200399" y="3200400"/>
            <a:chExt cx="2743198" cy="2209800"/>
          </a:xfrm>
        </p:grpSpPr>
        <p:sp>
          <p:nvSpPr>
            <p:cNvPr id="14" name="L-Shape 13"/>
            <p:cNvSpPr/>
            <p:nvPr/>
          </p:nvSpPr>
          <p:spPr bwMode="auto">
            <a:xfrm flipH="1">
              <a:off x="3200399" y="3200400"/>
              <a:ext cx="2743198" cy="2209800"/>
            </a:xfrm>
            <a:prstGeom prst="corner">
              <a:avLst>
                <a:gd name="adj1" fmla="val 59029"/>
                <a:gd name="adj2" fmla="val 28947"/>
              </a:avLst>
            </a:prstGeom>
            <a:pattFill prst="shingle">
              <a:fgClr>
                <a:srgbClr val="FFDD4B"/>
              </a:fgClr>
              <a:bgClr>
                <a:schemeClr val="bg1"/>
              </a:bgClr>
            </a:pattFill>
            <a:ln w="25400" cap="flat" cmpd="sng" algn="ctr">
              <a:solidFill>
                <a:schemeClr val="tx1"/>
              </a:solidFill>
              <a:prstDash val="dash"/>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3825874" y="4594450"/>
              <a:ext cx="1830808" cy="523220"/>
            </a:xfrm>
            <a:prstGeom prst="rect">
              <a:avLst/>
            </a:prstGeom>
            <a:noFill/>
          </p:spPr>
          <p:txBody>
            <a:bodyPr wrap="square" rtlCol="0">
              <a:spAutoFit/>
            </a:bodyPr>
            <a:lstStyle/>
            <a:p>
              <a:r>
                <a:rPr lang="en-US" sz="1400" dirty="0" smtClean="0"/>
                <a:t>Public health practice: everywhere</a:t>
              </a:r>
              <a:endParaRPr lang="en-US" sz="1400" dirty="0"/>
            </a:p>
          </p:txBody>
        </p:sp>
      </p:grpSp>
      <p:sp>
        <p:nvSpPr>
          <p:cNvPr id="11" name="TextBox 10"/>
          <p:cNvSpPr txBox="1"/>
          <p:nvPr/>
        </p:nvSpPr>
        <p:spPr>
          <a:xfrm>
            <a:off x="4495800" y="2104827"/>
            <a:ext cx="4648200" cy="1415772"/>
          </a:xfrm>
          <a:prstGeom prst="rect">
            <a:avLst/>
          </a:prstGeom>
          <a:pattFill prst="shingle">
            <a:fgClr>
              <a:srgbClr val="FFDD4B"/>
            </a:fgClr>
            <a:bgClr>
              <a:schemeClr val="bg1"/>
            </a:bgClr>
          </a:pattFill>
          <a:ln cap="sq" cmpd="dbl">
            <a:solidFill>
              <a:schemeClr val="tx1"/>
            </a:solidFill>
          </a:ln>
          <a:effectLst>
            <a:innerShdw blurRad="114300">
              <a:prstClr val="black"/>
            </a:innerShdw>
          </a:effectLst>
        </p:spPr>
        <p:txBody>
          <a:bodyPr wrap="square" lIns="182880" tIns="91440" rIns="182880" bIns="91440" rtlCol="0">
            <a:spAutoFit/>
          </a:bodyPr>
          <a:lstStyle/>
          <a:p>
            <a:r>
              <a:rPr lang="en-US" sz="1600" dirty="0"/>
              <a:t>Art &amp; Science of Faith-Health Partnering</a:t>
            </a:r>
          </a:p>
          <a:p>
            <a:pPr marL="285750" indent="-285750">
              <a:buFont typeface="Wingdings" panose="05000000000000000000" pitchFamily="2" charset="2"/>
              <a:buChar char="ü"/>
            </a:pPr>
            <a:r>
              <a:rPr lang="en-US" sz="1600" dirty="0" smtClean="0"/>
              <a:t>Local, municipal</a:t>
            </a:r>
          </a:p>
          <a:p>
            <a:pPr marL="285750" indent="-285750">
              <a:buFont typeface="Wingdings" panose="05000000000000000000" pitchFamily="2" charset="2"/>
              <a:buChar char="ü"/>
            </a:pPr>
            <a:r>
              <a:rPr lang="en-US" sz="1600" dirty="0" smtClean="0"/>
              <a:t>International (World Health Organization &amp;c)</a:t>
            </a:r>
          </a:p>
          <a:p>
            <a:pPr marL="285750" indent="-285750">
              <a:buFont typeface="Wingdings" panose="05000000000000000000" pitchFamily="2" charset="2"/>
              <a:buChar char="ü"/>
            </a:pPr>
            <a:r>
              <a:rPr lang="en-US" sz="1600" dirty="0" smtClean="0"/>
              <a:t>Cultural tailoring</a:t>
            </a:r>
            <a:endParaRPr lang="en-US" sz="1600" dirty="0"/>
          </a:p>
          <a:p>
            <a:pPr marL="285750" indent="-285750">
              <a:buFont typeface="Wingdings" panose="05000000000000000000" pitchFamily="2" charset="2"/>
              <a:buChar char="ü"/>
            </a:pPr>
            <a:r>
              <a:rPr lang="en-US" sz="1600" dirty="0" smtClean="0"/>
              <a:t>Reaching hard-to-reach populations</a:t>
            </a:r>
          </a:p>
        </p:txBody>
      </p:sp>
    </p:spTree>
    <p:extLst>
      <p:ext uri="{BB962C8B-B14F-4D97-AF65-F5344CB8AC3E}">
        <p14:creationId xmlns:p14="http://schemas.microsoft.com/office/powerpoint/2010/main" val="3030799578"/>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833 -0.00047 L -0.31667 -0.22639 " pathEditMode="relative" rAng="0" ptsTypes="AA">
                                      <p:cBhvr>
                                        <p:cTn id="6" dur="1000" fill="hold"/>
                                        <p:tgtEl>
                                          <p:spTgt spid="23"/>
                                        </p:tgtEl>
                                        <p:attrNameLst>
                                          <p:attrName>ppt_x</p:attrName>
                                          <p:attrName>ppt_y</p:attrName>
                                        </p:attrNameLst>
                                      </p:cBhvr>
                                      <p:rCtr x="-15417" y="-11296"/>
                                    </p:animMotion>
                                  </p:childTnLst>
                                </p:cTn>
                              </p:par>
                              <p:par>
                                <p:cTn id="7" presetID="42" presetClass="path" presetSubtype="0" accel="50000" decel="50000" fill="hold" grpId="0" nodeType="withEffect">
                                  <p:stCondLst>
                                    <p:cond delay="0"/>
                                  </p:stCondLst>
                                  <p:childTnLst>
                                    <p:animMotion origin="layout" path="M -3.33333E-6 4.81481E-6 L -0.1125 -0.06575 " pathEditMode="relative" rAng="0" ptsTypes="AA">
                                      <p:cBhvr>
                                        <p:cTn id="8" dur="1000" fill="hold"/>
                                        <p:tgtEl>
                                          <p:spTgt spid="11"/>
                                        </p:tgtEl>
                                        <p:attrNameLst>
                                          <p:attrName>ppt_x</p:attrName>
                                          <p:attrName>ppt_y</p:attrName>
                                        </p:attrNameLst>
                                      </p:cBhvr>
                                      <p:rCtr x="-5625" y="-32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smtClean="0"/>
              <a:t>#2: </a:t>
            </a:r>
            <a:r>
              <a:rPr lang="en-US" sz="3200" dirty="0"/>
              <a:t>Building </a:t>
            </a:r>
            <a:r>
              <a:rPr lang="en-US" sz="3200" u="sng" dirty="0" smtClean="0"/>
              <a:t>Organizational</a:t>
            </a:r>
            <a:r>
              <a:rPr lang="en-US" sz="3200" dirty="0" smtClean="0"/>
              <a:t> Alliances</a:t>
            </a:r>
            <a:r>
              <a:rPr lang="en-US" sz="3200" dirty="0"/>
              <a:t/>
            </a:r>
            <a:br>
              <a:rPr lang="en-US" sz="3200" dirty="0"/>
            </a:br>
            <a:r>
              <a:rPr lang="en-US" sz="2000" dirty="0" smtClean="0"/>
              <a:t>(healthcare/religion)</a:t>
            </a:r>
            <a:endParaRPr lang="en-US" sz="5400" dirty="0"/>
          </a:p>
        </p:txBody>
      </p:sp>
      <p:sp>
        <p:nvSpPr>
          <p:cNvPr id="4" name="Slide Number Placeholder 3"/>
          <p:cNvSpPr>
            <a:spLocks noGrp="1"/>
          </p:cNvSpPr>
          <p:nvPr>
            <p:ph type="sldNum" sz="quarter" idx="12"/>
          </p:nvPr>
        </p:nvSpPr>
        <p:spPr>
          <a:xfrm>
            <a:off x="60435" y="6191238"/>
            <a:ext cx="838200" cy="476250"/>
          </a:xfrm>
        </p:spPr>
        <p:txBody>
          <a:bodyPr/>
          <a:lstStyle/>
          <a:p>
            <a:pPr algn="l">
              <a:defRPr/>
            </a:pPr>
            <a:fld id="{1562156A-9564-4DAC-8093-548D72B23337}" type="slidenum">
              <a:rPr lang="en-US" altLang="en-US" smtClean="0"/>
              <a:pPr algn="l">
                <a:defRPr/>
              </a:pPr>
              <a:t>26</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a:t>Locus #2 (PH)</a:t>
            </a:r>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grpSp>
        <p:nvGrpSpPr>
          <p:cNvPr id="23" name="Group 22"/>
          <p:cNvGrpSpPr/>
          <p:nvPr/>
        </p:nvGrpSpPr>
        <p:grpSpPr>
          <a:xfrm>
            <a:off x="297977" y="1657302"/>
            <a:ext cx="2743198" cy="2209800"/>
            <a:chOff x="3200399" y="3200400"/>
            <a:chExt cx="2743198" cy="2209800"/>
          </a:xfrm>
        </p:grpSpPr>
        <p:sp>
          <p:nvSpPr>
            <p:cNvPr id="14" name="L-Shape 13"/>
            <p:cNvSpPr/>
            <p:nvPr/>
          </p:nvSpPr>
          <p:spPr bwMode="auto">
            <a:xfrm flipH="1">
              <a:off x="3200399" y="3200400"/>
              <a:ext cx="2743198" cy="2209800"/>
            </a:xfrm>
            <a:prstGeom prst="corner">
              <a:avLst>
                <a:gd name="adj1" fmla="val 59029"/>
                <a:gd name="adj2" fmla="val 28947"/>
              </a:avLst>
            </a:prstGeom>
            <a:pattFill prst="shingle">
              <a:fgClr>
                <a:srgbClr val="FFDD4B"/>
              </a:fgClr>
              <a:bgClr>
                <a:schemeClr val="bg1"/>
              </a:bgClr>
            </a:pattFill>
            <a:ln w="25400" cap="flat" cmpd="sng" algn="ctr">
              <a:solidFill>
                <a:schemeClr val="tx1"/>
              </a:solidFill>
              <a:prstDash val="dash"/>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3825874" y="4594450"/>
              <a:ext cx="1830808" cy="523220"/>
            </a:xfrm>
            <a:prstGeom prst="rect">
              <a:avLst/>
            </a:prstGeom>
            <a:noFill/>
          </p:spPr>
          <p:txBody>
            <a:bodyPr wrap="square" rtlCol="0">
              <a:spAutoFit/>
            </a:bodyPr>
            <a:lstStyle/>
            <a:p>
              <a:r>
                <a:rPr lang="en-US" sz="1400" dirty="0" smtClean="0"/>
                <a:t>Public health practice: everywhere</a:t>
              </a:r>
              <a:endParaRPr lang="en-US" sz="1400" dirty="0"/>
            </a:p>
          </p:txBody>
        </p:sp>
      </p:grpSp>
      <p:sp>
        <p:nvSpPr>
          <p:cNvPr id="11" name="TextBox 10"/>
          <p:cNvSpPr txBox="1"/>
          <p:nvPr/>
        </p:nvSpPr>
        <p:spPr>
          <a:xfrm>
            <a:off x="3467097" y="1649932"/>
            <a:ext cx="4648200" cy="1415772"/>
          </a:xfrm>
          <a:prstGeom prst="rect">
            <a:avLst/>
          </a:prstGeom>
          <a:pattFill prst="shingle">
            <a:fgClr>
              <a:srgbClr val="FFDD4B"/>
            </a:fgClr>
            <a:bgClr>
              <a:schemeClr val="bg1"/>
            </a:bgClr>
          </a:pattFill>
          <a:ln cap="sq" cmpd="dbl">
            <a:solidFill>
              <a:schemeClr val="tx1"/>
            </a:solidFill>
          </a:ln>
          <a:effectLst>
            <a:innerShdw blurRad="114300">
              <a:prstClr val="black"/>
            </a:innerShdw>
          </a:effectLst>
        </p:spPr>
        <p:txBody>
          <a:bodyPr wrap="square" lIns="182880" tIns="91440" rIns="182880" bIns="91440" rtlCol="0">
            <a:spAutoFit/>
          </a:bodyPr>
          <a:lstStyle/>
          <a:p>
            <a:r>
              <a:rPr lang="en-US" sz="1600" dirty="0"/>
              <a:t>Art &amp; Science of Faith-Health Partnering</a:t>
            </a:r>
          </a:p>
          <a:p>
            <a:pPr marL="285750" indent="-285750">
              <a:buFont typeface="Wingdings" panose="05000000000000000000" pitchFamily="2" charset="2"/>
              <a:buChar char="ü"/>
            </a:pPr>
            <a:r>
              <a:rPr lang="en-US" sz="1600" dirty="0" smtClean="0"/>
              <a:t>Local, municipal</a:t>
            </a:r>
          </a:p>
          <a:p>
            <a:pPr marL="285750" indent="-285750">
              <a:buFont typeface="Wingdings" panose="05000000000000000000" pitchFamily="2" charset="2"/>
              <a:buChar char="ü"/>
            </a:pPr>
            <a:r>
              <a:rPr lang="en-US" sz="1600" dirty="0" smtClean="0"/>
              <a:t>International (World Health Organization &amp;c)</a:t>
            </a:r>
          </a:p>
          <a:p>
            <a:pPr marL="285750" indent="-285750">
              <a:buFont typeface="Wingdings" panose="05000000000000000000" pitchFamily="2" charset="2"/>
              <a:buChar char="ü"/>
            </a:pPr>
            <a:r>
              <a:rPr lang="en-US" sz="1600" dirty="0" smtClean="0"/>
              <a:t>Cultural tailoring</a:t>
            </a:r>
            <a:endParaRPr lang="en-US" sz="1600" dirty="0"/>
          </a:p>
          <a:p>
            <a:pPr marL="285750" indent="-285750">
              <a:buFont typeface="Wingdings" panose="05000000000000000000" pitchFamily="2" charset="2"/>
              <a:buChar char="ü"/>
            </a:pPr>
            <a:r>
              <a:rPr lang="en-US" sz="1600" dirty="0" smtClean="0"/>
              <a:t>Reaching hard-to-reach populations</a:t>
            </a:r>
          </a:p>
        </p:txBody>
      </p:sp>
      <p:sp>
        <p:nvSpPr>
          <p:cNvPr id="10" name="TextBox 9"/>
          <p:cNvSpPr txBox="1"/>
          <p:nvPr/>
        </p:nvSpPr>
        <p:spPr>
          <a:xfrm>
            <a:off x="6527108" y="5802911"/>
            <a:ext cx="2578792" cy="1077218"/>
          </a:xfrm>
          <a:prstGeom prst="rect">
            <a:avLst/>
          </a:prstGeom>
          <a:solidFill>
            <a:srgbClr val="FF0000">
              <a:alpha val="10000"/>
            </a:srgbClr>
          </a:solidFill>
        </p:spPr>
        <p:txBody>
          <a:bodyPr wrap="square" rtlCol="0">
            <a:spAutoFit/>
          </a:bodyPr>
          <a:lstStyle/>
          <a:p>
            <a:r>
              <a:rPr lang="en-US" sz="1600" u="sng" dirty="0" smtClean="0"/>
              <a:t>Books</a:t>
            </a:r>
          </a:p>
          <a:p>
            <a:r>
              <a:rPr lang="en-US" sz="1600" i="1" dirty="0" smtClean="0"/>
              <a:t>Why Religion and Spirituality Matter in Public Health </a:t>
            </a:r>
            <a:r>
              <a:rPr lang="en-US" sz="1600" dirty="0" smtClean="0"/>
              <a:t>(Oman, 2018)</a:t>
            </a:r>
            <a:endParaRPr lang="en-US" sz="1600" dirty="0"/>
          </a:p>
        </p:txBody>
      </p:sp>
      <p:sp>
        <p:nvSpPr>
          <p:cNvPr id="15" name="TextBox 14"/>
          <p:cNvSpPr txBox="1"/>
          <p:nvPr/>
        </p:nvSpPr>
        <p:spPr>
          <a:xfrm>
            <a:off x="584200" y="6027003"/>
            <a:ext cx="2431575" cy="830997"/>
          </a:xfrm>
          <a:prstGeom prst="rect">
            <a:avLst/>
          </a:prstGeom>
          <a:solidFill>
            <a:schemeClr val="accent1">
              <a:lumMod val="90000"/>
              <a:alpha val="60000"/>
            </a:schemeClr>
          </a:solidFill>
        </p:spPr>
        <p:txBody>
          <a:bodyPr wrap="square" rtlCol="0">
            <a:spAutoFit/>
          </a:bodyPr>
          <a:lstStyle/>
          <a:p>
            <a:r>
              <a:rPr lang="en-US" sz="1600" u="sng" dirty="0" smtClean="0"/>
              <a:t>Books</a:t>
            </a:r>
          </a:p>
          <a:p>
            <a:r>
              <a:rPr lang="en-US" sz="1600" i="1" dirty="0" smtClean="0"/>
              <a:t>It is Well with My Soul </a:t>
            </a:r>
            <a:r>
              <a:rPr lang="en-US" sz="1600" dirty="0" smtClean="0"/>
              <a:t>(</a:t>
            </a:r>
            <a:r>
              <a:rPr lang="en-US" sz="1600" dirty="0" err="1" smtClean="0"/>
              <a:t>Tuggle</a:t>
            </a:r>
            <a:r>
              <a:rPr lang="en-US" sz="1600" dirty="0" smtClean="0"/>
              <a:t>, 2000)</a:t>
            </a:r>
            <a:endParaRPr lang="en-US" sz="1600" dirty="0"/>
          </a:p>
        </p:txBody>
      </p:sp>
      <p:pic>
        <p:nvPicPr>
          <p:cNvPr id="16" name="Picture 2" descr="Image result for tuggle it is well with my sou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376" y="4027552"/>
            <a:ext cx="1312623" cy="200323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171240" y="3454875"/>
            <a:ext cx="3251203" cy="3293209"/>
          </a:xfrm>
          <a:prstGeom prst="rect">
            <a:avLst/>
          </a:prstGeom>
          <a:solidFill>
            <a:srgbClr val="FFFF00">
              <a:alpha val="60000"/>
            </a:srgbClr>
          </a:solidFill>
        </p:spPr>
        <p:txBody>
          <a:bodyPr wrap="square" rtlCol="0">
            <a:spAutoFit/>
          </a:bodyPr>
          <a:lstStyle/>
          <a:p>
            <a:r>
              <a:rPr lang="en-US" sz="1600" u="sng" dirty="0" smtClean="0"/>
              <a:t>Skills</a:t>
            </a:r>
          </a:p>
          <a:p>
            <a:r>
              <a:rPr lang="en-US" sz="1600" i="1" dirty="0" smtClean="0"/>
              <a:t>Annual Review of Public Health</a:t>
            </a:r>
          </a:p>
          <a:p>
            <a:pPr marL="177800" indent="-177800">
              <a:buFont typeface="Arial" panose="020B0604020202020204" pitchFamily="34" charset="0"/>
              <a:buChar char="•"/>
            </a:pPr>
            <a:r>
              <a:rPr lang="en-US" sz="1600" dirty="0" smtClean="0"/>
              <a:t>Campbell &amp;c (2007). Church-based health promotion interventions. </a:t>
            </a:r>
          </a:p>
          <a:p>
            <a:r>
              <a:rPr lang="en-US" sz="1600" i="1" dirty="0" smtClean="0"/>
              <a:t>Why Religion &amp; Spirituality Matter for Public Health (2018)</a:t>
            </a:r>
          </a:p>
          <a:p>
            <a:pPr marL="177800" indent="-177800">
              <a:buFont typeface="Arial" panose="020B0604020202020204" pitchFamily="34" charset="0"/>
              <a:buChar char="•"/>
            </a:pPr>
            <a:r>
              <a:rPr lang="en-US" sz="1600" dirty="0" smtClean="0"/>
              <a:t>Epstein on Community Health Practitioners</a:t>
            </a:r>
          </a:p>
          <a:p>
            <a:pPr marL="177800" indent="-177800">
              <a:buFont typeface="Arial" panose="020B0604020202020204" pitchFamily="34" charset="0"/>
              <a:buChar char="•"/>
            </a:pPr>
            <a:r>
              <a:rPr lang="en-US" sz="1600" dirty="0" err="1" smtClean="0"/>
              <a:t>Cutts</a:t>
            </a:r>
            <a:r>
              <a:rPr lang="en-US" sz="1600" dirty="0" smtClean="0"/>
              <a:t> &amp; Gunderson on Public Health </a:t>
            </a:r>
            <a:r>
              <a:rPr lang="en-US" sz="1600" dirty="0" err="1" smtClean="0"/>
              <a:t>Systems+Congregations</a:t>
            </a:r>
            <a:endParaRPr lang="en-US" sz="1600" dirty="0" smtClean="0"/>
          </a:p>
          <a:p>
            <a:pPr marL="177800" indent="-177800">
              <a:buFont typeface="Arial" panose="020B0604020202020204" pitchFamily="34" charset="0"/>
              <a:buChar char="•"/>
            </a:pPr>
            <a:r>
              <a:rPr lang="en-US" sz="1600" dirty="0" smtClean="0"/>
              <a:t>Grant &amp;c on International Organizations (WHO, etc.)</a:t>
            </a:r>
          </a:p>
        </p:txBody>
      </p:sp>
      <p:sp>
        <p:nvSpPr>
          <p:cNvPr id="19" name="TextBox 18"/>
          <p:cNvSpPr txBox="1"/>
          <p:nvPr/>
        </p:nvSpPr>
        <p:spPr>
          <a:xfrm>
            <a:off x="5943600" y="3039376"/>
            <a:ext cx="3149600" cy="1077218"/>
          </a:xfrm>
          <a:prstGeom prst="rect">
            <a:avLst/>
          </a:prstGeom>
          <a:solidFill>
            <a:srgbClr val="C4E59F">
              <a:alpha val="60000"/>
            </a:srgbClr>
          </a:solidFill>
        </p:spPr>
        <p:txBody>
          <a:bodyPr wrap="square" rtlCol="0">
            <a:spAutoFit/>
          </a:bodyPr>
          <a:lstStyle/>
          <a:p>
            <a:r>
              <a:rPr lang="en-US" sz="1600" u="sng" dirty="0" smtClean="0"/>
              <a:t>Innovative Collaboration</a:t>
            </a:r>
          </a:p>
          <a:p>
            <a:pPr marL="285750" indent="-285750">
              <a:buFont typeface="Arial" panose="020B0604020202020204" pitchFamily="34" charset="0"/>
              <a:buChar char="•"/>
            </a:pPr>
            <a:r>
              <a:rPr lang="en-US" sz="1600" dirty="0" smtClean="0"/>
              <a:t>Shields et al (2016) on </a:t>
            </a:r>
            <a:r>
              <a:rPr lang="en-US" sz="1600" u="sng" dirty="0" smtClean="0"/>
              <a:t>mutual referral </a:t>
            </a:r>
            <a:r>
              <a:rPr lang="en-US" sz="1600" dirty="0" smtClean="0"/>
              <a:t>arrangements in India </a:t>
            </a:r>
            <a:endParaRPr lang="en-US" sz="1600" dirty="0"/>
          </a:p>
        </p:txBody>
      </p:sp>
      <p:pic>
        <p:nvPicPr>
          <p:cNvPr id="12" name="Picture 11"/>
          <p:cNvPicPr>
            <a:picLocks noChangeAspect="1"/>
          </p:cNvPicPr>
          <p:nvPr/>
        </p:nvPicPr>
        <p:blipFill>
          <a:blip r:embed="rId4"/>
          <a:stretch>
            <a:fillRect/>
          </a:stretch>
        </p:blipFill>
        <p:spPr>
          <a:xfrm>
            <a:off x="7772400" y="3859000"/>
            <a:ext cx="1249748" cy="1954329"/>
          </a:xfrm>
          <a:prstGeom prst="rect">
            <a:avLst/>
          </a:prstGeom>
        </p:spPr>
      </p:pic>
    </p:spTree>
    <p:extLst>
      <p:ext uri="{BB962C8B-B14F-4D97-AF65-F5344CB8AC3E}">
        <p14:creationId xmlns:p14="http://schemas.microsoft.com/office/powerpoint/2010/main" val="1981541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500"/>
                                        <p:tgtEl>
                                          <p:spTgt spid="10"/>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alpha val="50000"/>
            </a:srgbClr>
          </a:solidFill>
        </p:spPr>
        <p:txBody>
          <a:bodyPr/>
          <a:lstStyle/>
          <a:p>
            <a:r>
              <a:rPr lang="en-US" dirty="0" smtClean="0"/>
              <a:t>Surveys</a:t>
            </a:r>
            <a:r>
              <a:rPr lang="en-US" dirty="0"/>
              <a:t>: PH </a:t>
            </a:r>
            <a:r>
              <a:rPr lang="en-US" dirty="0" smtClean="0"/>
              <a:t>Openness </a:t>
            </a:r>
            <a:r>
              <a:rPr lang="en-US" dirty="0"/>
              <a:t>to R/S </a:t>
            </a:r>
          </a:p>
        </p:txBody>
      </p:sp>
      <p:sp>
        <p:nvSpPr>
          <p:cNvPr id="3" name="Content Placeholder 2"/>
          <p:cNvSpPr>
            <a:spLocks noGrp="1"/>
          </p:cNvSpPr>
          <p:nvPr>
            <p:ph idx="1"/>
          </p:nvPr>
        </p:nvSpPr>
        <p:spPr>
          <a:xfrm>
            <a:off x="1447800" y="1706100"/>
            <a:ext cx="6802450" cy="3657599"/>
          </a:xfrm>
        </p:spPr>
        <p:txBody>
          <a:bodyPr/>
          <a:lstStyle/>
          <a:p>
            <a:pPr marL="0" indent="0">
              <a:buNone/>
            </a:pPr>
            <a:r>
              <a:rPr lang="en-US" sz="2800" dirty="0"/>
              <a:t>Are PH </a:t>
            </a:r>
            <a:r>
              <a:rPr lang="en-US" sz="2800" dirty="0" smtClean="0"/>
              <a:t>grad students </a:t>
            </a:r>
            <a:r>
              <a:rPr lang="en-US" sz="2800" dirty="0"/>
              <a:t>open</a:t>
            </a:r>
            <a:r>
              <a:rPr lang="en-US" sz="2800" dirty="0" smtClean="0"/>
              <a:t>?</a:t>
            </a:r>
            <a:endParaRPr lang="en-US" sz="2800" dirty="0"/>
          </a:p>
          <a:p>
            <a:pPr marL="0" indent="0">
              <a:buNone/>
            </a:pPr>
            <a:r>
              <a:rPr lang="en-US" sz="2800" dirty="0" smtClean="0"/>
              <a:t>+ How </a:t>
            </a:r>
            <a:r>
              <a:rPr lang="en-US" sz="2800" dirty="0"/>
              <a:t>frequently is R/S-health covered?</a:t>
            </a:r>
          </a:p>
          <a:p>
            <a:pPr marL="0" indent="0">
              <a:buNone/>
            </a:pPr>
            <a:r>
              <a:rPr lang="en-US" sz="2800" dirty="0" smtClean="0"/>
              <a:t>+ What </a:t>
            </a:r>
            <a:r>
              <a:rPr lang="en-US" sz="2800" dirty="0"/>
              <a:t>topics merit coverage</a:t>
            </a:r>
            <a:r>
              <a:rPr lang="en-US" sz="2800" dirty="0" smtClean="0"/>
              <a:t>?</a:t>
            </a:r>
            <a:endParaRPr lang="en-US" sz="2800" dirty="0"/>
          </a:p>
          <a:p>
            <a:pPr marL="0" indent="0">
              <a:buNone/>
            </a:pPr>
            <a:r>
              <a:rPr lang="en-US" sz="2800" dirty="0" smtClean="0"/>
              <a:t>+ What </a:t>
            </a:r>
            <a:r>
              <a:rPr lang="en-US" sz="2800" dirty="0"/>
              <a:t>predicts student openness</a:t>
            </a:r>
            <a:r>
              <a:rPr lang="en-US" sz="2800" dirty="0" smtClean="0"/>
              <a:t>?</a:t>
            </a:r>
          </a:p>
          <a:p>
            <a:pPr marL="0" indent="0">
              <a:buNone/>
            </a:pPr>
            <a:endParaRPr lang="en-US" sz="2800" dirty="0"/>
          </a:p>
          <a:p>
            <a:pPr marL="0" indent="0">
              <a:buNone/>
            </a:pPr>
            <a:r>
              <a:rPr lang="en-US" sz="2800" dirty="0"/>
              <a:t>Are PH deans open?</a:t>
            </a:r>
          </a:p>
          <a:p>
            <a:pPr marL="0" indent="0">
              <a:buNone/>
            </a:pPr>
            <a:endParaRPr lang="en-US" sz="2800" dirty="0"/>
          </a:p>
        </p:txBody>
      </p:sp>
      <p:sp>
        <p:nvSpPr>
          <p:cNvPr id="4" name="Slide Number Placeholder 3"/>
          <p:cNvSpPr>
            <a:spLocks noGrp="1"/>
          </p:cNvSpPr>
          <p:nvPr>
            <p:ph type="sldNum" sz="quarter" idx="12"/>
          </p:nvPr>
        </p:nvSpPr>
        <p:spPr>
          <a:xfrm>
            <a:off x="233473" y="6203421"/>
            <a:ext cx="44745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62156A-9564-4DAC-8093-548D72B23337}" type="slidenum">
              <a:rPr kumimoji="0" lang="en-US" alt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5"/>
          <p:cNvSpPr txBox="1"/>
          <p:nvPr/>
        </p:nvSpPr>
        <p:spPr>
          <a:xfrm>
            <a:off x="4238847" y="6110598"/>
            <a:ext cx="4011403" cy="646331"/>
          </a:xfrm>
          <a:prstGeom prst="rect">
            <a:avLst/>
          </a:prstGeom>
          <a:noFill/>
          <a:ln w="31750">
            <a:noFill/>
          </a:ln>
        </p:spPr>
        <p:txBody>
          <a:bodyPr wrap="square" rtlCol="0">
            <a:spAutoFit/>
          </a:bodyPr>
          <a:lstStyle/>
          <a:p>
            <a:r>
              <a:rPr lang="en-US" sz="1200" dirty="0" smtClean="0"/>
              <a:t>From Oman (2018</a:t>
            </a:r>
            <a:r>
              <a:rPr lang="en-US" sz="1200" dirty="0"/>
              <a:t>). </a:t>
            </a:r>
            <a:r>
              <a:rPr lang="en-US" sz="1200" dirty="0" smtClean="0"/>
              <a:t>“Introduction</a:t>
            </a:r>
            <a:r>
              <a:rPr lang="en-US" sz="1200" dirty="0"/>
              <a:t>: What should public health students be taught about religion and spirituality</a:t>
            </a:r>
            <a:r>
              <a:rPr lang="en-US" sz="1200" dirty="0" smtClean="0"/>
              <a:t>?” In Part III, </a:t>
            </a:r>
            <a:r>
              <a:rPr lang="en-US" sz="1200" i="1" dirty="0" smtClean="0"/>
              <a:t>Why Religion/Spirituality Matters…</a:t>
            </a:r>
            <a:endParaRPr lang="en-US" sz="1200" i="1" dirty="0"/>
          </a:p>
        </p:txBody>
      </p:sp>
      <p:pic>
        <p:nvPicPr>
          <p:cNvPr id="7" name="Picture 6"/>
          <p:cNvPicPr>
            <a:picLocks noChangeAspect="1"/>
          </p:cNvPicPr>
          <p:nvPr/>
        </p:nvPicPr>
        <p:blipFill>
          <a:blip r:embed="rId3"/>
          <a:stretch>
            <a:fillRect/>
          </a:stretch>
        </p:blipFill>
        <p:spPr>
          <a:xfrm>
            <a:off x="8278603" y="5641530"/>
            <a:ext cx="713272" cy="1115399"/>
          </a:xfrm>
          <a:prstGeom prst="rect">
            <a:avLst/>
          </a:prstGeom>
        </p:spPr>
      </p:pic>
      <p:sp>
        <p:nvSpPr>
          <p:cNvPr id="9" name="TextBox 8"/>
          <p:cNvSpPr txBox="1"/>
          <p:nvPr/>
        </p:nvSpPr>
        <p:spPr>
          <a:xfrm>
            <a:off x="1600200" y="1048306"/>
            <a:ext cx="851515" cy="369332"/>
          </a:xfrm>
          <a:prstGeom prst="rect">
            <a:avLst/>
          </a:prstGeom>
          <a:noFill/>
        </p:spPr>
        <p:txBody>
          <a:bodyPr wrap="none" rtlCol="0">
            <a:spAutoFit/>
          </a:bodyPr>
          <a:lstStyle/>
          <a:p>
            <a:r>
              <a:rPr lang="en-US" dirty="0" smtClean="0"/>
              <a:t>(2013)</a:t>
            </a:r>
            <a:endParaRPr lang="en-US" dirty="0"/>
          </a:p>
        </p:txBody>
      </p:sp>
      <p:sp>
        <p:nvSpPr>
          <p:cNvPr id="8" name="TextBox 7"/>
          <p:cNvSpPr txBox="1"/>
          <p:nvPr/>
        </p:nvSpPr>
        <p:spPr>
          <a:xfrm>
            <a:off x="584785" y="250350"/>
            <a:ext cx="1415772" cy="369332"/>
          </a:xfrm>
          <a:prstGeom prst="rect">
            <a:avLst/>
          </a:prstGeom>
          <a:noFill/>
        </p:spPr>
        <p:txBody>
          <a:bodyPr wrap="none" rtlCol="0">
            <a:spAutoFit/>
          </a:bodyPr>
          <a:lstStyle/>
          <a:p>
            <a:r>
              <a:rPr lang="en-US" dirty="0" smtClean="0"/>
              <a:t>US National</a:t>
            </a:r>
            <a:endParaRPr lang="en-US" dirty="0"/>
          </a:p>
        </p:txBody>
      </p:sp>
    </p:spTree>
    <p:extLst>
      <p:ext uri="{BB962C8B-B14F-4D97-AF65-F5344CB8AC3E}">
        <p14:creationId xmlns:p14="http://schemas.microsoft.com/office/powerpoint/2010/main" val="29696162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296"/>
          </a:xfrm>
          <a:solidFill>
            <a:srgbClr val="FFC000">
              <a:alpha val="70000"/>
            </a:srgbClr>
          </a:solidFill>
        </p:spPr>
        <p:txBody>
          <a:bodyPr/>
          <a:lstStyle/>
          <a:p>
            <a:r>
              <a:rPr lang="en-US" sz="3600" dirty="0" smtClean="0"/>
              <a:t>Are Graduate Students Open?</a:t>
            </a:r>
            <a:endParaRPr lang="en-US" sz="3600" dirty="0"/>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28</a:t>
            </a:fld>
            <a:endParaRPr lang="en-US" altLang="en-US"/>
          </a:p>
        </p:txBody>
      </p:sp>
      <p:sp>
        <p:nvSpPr>
          <p:cNvPr id="7" name="Content Placeholder 6"/>
          <p:cNvSpPr>
            <a:spLocks noGrp="1"/>
          </p:cNvSpPr>
          <p:nvPr>
            <p:ph idx="1"/>
          </p:nvPr>
        </p:nvSpPr>
        <p:spPr>
          <a:xfrm>
            <a:off x="1730463" y="973246"/>
            <a:ext cx="5683073" cy="533399"/>
          </a:xfrm>
        </p:spPr>
        <p:txBody>
          <a:bodyPr/>
          <a:lstStyle/>
          <a:p>
            <a:pPr marL="0" indent="0">
              <a:buNone/>
            </a:pPr>
            <a:r>
              <a:rPr lang="en-US" sz="2000" dirty="0" smtClean="0"/>
              <a:t>Grad students in 24 US Schools/Colleges of PH</a:t>
            </a:r>
            <a:endParaRPr lang="en-US" sz="2000" dirty="0"/>
          </a:p>
        </p:txBody>
      </p:sp>
      <p:pic>
        <p:nvPicPr>
          <p:cNvPr id="8" name="Picture 7"/>
          <p:cNvPicPr>
            <a:picLocks noChangeAspect="1"/>
          </p:cNvPicPr>
          <p:nvPr/>
        </p:nvPicPr>
        <p:blipFill>
          <a:blip r:embed="rId3"/>
          <a:stretch>
            <a:fillRect/>
          </a:stretch>
        </p:blipFill>
        <p:spPr>
          <a:xfrm>
            <a:off x="138635" y="1703746"/>
            <a:ext cx="6230238" cy="3630254"/>
          </a:xfrm>
          <a:prstGeom prst="rect">
            <a:avLst/>
          </a:prstGeom>
        </p:spPr>
      </p:pic>
      <p:sp>
        <p:nvSpPr>
          <p:cNvPr id="10" name="TextBox 9"/>
          <p:cNvSpPr txBox="1"/>
          <p:nvPr/>
        </p:nvSpPr>
        <p:spPr>
          <a:xfrm>
            <a:off x="189015" y="5750480"/>
            <a:ext cx="3082895" cy="369332"/>
          </a:xfrm>
          <a:prstGeom prst="rect">
            <a:avLst/>
          </a:prstGeom>
          <a:noFill/>
        </p:spPr>
        <p:txBody>
          <a:bodyPr wrap="none" rtlCol="0">
            <a:spAutoFit/>
          </a:bodyPr>
          <a:lstStyle/>
          <a:p>
            <a:pPr algn="ctr"/>
            <a:r>
              <a:rPr lang="en-US" dirty="0" smtClean="0"/>
              <a:t>(surveys conducted in 2013)</a:t>
            </a:r>
            <a:endParaRPr lang="en-US" dirty="0"/>
          </a:p>
        </p:txBody>
      </p:sp>
      <p:sp>
        <p:nvSpPr>
          <p:cNvPr id="3" name="12-Point Star 2"/>
          <p:cNvSpPr/>
          <p:nvPr/>
        </p:nvSpPr>
        <p:spPr bwMode="auto">
          <a:xfrm>
            <a:off x="6760535" y="3276600"/>
            <a:ext cx="1905000" cy="1752600"/>
          </a:xfrm>
          <a:prstGeom prst="star12">
            <a:avLst/>
          </a:prstGeom>
          <a:solidFill>
            <a:srgbClr val="FFFF00"/>
          </a:solidFill>
          <a:ln w="635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Majority wants more coverage</a:t>
            </a:r>
          </a:p>
        </p:txBody>
      </p:sp>
      <p:sp>
        <p:nvSpPr>
          <p:cNvPr id="11" name="Content Placeholder 6"/>
          <p:cNvSpPr txBox="1">
            <a:spLocks/>
          </p:cNvSpPr>
          <p:nvPr/>
        </p:nvSpPr>
        <p:spPr bwMode="auto">
          <a:xfrm>
            <a:off x="5029201" y="1366080"/>
            <a:ext cx="2286000" cy="39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smtClean="0"/>
              <a:t>(out of ~50 total in US)</a:t>
            </a:r>
            <a:endParaRPr lang="en-US" sz="1600" kern="0" dirty="0"/>
          </a:p>
        </p:txBody>
      </p:sp>
      <p:sp>
        <p:nvSpPr>
          <p:cNvPr id="13" name="Rectangle 12"/>
          <p:cNvSpPr/>
          <p:nvPr/>
        </p:nvSpPr>
        <p:spPr bwMode="auto">
          <a:xfrm>
            <a:off x="192559" y="3581400"/>
            <a:ext cx="5638800" cy="609600"/>
          </a:xfrm>
          <a:prstGeom prst="rect">
            <a:avLst/>
          </a:prstGeom>
          <a:noFill/>
          <a:ln w="63500" cap="flat" cmpd="sng" algn="ctr">
            <a:solidFill>
              <a:srgbClr val="FFC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45765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296"/>
          </a:xfrm>
          <a:solidFill>
            <a:srgbClr val="FFC000">
              <a:alpha val="70000"/>
            </a:srgbClr>
          </a:solidFill>
        </p:spPr>
        <p:txBody>
          <a:bodyPr/>
          <a:lstStyle/>
          <a:p>
            <a:pPr marL="0" indent="0">
              <a:buNone/>
            </a:pPr>
            <a:r>
              <a:rPr lang="en-US" sz="3600" dirty="0"/>
              <a:t>How frequently is R/S-health covered?</a:t>
            </a:r>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29</a:t>
            </a:fld>
            <a:endParaRPr lang="en-US" altLang="en-US"/>
          </a:p>
        </p:txBody>
      </p:sp>
      <p:sp>
        <p:nvSpPr>
          <p:cNvPr id="7" name="Content Placeholder 6"/>
          <p:cNvSpPr>
            <a:spLocks noGrp="1"/>
          </p:cNvSpPr>
          <p:nvPr>
            <p:ph idx="1"/>
          </p:nvPr>
        </p:nvSpPr>
        <p:spPr>
          <a:xfrm>
            <a:off x="685800" y="974400"/>
            <a:ext cx="1981200" cy="533399"/>
          </a:xfrm>
        </p:spPr>
        <p:txBody>
          <a:bodyPr/>
          <a:lstStyle/>
          <a:p>
            <a:pPr marL="0" indent="0">
              <a:buNone/>
            </a:pPr>
            <a:r>
              <a:rPr lang="en-US" sz="1800" dirty="0" smtClean="0"/>
              <a:t>PH grad students (N=980)</a:t>
            </a:r>
            <a:endParaRPr lang="en-US" sz="1800" dirty="0"/>
          </a:p>
        </p:txBody>
      </p:sp>
      <p:pic>
        <p:nvPicPr>
          <p:cNvPr id="5" name="Picture 4"/>
          <p:cNvPicPr>
            <a:picLocks noChangeAspect="1"/>
          </p:cNvPicPr>
          <p:nvPr/>
        </p:nvPicPr>
        <p:blipFill>
          <a:blip r:embed="rId3"/>
          <a:stretch>
            <a:fillRect/>
          </a:stretch>
        </p:blipFill>
        <p:spPr>
          <a:xfrm>
            <a:off x="176751" y="2019689"/>
            <a:ext cx="8790498" cy="4254565"/>
          </a:xfrm>
          <a:prstGeom prst="rect">
            <a:avLst/>
          </a:prstGeom>
        </p:spPr>
      </p:pic>
      <p:sp>
        <p:nvSpPr>
          <p:cNvPr id="8" name="Rectangle 7"/>
          <p:cNvSpPr/>
          <p:nvPr/>
        </p:nvSpPr>
        <p:spPr bwMode="auto">
          <a:xfrm>
            <a:off x="176751" y="5410200"/>
            <a:ext cx="4471450" cy="864054"/>
          </a:xfrm>
          <a:prstGeom prst="rect">
            <a:avLst/>
          </a:prstGeom>
          <a:noFill/>
          <a:ln w="63500" cap="flat" cmpd="sng" algn="ctr">
            <a:solidFill>
              <a:srgbClr val="FFC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12-Point Star 8"/>
          <p:cNvSpPr/>
          <p:nvPr/>
        </p:nvSpPr>
        <p:spPr bwMode="auto">
          <a:xfrm>
            <a:off x="4267200" y="867952"/>
            <a:ext cx="3429000" cy="1151738"/>
          </a:xfrm>
          <a:prstGeom prst="star12">
            <a:avLst/>
          </a:prstGeom>
          <a:solidFill>
            <a:srgbClr val="FFFF00"/>
          </a:solidFill>
          <a:ln w="635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Some coverage, much neglect</a:t>
            </a:r>
          </a:p>
        </p:txBody>
      </p:sp>
    </p:spTree>
    <p:extLst>
      <p:ext uri="{BB962C8B-B14F-4D97-AF65-F5344CB8AC3E}">
        <p14:creationId xmlns:p14="http://schemas.microsoft.com/office/powerpoint/2010/main" val="3177312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AutoNum type="arabicPeriod"/>
            </a:pPr>
            <a:r>
              <a:rPr lang="en-US" sz="4400" dirty="0" smtClean="0"/>
              <a:t>Interdisciplinary Background</a:t>
            </a:r>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3</a:t>
            </a:fld>
            <a:endParaRPr lang="en-US" altLang="en-US"/>
          </a:p>
        </p:txBody>
      </p:sp>
    </p:spTree>
    <p:extLst>
      <p:ext uri="{BB962C8B-B14F-4D97-AF65-F5344CB8AC3E}">
        <p14:creationId xmlns:p14="http://schemas.microsoft.com/office/powerpoint/2010/main" val="6824491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296"/>
          </a:xfrm>
          <a:solidFill>
            <a:srgbClr val="FFC000">
              <a:alpha val="70000"/>
            </a:srgbClr>
          </a:solidFill>
        </p:spPr>
        <p:txBody>
          <a:bodyPr/>
          <a:lstStyle/>
          <a:p>
            <a:r>
              <a:rPr lang="en-US" sz="3600" dirty="0" smtClean="0"/>
              <a:t>What Topics Merit Coverage?</a:t>
            </a:r>
            <a:endParaRPr lang="en-US" sz="3600" dirty="0"/>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30</a:t>
            </a:fld>
            <a:endParaRPr lang="en-US" altLang="en-US"/>
          </a:p>
        </p:txBody>
      </p:sp>
      <p:sp>
        <p:nvSpPr>
          <p:cNvPr id="7" name="Content Placeholder 6"/>
          <p:cNvSpPr>
            <a:spLocks noGrp="1"/>
          </p:cNvSpPr>
          <p:nvPr>
            <p:ph idx="1"/>
          </p:nvPr>
        </p:nvSpPr>
        <p:spPr>
          <a:xfrm>
            <a:off x="5943600" y="1078003"/>
            <a:ext cx="1981200" cy="533399"/>
          </a:xfrm>
        </p:spPr>
        <p:txBody>
          <a:bodyPr/>
          <a:lstStyle/>
          <a:p>
            <a:pPr marL="0" indent="0">
              <a:buNone/>
            </a:pPr>
            <a:r>
              <a:rPr lang="en-US" sz="1800" dirty="0" smtClean="0"/>
              <a:t>PH grad students (N=980)</a:t>
            </a:r>
            <a:endParaRPr lang="en-US" sz="1800" dirty="0"/>
          </a:p>
        </p:txBody>
      </p:sp>
      <p:pic>
        <p:nvPicPr>
          <p:cNvPr id="3" name="Picture 2"/>
          <p:cNvPicPr>
            <a:picLocks noChangeAspect="1"/>
          </p:cNvPicPr>
          <p:nvPr/>
        </p:nvPicPr>
        <p:blipFill>
          <a:blip r:embed="rId3"/>
          <a:stretch>
            <a:fillRect/>
          </a:stretch>
        </p:blipFill>
        <p:spPr>
          <a:xfrm>
            <a:off x="640825" y="1078003"/>
            <a:ext cx="4648200" cy="5506067"/>
          </a:xfrm>
          <a:prstGeom prst="rect">
            <a:avLst/>
          </a:prstGeom>
        </p:spPr>
      </p:pic>
      <p:sp>
        <p:nvSpPr>
          <p:cNvPr id="8" name="12-Point Star 7"/>
          <p:cNvSpPr/>
          <p:nvPr/>
        </p:nvSpPr>
        <p:spPr bwMode="auto">
          <a:xfrm>
            <a:off x="5693735" y="2370227"/>
            <a:ext cx="3429000" cy="2438400"/>
          </a:xfrm>
          <a:prstGeom prst="star12">
            <a:avLst/>
          </a:prstGeom>
          <a:solidFill>
            <a:srgbClr val="FFFF00"/>
          </a:solidFill>
          <a:ln w="635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chemeClr val="tx1"/>
                </a:solidFill>
                <a:effectLst/>
                <a:latin typeface="Arial" charset="0"/>
              </a:rPr>
              <a:t>Most R/S topics merit</a:t>
            </a:r>
            <a:r>
              <a:rPr kumimoji="0" lang="en-US" sz="1800" b="0" i="0" u="none" strike="noStrike" cap="none" normalizeH="0" dirty="0" smtClean="0">
                <a:ln>
                  <a:noFill/>
                </a:ln>
                <a:solidFill>
                  <a:schemeClr val="tx1"/>
                </a:solidFill>
                <a:effectLst/>
                <a:latin typeface="Arial" charset="0"/>
              </a:rPr>
              <a:t> coverage</a:t>
            </a:r>
          </a:p>
          <a:p>
            <a:pPr marL="0" marR="0" indent="0" algn="ctr" defTabSz="914400" rtl="0" eaLnBrk="1" fontAlgn="base" latinLnBrk="0" hangingPunct="1">
              <a:lnSpc>
                <a:spcPct val="100000"/>
              </a:lnSpc>
              <a:spcBef>
                <a:spcPct val="0"/>
              </a:spcBef>
              <a:spcAft>
                <a:spcPts val="1200"/>
              </a:spcAft>
              <a:buClrTx/>
              <a:buSzTx/>
              <a:buFontTx/>
              <a:buNone/>
              <a:tabLst/>
            </a:pPr>
            <a:r>
              <a:rPr kumimoji="0" lang="en-US" sz="2400" b="0" i="0" u="none" strike="noStrike" cap="none" normalizeH="0" dirty="0" smtClean="0">
                <a:ln>
                  <a:noFill/>
                </a:ln>
                <a:solidFill>
                  <a:schemeClr val="tx1"/>
                </a:solidFill>
                <a:effectLst/>
                <a:latin typeface="Arial" charset="0"/>
              </a:rPr>
              <a:t>“similar to other health factors”</a:t>
            </a:r>
            <a:endParaRPr kumimoji="0" lang="en-US" sz="24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914400" y="3836352"/>
            <a:ext cx="2528350" cy="381000"/>
          </a:xfrm>
          <a:prstGeom prst="rect">
            <a:avLst/>
          </a:prstGeom>
          <a:noFill/>
          <a:ln w="63500" cap="flat" cmpd="sng" algn="ctr">
            <a:solidFill>
              <a:srgbClr val="FFC000">
                <a:alpha val="65000"/>
              </a:srgb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07021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296"/>
          </a:xfrm>
          <a:solidFill>
            <a:srgbClr val="FFC000">
              <a:alpha val="70000"/>
            </a:srgbClr>
          </a:solidFill>
        </p:spPr>
        <p:txBody>
          <a:bodyPr/>
          <a:lstStyle/>
          <a:p>
            <a:r>
              <a:rPr lang="en-US" sz="3600" dirty="0" smtClean="0"/>
              <a:t>Training Implications: Overall</a:t>
            </a:r>
            <a:endParaRPr lang="en-US" sz="3600" dirty="0"/>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31</a:t>
            </a:fld>
            <a:endParaRPr lang="en-US" altLang="en-US"/>
          </a:p>
        </p:txBody>
      </p:sp>
      <p:sp>
        <p:nvSpPr>
          <p:cNvPr id="7" name="Content Placeholder 6"/>
          <p:cNvSpPr>
            <a:spLocks noGrp="1"/>
          </p:cNvSpPr>
          <p:nvPr>
            <p:ph idx="1"/>
          </p:nvPr>
        </p:nvSpPr>
        <p:spPr>
          <a:xfrm>
            <a:off x="685800" y="974400"/>
            <a:ext cx="1981200" cy="533399"/>
          </a:xfrm>
        </p:spPr>
        <p:txBody>
          <a:bodyPr/>
          <a:lstStyle/>
          <a:p>
            <a:pPr marL="0" indent="0">
              <a:buNone/>
            </a:pPr>
            <a:r>
              <a:rPr lang="en-US" sz="1800" dirty="0" smtClean="0"/>
              <a:t>PH grad students (N=980)</a:t>
            </a:r>
            <a:endParaRPr lang="en-US" sz="1800" dirty="0"/>
          </a:p>
        </p:txBody>
      </p:sp>
      <p:sp>
        <p:nvSpPr>
          <p:cNvPr id="10" name="TextBox 9"/>
          <p:cNvSpPr txBox="1"/>
          <p:nvPr/>
        </p:nvSpPr>
        <p:spPr>
          <a:xfrm>
            <a:off x="2986344" y="1224349"/>
            <a:ext cx="4378122" cy="646331"/>
          </a:xfrm>
          <a:prstGeom prst="rect">
            <a:avLst/>
          </a:prstGeom>
          <a:solidFill>
            <a:srgbClr val="FFFF00">
              <a:alpha val="35000"/>
            </a:srgbClr>
          </a:solidFill>
        </p:spPr>
        <p:txBody>
          <a:bodyPr wrap="none" rtlCol="0">
            <a:spAutoFit/>
          </a:bodyPr>
          <a:lstStyle/>
          <a:p>
            <a:r>
              <a:rPr lang="en-US" dirty="0" smtClean="0"/>
              <a:t>The more students learn, </a:t>
            </a:r>
          </a:p>
          <a:p>
            <a:r>
              <a:rPr lang="en-US" dirty="0" smtClean="0"/>
              <a:t>the more students want “equal” coverage</a:t>
            </a:r>
            <a:endParaRPr lang="en-US" u="sng" dirty="0"/>
          </a:p>
        </p:txBody>
      </p:sp>
      <p:pic>
        <p:nvPicPr>
          <p:cNvPr id="6" name="Picture 5"/>
          <p:cNvPicPr>
            <a:picLocks noChangeAspect="1"/>
          </p:cNvPicPr>
          <p:nvPr/>
        </p:nvPicPr>
        <p:blipFill>
          <a:blip r:embed="rId3"/>
          <a:stretch>
            <a:fillRect/>
          </a:stretch>
        </p:blipFill>
        <p:spPr>
          <a:xfrm>
            <a:off x="3505200" y="2245742"/>
            <a:ext cx="4445207" cy="4267200"/>
          </a:xfrm>
          <a:prstGeom prst="rect">
            <a:avLst/>
          </a:prstGeom>
        </p:spPr>
      </p:pic>
      <p:sp>
        <p:nvSpPr>
          <p:cNvPr id="8" name="12-Point Star 7"/>
          <p:cNvSpPr/>
          <p:nvPr/>
        </p:nvSpPr>
        <p:spPr bwMode="auto">
          <a:xfrm>
            <a:off x="304800" y="3505200"/>
            <a:ext cx="2209800" cy="1752600"/>
          </a:xfrm>
          <a:prstGeom prst="star12">
            <a:avLst/>
          </a:prstGeom>
          <a:solidFill>
            <a:srgbClr val="FFFF00"/>
          </a:solidFill>
          <a:ln w="635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Familiarity breeds interest</a:t>
            </a:r>
          </a:p>
        </p:txBody>
      </p:sp>
      <p:sp>
        <p:nvSpPr>
          <p:cNvPr id="9" name="Rectangle 8"/>
          <p:cNvSpPr/>
          <p:nvPr/>
        </p:nvSpPr>
        <p:spPr bwMode="auto">
          <a:xfrm rot="20287591">
            <a:off x="4419207" y="3919163"/>
            <a:ext cx="3212080" cy="533400"/>
          </a:xfrm>
          <a:prstGeom prst="rect">
            <a:avLst/>
          </a:prstGeom>
          <a:noFill/>
          <a:ln w="63500" cap="flat" cmpd="sng" algn="ctr">
            <a:solidFill>
              <a:srgbClr val="FFC000">
                <a:alpha val="65000"/>
              </a:srgb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0040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296"/>
          </a:xfrm>
          <a:solidFill>
            <a:srgbClr val="FFC000">
              <a:alpha val="70000"/>
            </a:srgbClr>
          </a:solidFill>
        </p:spPr>
        <p:txBody>
          <a:bodyPr/>
          <a:lstStyle/>
          <a:p>
            <a:r>
              <a:rPr lang="en-US" sz="3600" dirty="0"/>
              <a:t>Are </a:t>
            </a:r>
            <a:r>
              <a:rPr lang="en-US" sz="3600" dirty="0" smtClean="0"/>
              <a:t>PH School Leaders Open</a:t>
            </a:r>
            <a:r>
              <a:rPr lang="en-US" sz="3600" dirty="0"/>
              <a:t>?</a:t>
            </a:r>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32</a:t>
            </a:fld>
            <a:endParaRPr lang="en-US" altLang="en-US"/>
          </a:p>
        </p:txBody>
      </p:sp>
      <p:sp>
        <p:nvSpPr>
          <p:cNvPr id="7" name="Content Placeholder 6"/>
          <p:cNvSpPr>
            <a:spLocks noGrp="1"/>
          </p:cNvSpPr>
          <p:nvPr>
            <p:ph idx="1"/>
          </p:nvPr>
        </p:nvSpPr>
        <p:spPr>
          <a:xfrm>
            <a:off x="685800" y="974400"/>
            <a:ext cx="7391400" cy="533399"/>
          </a:xfrm>
        </p:spPr>
        <p:txBody>
          <a:bodyPr/>
          <a:lstStyle/>
          <a:p>
            <a:pPr marL="0" indent="0">
              <a:buNone/>
            </a:pPr>
            <a:r>
              <a:rPr lang="en-US" sz="2000" dirty="0" smtClean="0"/>
              <a:t>School leaders (e.g., deans</a:t>
            </a:r>
            <a:r>
              <a:rPr lang="en-US" sz="2000" dirty="0"/>
              <a:t>) </a:t>
            </a:r>
            <a:r>
              <a:rPr lang="en-US" sz="2000" dirty="0" smtClean="0"/>
              <a:t>of 24 </a:t>
            </a:r>
            <a:r>
              <a:rPr lang="en-US" sz="2000" dirty="0"/>
              <a:t>US Schools/Colleges of </a:t>
            </a:r>
            <a:r>
              <a:rPr lang="en-US" sz="2000" dirty="0" smtClean="0"/>
              <a:t>PH</a:t>
            </a:r>
            <a:endParaRPr lang="en-US" sz="2000" dirty="0"/>
          </a:p>
        </p:txBody>
      </p:sp>
      <p:pic>
        <p:nvPicPr>
          <p:cNvPr id="9" name="Picture 8"/>
          <p:cNvPicPr>
            <a:picLocks noChangeAspect="1"/>
          </p:cNvPicPr>
          <p:nvPr/>
        </p:nvPicPr>
        <p:blipFill>
          <a:blip r:embed="rId3"/>
          <a:stretch>
            <a:fillRect/>
          </a:stretch>
        </p:blipFill>
        <p:spPr>
          <a:xfrm>
            <a:off x="200528" y="1864724"/>
            <a:ext cx="6352672" cy="4220803"/>
          </a:xfrm>
          <a:prstGeom prst="rect">
            <a:avLst/>
          </a:prstGeom>
        </p:spPr>
      </p:pic>
      <p:sp>
        <p:nvSpPr>
          <p:cNvPr id="10" name="TextBox 9"/>
          <p:cNvSpPr txBox="1"/>
          <p:nvPr/>
        </p:nvSpPr>
        <p:spPr>
          <a:xfrm>
            <a:off x="682256" y="6206399"/>
            <a:ext cx="3082895" cy="369332"/>
          </a:xfrm>
          <a:prstGeom prst="rect">
            <a:avLst/>
          </a:prstGeom>
          <a:noFill/>
        </p:spPr>
        <p:txBody>
          <a:bodyPr wrap="none" rtlCol="0">
            <a:spAutoFit/>
          </a:bodyPr>
          <a:lstStyle/>
          <a:p>
            <a:pPr algn="ctr"/>
            <a:r>
              <a:rPr lang="en-US" dirty="0" smtClean="0"/>
              <a:t>(surveys conducted in 2013)</a:t>
            </a:r>
            <a:endParaRPr lang="en-US" dirty="0"/>
          </a:p>
        </p:txBody>
      </p:sp>
      <p:sp>
        <p:nvSpPr>
          <p:cNvPr id="11" name="12-Point Star 10"/>
          <p:cNvSpPr/>
          <p:nvPr/>
        </p:nvSpPr>
        <p:spPr bwMode="auto">
          <a:xfrm>
            <a:off x="6880756" y="2971800"/>
            <a:ext cx="1905000" cy="2095500"/>
          </a:xfrm>
          <a:prstGeom prst="star12">
            <a:avLst/>
          </a:prstGeom>
          <a:solidFill>
            <a:srgbClr val="FFFF00"/>
          </a:solidFill>
          <a:ln w="635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Majority wants coverage of evidence</a:t>
            </a:r>
          </a:p>
        </p:txBody>
      </p:sp>
      <p:sp>
        <p:nvSpPr>
          <p:cNvPr id="12" name="Rectangle 11"/>
          <p:cNvSpPr/>
          <p:nvPr/>
        </p:nvSpPr>
        <p:spPr bwMode="auto">
          <a:xfrm>
            <a:off x="685800" y="3657600"/>
            <a:ext cx="5638800" cy="1066800"/>
          </a:xfrm>
          <a:prstGeom prst="rect">
            <a:avLst/>
          </a:prstGeom>
          <a:noFill/>
          <a:ln w="63500" cap="flat" cmpd="sng" algn="ctr">
            <a:solidFill>
              <a:srgbClr val="FFC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Content Placeholder 6"/>
          <p:cNvSpPr txBox="1">
            <a:spLocks/>
          </p:cNvSpPr>
          <p:nvPr/>
        </p:nvSpPr>
        <p:spPr bwMode="auto">
          <a:xfrm>
            <a:off x="5902295" y="1288795"/>
            <a:ext cx="2286000" cy="39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smtClean="0"/>
              <a:t>(out of ~50 total in US)</a:t>
            </a:r>
            <a:endParaRPr lang="en-US" sz="1600" kern="0" dirty="0"/>
          </a:p>
        </p:txBody>
      </p:sp>
    </p:spTree>
    <p:extLst>
      <p:ext uri="{BB962C8B-B14F-4D97-AF65-F5344CB8AC3E}">
        <p14:creationId xmlns:p14="http://schemas.microsoft.com/office/powerpoint/2010/main" val="1310337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600200"/>
            <a:ext cx="8610600" cy="4525963"/>
          </a:xfrm>
        </p:spPr>
        <p:txBody>
          <a:bodyPr/>
          <a:lstStyle/>
          <a:p>
            <a:pPr marL="0" indent="0">
              <a:buNone/>
            </a:pPr>
            <a:r>
              <a:rPr lang="en-US" sz="4400" dirty="0" smtClean="0"/>
              <a:t>How Science &amp; Religion </a:t>
            </a:r>
            <a:br>
              <a:rPr lang="en-US" sz="4400" dirty="0" smtClean="0"/>
            </a:br>
            <a:r>
              <a:rPr lang="en-US" sz="4400" dirty="0" smtClean="0"/>
              <a:t>Interact in </a:t>
            </a:r>
            <a:br>
              <a:rPr lang="en-US" sz="4400" dirty="0" smtClean="0"/>
            </a:br>
            <a:r>
              <a:rPr lang="en-US" sz="4400" dirty="0" smtClean="0"/>
              <a:t>Public Health:</a:t>
            </a:r>
            <a:endParaRPr lang="en-US" sz="3600" dirty="0"/>
          </a:p>
          <a:p>
            <a:pPr marL="400050" lvl="1" indent="0">
              <a:buNone/>
            </a:pPr>
            <a:r>
              <a:rPr lang="en-US" sz="4800" dirty="0"/>
              <a:t>Two More </a:t>
            </a:r>
            <a:r>
              <a:rPr lang="en-US" sz="4800" dirty="0" smtClean="0"/>
              <a:t>Examples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62156A-9564-4DAC-8093-548D72B23337}" type="slidenum">
              <a:rPr kumimoji="0" lang="en-US" alt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9094799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21457" y="6260026"/>
            <a:ext cx="471486" cy="476250"/>
          </a:xfrm>
        </p:spPr>
        <p:txBody>
          <a:bodyPr/>
          <a:lstStyle/>
          <a:p>
            <a:pPr>
              <a:defRPr/>
            </a:pPr>
            <a:fld id="{1562156A-9564-4DAC-8093-548D72B23337}" type="slidenum">
              <a:rPr lang="en-US" altLang="en-US" smtClean="0"/>
              <a:pPr>
                <a:defRPr/>
              </a:pPr>
              <a:t>34</a:t>
            </a:fld>
            <a:endParaRPr lang="en-US" altLang="en-US" dirty="0"/>
          </a:p>
        </p:txBody>
      </p:sp>
      <p:sp>
        <p:nvSpPr>
          <p:cNvPr id="6" name="Content Placeholder 5"/>
          <p:cNvSpPr>
            <a:spLocks noGrp="1"/>
          </p:cNvSpPr>
          <p:nvPr>
            <p:ph idx="1"/>
          </p:nvPr>
        </p:nvSpPr>
        <p:spPr>
          <a:xfrm>
            <a:off x="457200" y="3429000"/>
            <a:ext cx="8229600" cy="2697163"/>
          </a:xfrm>
        </p:spPr>
        <p:txBody>
          <a:bodyPr/>
          <a:lstStyle/>
          <a:p>
            <a:pPr marL="0" indent="0">
              <a:buNone/>
            </a:pPr>
            <a:r>
              <a:rPr lang="en-US" sz="4400" dirty="0"/>
              <a:t>	</a:t>
            </a:r>
            <a:r>
              <a:rPr lang="en-US" sz="4400" dirty="0">
                <a:solidFill>
                  <a:srgbClr val="000000"/>
                </a:solidFill>
              </a:rPr>
              <a:t>Tension: </a:t>
            </a:r>
            <a:r>
              <a:rPr lang="en-US" sz="4400" dirty="0" smtClean="0">
                <a:solidFill>
                  <a:srgbClr val="000000"/>
                </a:solidFill>
              </a:rPr>
              <a:t/>
            </a:r>
            <a:br>
              <a:rPr lang="en-US" sz="4400" dirty="0" smtClean="0">
                <a:solidFill>
                  <a:srgbClr val="000000"/>
                </a:solidFill>
              </a:rPr>
            </a:br>
            <a:r>
              <a:rPr lang="en-US" sz="4400" dirty="0" smtClean="0">
                <a:solidFill>
                  <a:srgbClr val="000000"/>
                </a:solidFill>
              </a:rPr>
              <a:t>          Collective Level (±) </a:t>
            </a:r>
            <a:r>
              <a:rPr lang="en-US" sz="4400" dirty="0">
                <a:solidFill>
                  <a:srgbClr val="000000"/>
                </a:solidFill>
              </a:rPr>
              <a:t>vs </a:t>
            </a:r>
            <a:r>
              <a:rPr lang="en-US" sz="4400" dirty="0" smtClean="0">
                <a:solidFill>
                  <a:srgbClr val="000000"/>
                </a:solidFill>
              </a:rPr>
              <a:t/>
            </a:r>
            <a:br>
              <a:rPr lang="en-US" sz="4400" dirty="0" smtClean="0">
                <a:solidFill>
                  <a:srgbClr val="000000"/>
                </a:solidFill>
              </a:rPr>
            </a:br>
            <a:r>
              <a:rPr lang="en-US" sz="4400" dirty="0" smtClean="0">
                <a:solidFill>
                  <a:srgbClr val="000000"/>
                </a:solidFill>
              </a:rPr>
              <a:t>          Individual Level (+)</a:t>
            </a:r>
            <a:endParaRPr lang="en-US" sz="4400" dirty="0">
              <a:solidFill>
                <a:srgbClr val="000000"/>
              </a:solidFill>
            </a:endParaRPr>
          </a:p>
          <a:p>
            <a:pPr marL="0" indent="0">
              <a:buNone/>
            </a:pPr>
            <a:endParaRPr lang="en-US" sz="4400" dirty="0"/>
          </a:p>
        </p:txBody>
      </p:sp>
      <p:sp>
        <p:nvSpPr>
          <p:cNvPr id="7" name="Title 6"/>
          <p:cNvSpPr>
            <a:spLocks noGrp="1"/>
          </p:cNvSpPr>
          <p:nvPr>
            <p:ph type="title"/>
          </p:nvPr>
        </p:nvSpPr>
        <p:spPr>
          <a:xfrm>
            <a:off x="381000" y="2438400"/>
            <a:ext cx="8229600" cy="1112838"/>
          </a:xfrm>
        </p:spPr>
        <p:txBody>
          <a:bodyPr/>
          <a:lstStyle/>
          <a:p>
            <a:pPr algn="l"/>
            <a:r>
              <a:rPr lang="en-US" dirty="0"/>
              <a:t>Locus </a:t>
            </a:r>
            <a:r>
              <a:rPr lang="en-US" dirty="0" smtClean="0"/>
              <a:t>#3: </a:t>
            </a:r>
            <a:r>
              <a:rPr lang="en-US" dirty="0"/>
              <a:t/>
            </a:r>
            <a:br>
              <a:rPr lang="en-US" dirty="0"/>
            </a:br>
            <a:endParaRPr lang="en-US" dirty="0"/>
          </a:p>
        </p:txBody>
      </p:sp>
    </p:spTree>
    <p:extLst>
      <p:ext uri="{BB962C8B-B14F-4D97-AF65-F5344CB8AC3E}">
        <p14:creationId xmlns:p14="http://schemas.microsoft.com/office/powerpoint/2010/main" val="216245463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lstStyle/>
          <a:p>
            <a:r>
              <a:rPr lang="en-US" sz="3600" dirty="0" smtClean="0"/>
              <a:t>#3: Is R/S Linked </a:t>
            </a:r>
            <a:r>
              <a:rPr lang="en-US" sz="3600" u="sng" dirty="0" smtClean="0"/>
              <a:t>Coherently</a:t>
            </a:r>
            <a:r>
              <a:rPr lang="en-US" sz="3600" dirty="0" smtClean="0"/>
              <a:t> to Health</a:t>
            </a:r>
            <a:r>
              <a:rPr lang="en-US" sz="3600" dirty="0" smtClean="0"/>
              <a:t>?</a:t>
            </a:r>
            <a:endParaRPr lang="en-US" sz="6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1102205"/>
              </p:ext>
            </p:extLst>
          </p:nvPr>
        </p:nvGraphicFramePr>
        <p:xfrm>
          <a:off x="838200" y="1905000"/>
          <a:ext cx="6934200" cy="3723640"/>
        </p:xfrm>
        <a:graphic>
          <a:graphicData uri="http://schemas.openxmlformats.org/drawingml/2006/table">
            <a:tbl>
              <a:tblPr firstRow="1" bandRow="1">
                <a:tableStyleId>{22838BEF-8BB2-4498-84A7-C5851F593DF1}</a:tableStyleId>
              </a:tblPr>
              <a:tblGrid>
                <a:gridCol w="577850">
                  <a:extLst>
                    <a:ext uri="{9D8B030D-6E8A-4147-A177-3AD203B41FA5}">
                      <a16:colId xmlns:a16="http://schemas.microsoft.com/office/drawing/2014/main" val="466126733"/>
                    </a:ext>
                  </a:extLst>
                </a:gridCol>
                <a:gridCol w="1403350">
                  <a:extLst>
                    <a:ext uri="{9D8B030D-6E8A-4147-A177-3AD203B41FA5}">
                      <a16:colId xmlns:a16="http://schemas.microsoft.com/office/drawing/2014/main" val="4139034560"/>
                    </a:ext>
                  </a:extLst>
                </a:gridCol>
                <a:gridCol w="1651000">
                  <a:extLst>
                    <a:ext uri="{9D8B030D-6E8A-4147-A177-3AD203B41FA5}">
                      <a16:colId xmlns:a16="http://schemas.microsoft.com/office/drawing/2014/main" val="3437560285"/>
                    </a:ext>
                  </a:extLst>
                </a:gridCol>
                <a:gridCol w="1915160">
                  <a:extLst>
                    <a:ext uri="{9D8B030D-6E8A-4147-A177-3AD203B41FA5}">
                      <a16:colId xmlns:a16="http://schemas.microsoft.com/office/drawing/2014/main" val="3355862267"/>
                    </a:ext>
                  </a:extLst>
                </a:gridCol>
                <a:gridCol w="1386840">
                  <a:extLst>
                    <a:ext uri="{9D8B030D-6E8A-4147-A177-3AD203B41FA5}">
                      <a16:colId xmlns:a16="http://schemas.microsoft.com/office/drawing/2014/main" val="2679261071"/>
                    </a:ext>
                  </a:extLst>
                </a:gridCol>
              </a:tblGrid>
              <a:tr h="523240">
                <a:tc>
                  <a:txBody>
                    <a:bodyPr/>
                    <a:lstStyle/>
                    <a:p>
                      <a:endParaRPr lang="en-US" dirty="0"/>
                    </a:p>
                  </a:txBody>
                  <a:tcPr>
                    <a:solidFill>
                      <a:schemeClr val="bg1"/>
                    </a:solidFill>
                  </a:tcPr>
                </a:tc>
                <a:tc>
                  <a:txBody>
                    <a:bodyPr/>
                    <a:lstStyle/>
                    <a:p>
                      <a:pPr marL="0" indent="0"/>
                      <a:endParaRPr lang="en-US" dirty="0"/>
                    </a:p>
                  </a:txBody>
                  <a:tcPr>
                    <a:solidFill>
                      <a:schemeClr val="bg1"/>
                    </a:solidFill>
                  </a:tcPr>
                </a:tc>
                <a:tc gridSpan="3">
                  <a:txBody>
                    <a:bodyPr/>
                    <a:lstStyle/>
                    <a:p>
                      <a:pPr algn="ctr"/>
                      <a:r>
                        <a:rPr lang="en-US" b="0" u="sng" dirty="0" smtClean="0"/>
                        <a:t>Focus (Activity)</a:t>
                      </a:r>
                      <a:endParaRPr lang="en-US" b="0" u="sng" dirty="0"/>
                    </a:p>
                  </a:txBody>
                  <a:tcP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0863130"/>
                  </a:ext>
                </a:extLst>
              </a:tr>
              <a:tr h="370840">
                <a:tc>
                  <a:txBody>
                    <a:bodyPr/>
                    <a:lstStyle/>
                    <a:p>
                      <a:endParaRPr lang="en-US" dirty="0"/>
                    </a:p>
                  </a:txBody>
                  <a:tcPr anchor="b">
                    <a:solidFill>
                      <a:schemeClr val="bg1"/>
                    </a:solidFill>
                  </a:tcPr>
                </a:tc>
                <a:tc>
                  <a:txBody>
                    <a:bodyPr/>
                    <a:lstStyle/>
                    <a:p>
                      <a:pPr marL="0" indent="0"/>
                      <a:endParaRPr lang="en-US" dirty="0"/>
                    </a:p>
                  </a:txBody>
                  <a:tcPr anchor="b">
                    <a:solidFill>
                      <a:schemeClr val="bg1"/>
                    </a:solidFill>
                  </a:tcPr>
                </a:tc>
                <a:tc>
                  <a:txBody>
                    <a:bodyPr/>
                    <a:lstStyle/>
                    <a:p>
                      <a:pPr algn="ctr"/>
                      <a:r>
                        <a:rPr lang="en-US" dirty="0" smtClean="0"/>
                        <a:t>Treatment</a:t>
                      </a:r>
                      <a:endParaRPr lang="en-US" dirty="0"/>
                    </a:p>
                  </a:txBody>
                  <a:tcPr anchor="b"/>
                </a:tc>
                <a:tc>
                  <a:txBody>
                    <a:bodyPr/>
                    <a:lstStyle/>
                    <a:p>
                      <a:pPr algn="ctr"/>
                      <a:r>
                        <a:rPr lang="en-US" dirty="0" smtClean="0"/>
                        <a:t>Promotion/</a:t>
                      </a:r>
                      <a:br>
                        <a:rPr lang="en-US" dirty="0" smtClean="0"/>
                      </a:br>
                      <a:r>
                        <a:rPr lang="en-US" dirty="0" smtClean="0"/>
                        <a:t>Prevention</a:t>
                      </a:r>
                      <a:endParaRPr lang="en-US" dirty="0"/>
                    </a:p>
                  </a:txBody>
                  <a:tcPr anchor="b"/>
                </a:tc>
                <a:tc>
                  <a:txBody>
                    <a:bodyPr/>
                    <a:lstStyle/>
                    <a:p>
                      <a:pPr algn="ctr"/>
                      <a:r>
                        <a:rPr lang="en-US" dirty="0" smtClean="0"/>
                        <a:t>Research</a:t>
                      </a:r>
                      <a:endParaRPr lang="en-US" dirty="0"/>
                    </a:p>
                  </a:txBody>
                  <a:tcPr anchor="b"/>
                </a:tc>
                <a:extLst>
                  <a:ext uri="{0D108BD9-81ED-4DB2-BD59-A6C34878D82A}">
                    <a16:rowId xmlns:a16="http://schemas.microsoft.com/office/drawing/2014/main" val="1008103289"/>
                  </a:ext>
                </a:extLst>
              </a:tr>
              <a:tr h="0">
                <a:tc rowSpan="4">
                  <a:txBody>
                    <a:bodyPr/>
                    <a:lstStyle/>
                    <a:p>
                      <a:pPr algn="ctr"/>
                      <a:r>
                        <a:rPr lang="en-US" u="sng" dirty="0" smtClean="0"/>
                        <a:t>Locus</a:t>
                      </a:r>
                      <a:endParaRPr lang="en-US" u="sng" dirty="0"/>
                    </a:p>
                  </a:txBody>
                  <a:tcPr marT="182880" marB="182880" vert="vert270">
                    <a:solidFill>
                      <a:schemeClr val="bg1"/>
                    </a:solidFill>
                  </a:tcPr>
                </a:tc>
                <a:tc>
                  <a:txBody>
                    <a:bodyPr/>
                    <a:lstStyle/>
                    <a:p>
                      <a:r>
                        <a:rPr lang="en-US" dirty="0" smtClean="0"/>
                        <a:t>Individual</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643631749"/>
                  </a:ext>
                </a:extLst>
              </a:tr>
              <a:tr h="0">
                <a:tc vMerge="1">
                  <a:txBody>
                    <a:bodyPr/>
                    <a:lstStyle/>
                    <a:p>
                      <a:endParaRPr lang="en-US" dirty="0"/>
                    </a:p>
                  </a:txBody>
                  <a:tcPr marT="182880" marB="182880"/>
                </a:tc>
                <a:tc>
                  <a:txBody>
                    <a:bodyPr/>
                    <a:lstStyle/>
                    <a:p>
                      <a:r>
                        <a:rPr lang="en-US" dirty="0" smtClean="0"/>
                        <a:t>Group</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578272326"/>
                  </a:ext>
                </a:extLst>
              </a:tr>
              <a:tr h="0">
                <a:tc vMerge="1">
                  <a:txBody>
                    <a:bodyPr/>
                    <a:lstStyle/>
                    <a:p>
                      <a:endParaRPr lang="en-US" dirty="0"/>
                    </a:p>
                  </a:txBody>
                  <a:tcPr marT="182880" marB="182880"/>
                </a:tc>
                <a:tc>
                  <a:txBody>
                    <a:bodyPr/>
                    <a:lstStyle/>
                    <a:p>
                      <a:r>
                        <a:rPr lang="en-US" dirty="0" smtClean="0"/>
                        <a:t>Society</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1700135391"/>
                  </a:ext>
                </a:extLst>
              </a:tr>
              <a:tr h="0">
                <a:tc vMerge="1">
                  <a:txBody>
                    <a:bodyPr/>
                    <a:lstStyle/>
                    <a:p>
                      <a:endParaRPr lang="en-US" dirty="0"/>
                    </a:p>
                  </a:txBody>
                  <a:tcPr marT="182880" marB="182880"/>
                </a:tc>
                <a:tc>
                  <a:txBody>
                    <a:bodyPr/>
                    <a:lstStyle/>
                    <a:p>
                      <a:r>
                        <a:rPr lang="en-US" dirty="0" smtClean="0"/>
                        <a:t>Policy</a:t>
                      </a:r>
                      <a:endParaRPr lang="en-US" dirty="0"/>
                    </a:p>
                  </a:txBody>
                  <a:tcPr marT="182880" marB="182880"/>
                </a:tc>
                <a:tc>
                  <a:txBody>
                    <a:bodyPr/>
                    <a:lstStyle/>
                    <a:p>
                      <a:endParaRPr lang="en-US"/>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3271035635"/>
                  </a:ext>
                </a:extLst>
              </a:tr>
            </a:tbl>
          </a:graphicData>
        </a:graphic>
      </p:graphicFrame>
      <p:sp>
        <p:nvSpPr>
          <p:cNvPr id="4" name="Slide Number Placeholder 3"/>
          <p:cNvSpPr>
            <a:spLocks noGrp="1"/>
          </p:cNvSpPr>
          <p:nvPr>
            <p:ph type="sldNum" sz="quarter" idx="12"/>
          </p:nvPr>
        </p:nvSpPr>
        <p:spPr>
          <a:xfrm>
            <a:off x="38100" y="5067512"/>
            <a:ext cx="457200" cy="476250"/>
          </a:xfrm>
        </p:spPr>
        <p:txBody>
          <a:bodyPr/>
          <a:lstStyle/>
          <a:p>
            <a:pPr>
              <a:defRPr/>
            </a:pPr>
            <a:fld id="{1562156A-9564-4DAC-8093-548D72B23337}" type="slidenum">
              <a:rPr lang="en-US" altLang="en-US" smtClean="0"/>
              <a:pPr>
                <a:defRPr/>
              </a:pPr>
              <a:t>35</a:t>
            </a:fld>
            <a:endParaRPr lang="en-US" altLang="en-US"/>
          </a:p>
        </p:txBody>
      </p:sp>
      <p:sp>
        <p:nvSpPr>
          <p:cNvPr id="6" name="TextBox 5"/>
          <p:cNvSpPr txBox="1"/>
          <p:nvPr/>
        </p:nvSpPr>
        <p:spPr>
          <a:xfrm>
            <a:off x="2895600" y="3100435"/>
            <a:ext cx="4267200" cy="627051"/>
          </a:xfrm>
          <a:prstGeom prst="rect">
            <a:avLst/>
          </a:prstGeom>
          <a:solidFill>
            <a:srgbClr val="FFFF99"/>
          </a:solidFill>
        </p:spPr>
        <p:txBody>
          <a:bodyPr wrap="square" rtlCol="0" anchor="ctr" anchorCtr="0">
            <a:noAutofit/>
          </a:bodyPr>
          <a:lstStyle/>
          <a:p>
            <a:pPr algn="ctr"/>
            <a:r>
              <a:rPr lang="en-US" sz="1600" dirty="0" smtClean="0"/>
              <a:t>R/S </a:t>
            </a:r>
            <a:r>
              <a:rPr lang="en-US" sz="1600" dirty="0" smtClean="0">
                <a:sym typeface="Wingdings 3" panose="05040102010807070707" pitchFamily="18" charset="2"/>
              </a:rPr>
              <a:t> </a:t>
            </a:r>
            <a:r>
              <a:rPr lang="en-US" sz="1600" dirty="0" smtClean="0"/>
              <a:t> + BETTER individual health [usually]</a:t>
            </a:r>
            <a:endParaRPr lang="en-US" sz="1600" dirty="0"/>
          </a:p>
        </p:txBody>
      </p:sp>
      <p:sp>
        <p:nvSpPr>
          <p:cNvPr id="7" name="TextBox 6"/>
          <p:cNvSpPr txBox="1"/>
          <p:nvPr/>
        </p:nvSpPr>
        <p:spPr>
          <a:xfrm>
            <a:off x="2895600" y="4385676"/>
            <a:ext cx="3581400" cy="584775"/>
          </a:xfrm>
          <a:prstGeom prst="rect">
            <a:avLst/>
          </a:prstGeom>
          <a:solidFill>
            <a:srgbClr val="FFCCFF">
              <a:alpha val="50000"/>
            </a:srgbClr>
          </a:solidFill>
        </p:spPr>
        <p:txBody>
          <a:bodyPr wrap="square" rtlCol="0">
            <a:spAutoFit/>
          </a:bodyPr>
          <a:lstStyle/>
          <a:p>
            <a:pPr algn="ctr"/>
            <a:r>
              <a:rPr lang="en-US" sz="1600" dirty="0" smtClean="0"/>
              <a:t>R/S </a:t>
            </a:r>
            <a:r>
              <a:rPr lang="en-US" sz="1600" dirty="0" smtClean="0">
                <a:sym typeface="Wingdings 3" panose="05040102010807070707" pitchFamily="18" charset="2"/>
              </a:rPr>
              <a:t>  </a:t>
            </a:r>
            <a:r>
              <a:rPr lang="en-US" sz="1600" dirty="0" smtClean="0">
                <a:solidFill>
                  <a:srgbClr val="000000"/>
                </a:solidFill>
              </a:rPr>
              <a:t>± </a:t>
            </a:r>
            <a:r>
              <a:rPr lang="en-US" sz="1600" u="sng" dirty="0" smtClean="0"/>
              <a:t>collective</a:t>
            </a:r>
            <a:r>
              <a:rPr lang="en-US" sz="1600" dirty="0" smtClean="0"/>
              <a:t> health factors, </a:t>
            </a:r>
            <a:br>
              <a:rPr lang="en-US" sz="1600" dirty="0" smtClean="0"/>
            </a:br>
            <a:r>
              <a:rPr lang="en-US" sz="1600" dirty="0" smtClean="0"/>
              <a:t>MIXED better/worse </a:t>
            </a:r>
            <a:endParaRPr lang="en-US" sz="1600" dirty="0"/>
          </a:p>
        </p:txBody>
      </p:sp>
      <p:sp>
        <p:nvSpPr>
          <p:cNvPr id="8" name="TextBox 7"/>
          <p:cNvSpPr txBox="1"/>
          <p:nvPr/>
        </p:nvSpPr>
        <p:spPr>
          <a:xfrm>
            <a:off x="5601960" y="5887432"/>
            <a:ext cx="3251534" cy="830997"/>
          </a:xfrm>
          <a:prstGeom prst="rect">
            <a:avLst/>
          </a:prstGeom>
          <a:solidFill>
            <a:srgbClr val="C4E59F">
              <a:alpha val="51000"/>
            </a:srgbClr>
          </a:solidFill>
        </p:spPr>
        <p:txBody>
          <a:bodyPr wrap="square" rtlCol="0">
            <a:spAutoFit/>
          </a:bodyPr>
          <a:lstStyle/>
          <a:p>
            <a:r>
              <a:rPr lang="en-US" sz="1600" u="sng" dirty="0" smtClean="0"/>
              <a:t>Individual vs Collective Paradox</a:t>
            </a:r>
          </a:p>
          <a:p>
            <a:pPr marL="285750" indent="-285750">
              <a:buFont typeface="Arial" panose="020B0604020202020204" pitchFamily="34" charset="0"/>
              <a:buChar char="•"/>
            </a:pPr>
            <a:r>
              <a:rPr lang="en-US" sz="1600" dirty="0" smtClean="0"/>
              <a:t>How explain?</a:t>
            </a:r>
          </a:p>
          <a:p>
            <a:pPr marL="285750" indent="-285750">
              <a:buFont typeface="Arial" panose="020B0604020202020204" pitchFamily="34" charset="0"/>
              <a:buChar char="•"/>
            </a:pPr>
            <a:r>
              <a:rPr lang="en-US" sz="1600" dirty="0" smtClean="0"/>
              <a:t>Implications for practice?</a:t>
            </a:r>
            <a:endParaRPr lang="en-US" sz="1600" dirty="0"/>
          </a:p>
        </p:txBody>
      </p:sp>
      <p:cxnSp>
        <p:nvCxnSpPr>
          <p:cNvPr id="9" name="Straight Arrow Connector 8"/>
          <p:cNvCxnSpPr/>
          <p:nvPr/>
        </p:nvCxnSpPr>
        <p:spPr bwMode="auto">
          <a:xfrm>
            <a:off x="6858000" y="3727486"/>
            <a:ext cx="304800" cy="2095320"/>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5292892" y="5000928"/>
            <a:ext cx="422108" cy="821878"/>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457200" y="0"/>
            <a:ext cx="1143000" cy="533400"/>
          </a:xfrm>
          <a:prstGeom prst="rect">
            <a:avLst/>
          </a:prstGeom>
          <a:noFill/>
        </p:spPr>
        <p:txBody>
          <a:bodyPr wrap="none" rtlCol="0" anchor="b" anchorCtr="0">
            <a:noAutofit/>
          </a:bodyPr>
          <a:lstStyle/>
          <a:p>
            <a:r>
              <a:rPr lang="en-US" dirty="0" smtClean="0"/>
              <a:t>Locus #3</a:t>
            </a:r>
            <a:endParaRPr lang="en-US" dirty="0"/>
          </a:p>
        </p:txBody>
      </p:sp>
      <p:sp>
        <p:nvSpPr>
          <p:cNvPr id="14" name="TextBox 13"/>
          <p:cNvSpPr txBox="1"/>
          <p:nvPr/>
        </p:nvSpPr>
        <p:spPr>
          <a:xfrm>
            <a:off x="4305300" y="91648"/>
            <a:ext cx="4737194" cy="369332"/>
          </a:xfrm>
          <a:prstGeom prst="rect">
            <a:avLst/>
          </a:prstGeom>
          <a:solidFill>
            <a:srgbClr val="FFFF00"/>
          </a:solidFill>
        </p:spPr>
        <p:txBody>
          <a:bodyPr wrap="none" rtlCol="0">
            <a:spAutoFit/>
          </a:bodyPr>
          <a:lstStyle/>
          <a:p>
            <a:r>
              <a:rPr lang="en-US" dirty="0" smtClean="0"/>
              <a:t>3. Developing </a:t>
            </a:r>
            <a:r>
              <a:rPr lang="en-US" u="sng" dirty="0" smtClean="0"/>
              <a:t>theories</a:t>
            </a:r>
            <a:r>
              <a:rPr lang="en-US" dirty="0" smtClean="0"/>
              <a:t> to guide collaboration</a:t>
            </a:r>
            <a:endParaRPr lang="en-US" dirty="0"/>
          </a:p>
        </p:txBody>
      </p:sp>
      <p:sp>
        <p:nvSpPr>
          <p:cNvPr id="16" name="TextBox 15"/>
          <p:cNvSpPr txBox="1"/>
          <p:nvPr/>
        </p:nvSpPr>
        <p:spPr>
          <a:xfrm>
            <a:off x="7837327" y="2792658"/>
            <a:ext cx="862173"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200" b="0" i="0" u="none" strike="noStrike" kern="1200" cap="none" spc="0" normalizeH="0" baseline="0" noProof="0" dirty="0" smtClean="0">
                <a:ln>
                  <a:noFill/>
                </a:ln>
                <a:solidFill>
                  <a:srgbClr val="000000"/>
                </a:solidFill>
                <a:effectLst/>
                <a:uLnTx/>
                <a:uFillTx/>
                <a:latin typeface="Arial" charset="0"/>
                <a:ea typeface="+mn-ea"/>
                <a:cs typeface="+mn-cs"/>
                <a:sym typeface="Wingdings"/>
              </a:rPr>
              <a:t></a:t>
            </a:r>
            <a:endParaRPr kumimoji="0" lang="en-US" sz="7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TextBox 16"/>
          <p:cNvSpPr txBox="1"/>
          <p:nvPr/>
        </p:nvSpPr>
        <p:spPr>
          <a:xfrm>
            <a:off x="7854867" y="4105308"/>
            <a:ext cx="844633"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200" b="0" i="0" u="none" strike="noStrike" kern="1200" cap="none" spc="0" normalizeH="0" baseline="0" noProof="0" dirty="0" smtClean="0">
                <a:ln>
                  <a:noFill/>
                </a:ln>
                <a:solidFill>
                  <a:srgbClr val="000000"/>
                </a:solidFill>
                <a:effectLst/>
                <a:uLnTx/>
                <a:uFillTx/>
                <a:latin typeface="Arial" charset="0"/>
                <a:ea typeface="+mn-ea"/>
                <a:cs typeface="+mn-cs"/>
                <a:sym typeface="Wingdings"/>
              </a:rPr>
              <a:t></a:t>
            </a:r>
            <a:endParaRPr kumimoji="0" lang="en-US" sz="7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 name="Rectangular Callout 17"/>
          <p:cNvSpPr/>
          <p:nvPr/>
        </p:nvSpPr>
        <p:spPr bwMode="auto">
          <a:xfrm>
            <a:off x="152400" y="5770087"/>
            <a:ext cx="2374900" cy="890636"/>
          </a:xfrm>
          <a:prstGeom prst="wedgeRectCallout">
            <a:avLst>
              <a:gd name="adj1" fmla="val 103732"/>
              <a:gd name="adj2" fmla="val -137275"/>
            </a:avLst>
          </a:prstGeom>
          <a:solidFill>
            <a:srgbClr val="FFCCFF">
              <a:alpha val="50000"/>
            </a:srgbClr>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algn="ctr"/>
            <a:r>
              <a:rPr kumimoji="0" lang="en-US" sz="1800" b="0" i="0" u="none" strike="noStrike" cap="none" normalizeH="0" baseline="0" dirty="0" smtClean="0">
                <a:ln>
                  <a:noFill/>
                </a:ln>
                <a:solidFill>
                  <a:schemeClr val="tx1"/>
                </a:solidFill>
                <a:effectLst/>
                <a:latin typeface="Arial" charset="0"/>
              </a:rPr>
              <a:t>R/S </a:t>
            </a:r>
            <a:r>
              <a:rPr kumimoji="0" lang="en-US" sz="1800" b="0" i="0" u="none" strike="noStrike" cap="none" normalizeH="0" baseline="0" dirty="0" smtClean="0">
                <a:ln>
                  <a:noFill/>
                </a:ln>
                <a:solidFill>
                  <a:schemeClr val="tx1"/>
                </a:solidFill>
                <a:effectLst/>
                <a:latin typeface="Arial" charset="0"/>
                <a:sym typeface="Wingdings 3" panose="05040102010807070707" pitchFamily="18" charset="2"/>
              </a:rPr>
              <a:t> </a:t>
            </a:r>
            <a:r>
              <a:rPr lang="en-US" dirty="0">
                <a:solidFill>
                  <a:srgbClr val="000000"/>
                </a:solidFill>
              </a:rPr>
              <a:t>± </a:t>
            </a:r>
            <a:r>
              <a:rPr kumimoji="0" lang="en-US" sz="1800" b="0" i="0" u="none" strike="noStrike" cap="none" normalizeH="0" baseline="0" dirty="0" smtClean="0">
                <a:ln>
                  <a:noFill/>
                </a:ln>
                <a:solidFill>
                  <a:schemeClr val="tx1"/>
                </a:solidFill>
                <a:effectLst/>
                <a:latin typeface="Arial" charset="0"/>
                <a:sym typeface="Wingdings 3" panose="05040102010807070707" pitchFamily="18" charset="2"/>
              </a:rPr>
              <a:t>discrimination </a:t>
            </a:r>
            <a:r>
              <a:rPr kumimoji="0" lang="en-US" sz="1800" b="0" i="0" u="none" strike="noStrike" cap="none" normalizeH="0" baseline="0" dirty="0" smtClean="0">
                <a:ln>
                  <a:noFill/>
                </a:ln>
                <a:solidFill>
                  <a:schemeClr val="tx1"/>
                </a:solidFill>
                <a:effectLst/>
                <a:latin typeface="Arial" charset="0"/>
                <a:sym typeface="Wingdings 3" panose="05040102010807070707" pitchFamily="18" charset="2"/>
              </a:rPr>
              <a:t> worse collective health</a:t>
            </a:r>
            <a:endParaRPr kumimoji="0" lang="en-US" sz="1800" b="0" i="0" u="none" strike="noStrike" cap="none" normalizeH="0" baseline="0" dirty="0" smtClean="0">
              <a:ln>
                <a:noFill/>
              </a:ln>
              <a:solidFill>
                <a:schemeClr val="tx1"/>
              </a:solidFill>
              <a:effectLst/>
              <a:latin typeface="Arial" charset="0"/>
            </a:endParaRPr>
          </a:p>
        </p:txBody>
      </p:sp>
      <p:sp>
        <p:nvSpPr>
          <p:cNvPr id="20" name="32-Point Star 19"/>
          <p:cNvSpPr/>
          <p:nvPr/>
        </p:nvSpPr>
        <p:spPr bwMode="auto">
          <a:xfrm>
            <a:off x="2731130" y="5746323"/>
            <a:ext cx="2667000" cy="914400"/>
          </a:xfrm>
          <a:prstGeom prst="star32">
            <a:avLst/>
          </a:prstGeom>
          <a:solidFill>
            <a:srgbClr val="FFC000"/>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New Phenomenon</a:t>
            </a:r>
          </a:p>
        </p:txBody>
      </p:sp>
    </p:spTree>
    <p:extLst>
      <p:ext uri="{BB962C8B-B14F-4D97-AF65-F5344CB8AC3E}">
        <p14:creationId xmlns:p14="http://schemas.microsoft.com/office/powerpoint/2010/main" val="929019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endCondLst>
                                    <p:cond evt="onNext" delay="0">
                                      <p:tgtEl>
                                        <p:sldTgt/>
                                      </p:tgtEl>
                                    </p:cond>
                                  </p:end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250"/>
                                        <p:tgtEl>
                                          <p:spTgt spid="9"/>
                                        </p:tgtEl>
                                      </p:cBhvr>
                                    </p:animEffect>
                                  </p:childTnLst>
                                </p:cTn>
                              </p:par>
                              <p:par>
                                <p:cTn id="27" presetID="22"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50"/>
                                        <p:tgtEl>
                                          <p:spTgt spid="10"/>
                                        </p:tgtEl>
                                      </p:cBhvr>
                                    </p:animEffect>
                                  </p:childTnLst>
                                </p:cTn>
                              </p:par>
                            </p:childTnLst>
                          </p:cTn>
                        </p:par>
                        <p:par>
                          <p:cTn id="30" fill="hold">
                            <p:stCondLst>
                              <p:cond delay="250"/>
                            </p:stCondLst>
                            <p:childTnLst>
                              <p:par>
                                <p:cTn id="31" presetID="1"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par>
                          <p:cTn id="33" fill="hold">
                            <p:stCondLst>
                              <p:cond delay="250"/>
                            </p:stCondLst>
                            <p:childTnLst>
                              <p:par>
                                <p:cTn id="34" presetID="26" presetClass="entr" presetSubtype="0" fill="hold" grpId="0" nodeType="afterEffect">
                                  <p:stCondLst>
                                    <p:cond delay="50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290">
                                          <p:stCondLst>
                                            <p:cond delay="0"/>
                                          </p:stCondLst>
                                        </p:cTn>
                                        <p:tgtEl>
                                          <p:spTgt spid="20"/>
                                        </p:tgtEl>
                                      </p:cBhvr>
                                    </p:animEffect>
                                    <p:anim calcmode="lin" valueType="num">
                                      <p:cBhvr>
                                        <p:cTn id="37"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8"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9"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40"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41"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42" dur="13">
                                          <p:stCondLst>
                                            <p:cond delay="325"/>
                                          </p:stCondLst>
                                        </p:cTn>
                                        <p:tgtEl>
                                          <p:spTgt spid="20"/>
                                        </p:tgtEl>
                                      </p:cBhvr>
                                      <p:to x="100000" y="60000"/>
                                    </p:animScale>
                                    <p:animScale>
                                      <p:cBhvr>
                                        <p:cTn id="43" dur="83" decel="50000">
                                          <p:stCondLst>
                                            <p:cond delay="338"/>
                                          </p:stCondLst>
                                        </p:cTn>
                                        <p:tgtEl>
                                          <p:spTgt spid="20"/>
                                        </p:tgtEl>
                                      </p:cBhvr>
                                      <p:to x="100000" y="100000"/>
                                    </p:animScale>
                                    <p:animScale>
                                      <p:cBhvr>
                                        <p:cTn id="44" dur="13">
                                          <p:stCondLst>
                                            <p:cond delay="656"/>
                                          </p:stCondLst>
                                        </p:cTn>
                                        <p:tgtEl>
                                          <p:spTgt spid="20"/>
                                        </p:tgtEl>
                                      </p:cBhvr>
                                      <p:to x="100000" y="80000"/>
                                    </p:animScale>
                                    <p:animScale>
                                      <p:cBhvr>
                                        <p:cTn id="45" dur="83" decel="50000">
                                          <p:stCondLst>
                                            <p:cond delay="669"/>
                                          </p:stCondLst>
                                        </p:cTn>
                                        <p:tgtEl>
                                          <p:spTgt spid="20"/>
                                        </p:tgtEl>
                                      </p:cBhvr>
                                      <p:to x="100000" y="100000"/>
                                    </p:animScale>
                                    <p:animScale>
                                      <p:cBhvr>
                                        <p:cTn id="46" dur="13">
                                          <p:stCondLst>
                                            <p:cond delay="821"/>
                                          </p:stCondLst>
                                        </p:cTn>
                                        <p:tgtEl>
                                          <p:spTgt spid="20"/>
                                        </p:tgtEl>
                                      </p:cBhvr>
                                      <p:to x="100000" y="90000"/>
                                    </p:animScale>
                                    <p:animScale>
                                      <p:cBhvr>
                                        <p:cTn id="47" dur="83" decel="50000">
                                          <p:stCondLst>
                                            <p:cond delay="834"/>
                                          </p:stCondLst>
                                        </p:cTn>
                                        <p:tgtEl>
                                          <p:spTgt spid="20"/>
                                        </p:tgtEl>
                                      </p:cBhvr>
                                      <p:to x="100000" y="100000"/>
                                    </p:animScale>
                                    <p:animScale>
                                      <p:cBhvr>
                                        <p:cTn id="48" dur="13">
                                          <p:stCondLst>
                                            <p:cond delay="904"/>
                                          </p:stCondLst>
                                        </p:cTn>
                                        <p:tgtEl>
                                          <p:spTgt spid="20"/>
                                        </p:tgtEl>
                                      </p:cBhvr>
                                      <p:to x="100000" y="95000"/>
                                    </p:animScale>
                                    <p:animScale>
                                      <p:cBhvr>
                                        <p:cTn id="49" dur="83" decel="50000">
                                          <p:stCondLst>
                                            <p:cond delay="917"/>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p:bldP spid="18"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lstStyle/>
          <a:p>
            <a:r>
              <a:rPr lang="en-US" sz="3600" dirty="0" smtClean="0"/>
              <a:t>#3: </a:t>
            </a:r>
            <a:r>
              <a:rPr lang="en-US" sz="3600" dirty="0"/>
              <a:t>Is R/S Linked </a:t>
            </a:r>
            <a:r>
              <a:rPr lang="en-US" sz="3600" u="sng" dirty="0"/>
              <a:t>Coherently</a:t>
            </a:r>
            <a:r>
              <a:rPr lang="en-US" sz="3600" dirty="0"/>
              <a:t> to Health?</a:t>
            </a:r>
            <a:endParaRPr lang="en-US" sz="6000" dirty="0"/>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36</a:t>
            </a:fld>
            <a:endParaRPr lang="en-US" altLang="en-US"/>
          </a:p>
        </p:txBody>
      </p:sp>
      <p:sp>
        <p:nvSpPr>
          <p:cNvPr id="13" name="TextBox 12"/>
          <p:cNvSpPr txBox="1"/>
          <p:nvPr/>
        </p:nvSpPr>
        <p:spPr>
          <a:xfrm>
            <a:off x="457200" y="0"/>
            <a:ext cx="1143000" cy="533400"/>
          </a:xfrm>
          <a:prstGeom prst="rect">
            <a:avLst/>
          </a:prstGeom>
          <a:noFill/>
        </p:spPr>
        <p:txBody>
          <a:bodyPr wrap="none" rtlCol="0" anchor="b" anchorCtr="0">
            <a:noAutofit/>
          </a:bodyPr>
          <a:lstStyle/>
          <a:p>
            <a:r>
              <a:rPr lang="en-US" dirty="0" smtClean="0"/>
              <a:t>Locus #3</a:t>
            </a:r>
            <a:endParaRPr lang="en-US" dirty="0"/>
          </a:p>
        </p:txBody>
      </p:sp>
      <p:sp>
        <p:nvSpPr>
          <p:cNvPr id="14" name="TextBox 13"/>
          <p:cNvSpPr txBox="1"/>
          <p:nvPr/>
        </p:nvSpPr>
        <p:spPr>
          <a:xfrm>
            <a:off x="4305300" y="91648"/>
            <a:ext cx="4737194" cy="369332"/>
          </a:xfrm>
          <a:prstGeom prst="rect">
            <a:avLst/>
          </a:prstGeom>
          <a:solidFill>
            <a:srgbClr val="FFFF00"/>
          </a:solidFill>
        </p:spPr>
        <p:txBody>
          <a:bodyPr wrap="none" rtlCol="0">
            <a:spAutoFit/>
          </a:bodyPr>
          <a:lstStyle/>
          <a:p>
            <a:r>
              <a:rPr lang="en-US" dirty="0" smtClean="0"/>
              <a:t>3. Developing </a:t>
            </a:r>
            <a:r>
              <a:rPr lang="en-US" u="sng" dirty="0" smtClean="0"/>
              <a:t>theories</a:t>
            </a:r>
            <a:r>
              <a:rPr lang="en-US" dirty="0" smtClean="0"/>
              <a:t> to guide collaboration</a:t>
            </a:r>
            <a:endParaRPr lang="en-US" dirty="0"/>
          </a:p>
        </p:txBody>
      </p:sp>
      <p:sp>
        <p:nvSpPr>
          <p:cNvPr id="3" name="Content Placeholder 2"/>
          <p:cNvSpPr>
            <a:spLocks noGrp="1"/>
          </p:cNvSpPr>
          <p:nvPr>
            <p:ph idx="1"/>
          </p:nvPr>
        </p:nvSpPr>
        <p:spPr>
          <a:xfrm>
            <a:off x="457200" y="2583597"/>
            <a:ext cx="8153400" cy="3424673"/>
          </a:xfrm>
        </p:spPr>
        <p:txBody>
          <a:bodyPr/>
          <a:lstStyle/>
          <a:p>
            <a:pPr marL="0" indent="0">
              <a:buNone/>
            </a:pPr>
            <a:r>
              <a:rPr lang="en-US" sz="1600" dirty="0" smtClean="0"/>
              <a:t>Oman &amp; </a:t>
            </a:r>
            <a:r>
              <a:rPr lang="en-US" sz="1600" dirty="0" err="1" smtClean="0"/>
              <a:t>Nuru</a:t>
            </a:r>
            <a:r>
              <a:rPr lang="en-US" sz="1600" dirty="0" smtClean="0"/>
              <a:t>-Jeter (2018, p. 113) suggest:</a:t>
            </a:r>
          </a:p>
          <a:p>
            <a:r>
              <a:rPr lang="en-US" sz="2400" dirty="0" smtClean="0"/>
              <a:t>Most/all religious traditions sanctify </a:t>
            </a:r>
            <a:br>
              <a:rPr lang="en-US" sz="2400" dirty="0" smtClean="0"/>
            </a:br>
            <a:r>
              <a:rPr lang="en-US" sz="2400" b="1" u="sng" dirty="0" smtClean="0"/>
              <a:t>overarching virtues</a:t>
            </a:r>
            <a:r>
              <a:rPr lang="en-US" sz="2400" dirty="0" smtClean="0"/>
              <a:t> such as justice</a:t>
            </a:r>
          </a:p>
          <a:p>
            <a:r>
              <a:rPr lang="en-US" sz="2400" dirty="0" smtClean="0"/>
              <a:t>Traditions also sanctify religious </a:t>
            </a:r>
            <a:r>
              <a:rPr lang="en-US" sz="2400" b="1" u="sng" dirty="0" smtClean="0"/>
              <a:t>means</a:t>
            </a:r>
            <a:r>
              <a:rPr lang="en-US" sz="2400" dirty="0" smtClean="0"/>
              <a:t>, such as </a:t>
            </a:r>
            <a:r>
              <a:rPr lang="en-US" sz="2400" b="1" u="sng" dirty="0" smtClean="0"/>
              <a:t>codes</a:t>
            </a:r>
            <a:r>
              <a:rPr lang="en-US" sz="2400" dirty="0" smtClean="0"/>
              <a:t> or </a:t>
            </a:r>
            <a:r>
              <a:rPr lang="en-US" sz="2400" b="1" u="sng" dirty="0" smtClean="0"/>
              <a:t>norms</a:t>
            </a:r>
            <a:r>
              <a:rPr lang="en-US" sz="2400" dirty="0" smtClean="0"/>
              <a:t> of behavior aimed to help enact those virtues</a:t>
            </a:r>
          </a:p>
          <a:p>
            <a:r>
              <a:rPr lang="en-US" sz="2400" dirty="0" smtClean="0"/>
              <a:t>Changes in sociocultural conditions may </a:t>
            </a:r>
            <a:br>
              <a:rPr lang="en-US" sz="2400" dirty="0" smtClean="0"/>
            </a:br>
            <a:r>
              <a:rPr lang="en-US" sz="2400" dirty="0" smtClean="0"/>
              <a:t>render sanctified codes </a:t>
            </a:r>
            <a:r>
              <a:rPr lang="en-US" sz="2400" b="1" u="sng" dirty="0" smtClean="0"/>
              <a:t>misaligned</a:t>
            </a:r>
            <a:r>
              <a:rPr lang="en-US" sz="2400" dirty="0" smtClean="0"/>
              <a:t> w/ virtue</a:t>
            </a:r>
            <a:br>
              <a:rPr lang="en-US" sz="2400" dirty="0" smtClean="0"/>
            </a:br>
            <a:r>
              <a:rPr lang="en-US" sz="2400" dirty="0" smtClean="0"/>
              <a:t>in traditions that respond slowly or poorly </a:t>
            </a:r>
          </a:p>
        </p:txBody>
      </p:sp>
      <p:sp>
        <p:nvSpPr>
          <p:cNvPr id="15" name="TextBox 14"/>
          <p:cNvSpPr txBox="1"/>
          <p:nvPr/>
        </p:nvSpPr>
        <p:spPr>
          <a:xfrm>
            <a:off x="4764314" y="1752600"/>
            <a:ext cx="3276600" cy="830997"/>
          </a:xfrm>
          <a:prstGeom prst="rect">
            <a:avLst/>
          </a:prstGeom>
          <a:solidFill>
            <a:srgbClr val="C4E59F">
              <a:alpha val="51000"/>
            </a:srgbClr>
          </a:solidFill>
        </p:spPr>
        <p:txBody>
          <a:bodyPr wrap="square" rtlCol="0">
            <a:spAutoFit/>
          </a:bodyPr>
          <a:lstStyle/>
          <a:p>
            <a:r>
              <a:rPr lang="en-US" sz="1600" u="sng" dirty="0" smtClean="0"/>
              <a:t>Individual vs Collective Paradox</a:t>
            </a:r>
          </a:p>
          <a:p>
            <a:pPr marL="285750" indent="-285750">
              <a:buFont typeface="Arial" panose="020B0604020202020204" pitchFamily="34" charset="0"/>
              <a:buChar char="•"/>
            </a:pPr>
            <a:r>
              <a:rPr lang="en-US" sz="1600" dirty="0" smtClean="0"/>
              <a:t>How explain?</a:t>
            </a:r>
          </a:p>
          <a:p>
            <a:pPr marL="285750" indent="-285750">
              <a:buFont typeface="Arial" panose="020B0604020202020204" pitchFamily="34" charset="0"/>
              <a:buChar char="•"/>
            </a:pPr>
            <a:r>
              <a:rPr lang="en-US" sz="1600" dirty="0" smtClean="0"/>
              <a:t>Implications for practice?</a:t>
            </a:r>
            <a:endParaRPr lang="en-US" sz="1600" dirty="0"/>
          </a:p>
        </p:txBody>
      </p:sp>
      <p:sp>
        <p:nvSpPr>
          <p:cNvPr id="18" name="TextBox 17"/>
          <p:cNvSpPr txBox="1"/>
          <p:nvPr/>
        </p:nvSpPr>
        <p:spPr>
          <a:xfrm>
            <a:off x="457200" y="1752600"/>
            <a:ext cx="3970422" cy="830997"/>
          </a:xfrm>
          <a:prstGeom prst="rect">
            <a:avLst/>
          </a:prstGeom>
          <a:solidFill>
            <a:srgbClr val="CCECFF">
              <a:alpha val="51000"/>
            </a:srgbClr>
          </a:solidFill>
        </p:spPr>
        <p:txBody>
          <a:bodyPr wrap="square" rtlCol="0">
            <a:spAutoFit/>
          </a:bodyPr>
          <a:lstStyle/>
          <a:p>
            <a:r>
              <a:rPr lang="en-US" sz="1600" dirty="0" smtClean="0"/>
              <a:t>Why are R/S associated so </a:t>
            </a:r>
            <a:r>
              <a:rPr lang="en-US" sz="1600" u="sng" dirty="0" smtClean="0"/>
              <a:t>favorably</a:t>
            </a:r>
            <a:r>
              <a:rPr lang="en-US" sz="1600" dirty="0" smtClean="0"/>
              <a:t> with individual health, but so </a:t>
            </a:r>
            <a:r>
              <a:rPr lang="en-US" sz="1600" u="sng" dirty="0" smtClean="0"/>
              <a:t>ambivalently</a:t>
            </a:r>
            <a:r>
              <a:rPr lang="en-US" sz="1600" dirty="0" smtClean="0"/>
              <a:t> with group health factors? </a:t>
            </a:r>
            <a:endParaRPr lang="en-US" sz="1600" dirty="0"/>
          </a:p>
        </p:txBody>
      </p:sp>
      <p:cxnSp>
        <p:nvCxnSpPr>
          <p:cNvPr id="20" name="Straight Arrow Connector 19"/>
          <p:cNvCxnSpPr/>
          <p:nvPr/>
        </p:nvCxnSpPr>
        <p:spPr bwMode="auto">
          <a:xfrm flipV="1">
            <a:off x="4392529" y="2224436"/>
            <a:ext cx="358941" cy="5218"/>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608997"/>
            <a:ext cx="788258" cy="1153697"/>
          </a:xfrm>
          <a:prstGeom prst="rect">
            <a:avLst/>
          </a:prstGeom>
        </p:spPr>
      </p:pic>
      <p:sp>
        <p:nvSpPr>
          <p:cNvPr id="22" name="TextBox 21"/>
          <p:cNvSpPr txBox="1"/>
          <p:nvPr/>
        </p:nvSpPr>
        <p:spPr>
          <a:xfrm>
            <a:off x="7748691" y="2808587"/>
            <a:ext cx="1293803" cy="954107"/>
          </a:xfrm>
          <a:prstGeom prst="rect">
            <a:avLst/>
          </a:prstGeom>
          <a:noFill/>
        </p:spPr>
        <p:txBody>
          <a:bodyPr wrap="square" rtlCol="0">
            <a:spAutoFit/>
          </a:bodyPr>
          <a:lstStyle/>
          <a:p>
            <a:r>
              <a:rPr lang="en-US" sz="1400" dirty="0" smtClean="0"/>
              <a:t>(Peterson &amp; Seligman, Oxford &amp; APA, 2004)</a:t>
            </a:r>
            <a:endParaRPr lang="en-US" sz="1400" dirty="0"/>
          </a:p>
        </p:txBody>
      </p:sp>
      <p:sp>
        <p:nvSpPr>
          <p:cNvPr id="23" name="TextBox 22"/>
          <p:cNvSpPr txBox="1"/>
          <p:nvPr/>
        </p:nvSpPr>
        <p:spPr>
          <a:xfrm>
            <a:off x="7175606" y="4603253"/>
            <a:ext cx="1730615" cy="1015663"/>
          </a:xfrm>
          <a:prstGeom prst="rect">
            <a:avLst/>
          </a:prstGeom>
          <a:solidFill>
            <a:srgbClr val="CCFFCC"/>
          </a:solidFill>
        </p:spPr>
        <p:txBody>
          <a:bodyPr wrap="square" rtlCol="0">
            <a:spAutoFit/>
          </a:bodyPr>
          <a:lstStyle/>
          <a:p>
            <a:r>
              <a:rPr lang="en-US" sz="2000" dirty="0" smtClean="0"/>
              <a:t>(e.g., 19</a:t>
            </a:r>
            <a:r>
              <a:rPr lang="en-US" sz="2000" baseline="30000" dirty="0" smtClean="0"/>
              <a:t>th</a:t>
            </a:r>
            <a:r>
              <a:rPr lang="en-US" sz="2000" dirty="0" smtClean="0"/>
              <a:t> C. conflicts over </a:t>
            </a:r>
            <a:r>
              <a:rPr lang="en-US" sz="2000" b="1" u="sng" dirty="0" smtClean="0"/>
              <a:t>slavery</a:t>
            </a:r>
            <a:r>
              <a:rPr lang="en-US" sz="2000" dirty="0" smtClean="0"/>
              <a:t>)</a:t>
            </a:r>
            <a:endParaRPr lang="en-US" sz="2000" dirty="0"/>
          </a:p>
        </p:txBody>
      </p:sp>
      <p:sp>
        <p:nvSpPr>
          <p:cNvPr id="25" name="12-Point Star 24"/>
          <p:cNvSpPr/>
          <p:nvPr/>
        </p:nvSpPr>
        <p:spPr bwMode="auto">
          <a:xfrm>
            <a:off x="77875" y="5688926"/>
            <a:ext cx="3200400" cy="1099204"/>
          </a:xfrm>
          <a:prstGeom prst="star12">
            <a:avLst>
              <a:gd name="adj" fmla="val 40966"/>
            </a:avLst>
          </a:prstGeom>
          <a:solidFill>
            <a:srgbClr val="FFFF00"/>
          </a:solidFill>
          <a:ln w="635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algn="ctr"/>
            <a:r>
              <a:rPr lang="en-US" dirty="0" smtClean="0"/>
              <a:t>Minimalist… </a:t>
            </a:r>
            <a:r>
              <a:rPr lang="en-US" dirty="0" smtClean="0"/>
              <a:t>but </a:t>
            </a:r>
            <a:r>
              <a:rPr lang="en-US" dirty="0" smtClean="0"/>
              <a:t>how </a:t>
            </a:r>
            <a:r>
              <a:rPr lang="en-US" dirty="0"/>
              <a:t>test? </a:t>
            </a:r>
            <a:r>
              <a:rPr lang="en-US" dirty="0" smtClean="0"/>
              <a:t>What </a:t>
            </a:r>
            <a:r>
              <a:rPr lang="en-US" dirty="0" smtClean="0"/>
              <a:t>assumptions? </a:t>
            </a:r>
            <a:endParaRPr kumimoji="0" lang="en-US" sz="18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4305300" y="5818941"/>
            <a:ext cx="4457700" cy="830997"/>
          </a:xfrm>
          <a:prstGeom prst="rect">
            <a:avLst/>
          </a:prstGeom>
          <a:noFill/>
        </p:spPr>
        <p:txBody>
          <a:bodyPr wrap="square" rtlCol="0">
            <a:spAutoFit/>
          </a:bodyPr>
          <a:lstStyle/>
          <a:p>
            <a:r>
              <a:rPr lang="en-US" sz="2400" dirty="0" smtClean="0"/>
              <a:t>Outdated or maladapted codes </a:t>
            </a:r>
            <a:r>
              <a:rPr lang="en-US" sz="2400" dirty="0" smtClean="0">
                <a:sym typeface="Wingdings 3" panose="05040102010807070707" pitchFamily="18" charset="2"/>
              </a:rPr>
              <a:t> </a:t>
            </a:r>
            <a:r>
              <a:rPr lang="en-US" sz="2400" b="1" u="sng" dirty="0" smtClean="0">
                <a:sym typeface="Wingdings 3" panose="05040102010807070707" pitchFamily="18" charset="2"/>
              </a:rPr>
              <a:t>worse</a:t>
            </a:r>
            <a:r>
              <a:rPr lang="en-US" sz="2400" dirty="0" smtClean="0">
                <a:sym typeface="Wingdings 3" panose="05040102010807070707" pitchFamily="18" charset="2"/>
              </a:rPr>
              <a:t> collective health</a:t>
            </a:r>
            <a:endParaRPr lang="en-US" sz="2400" dirty="0"/>
          </a:p>
        </p:txBody>
      </p:sp>
      <p:sp>
        <p:nvSpPr>
          <p:cNvPr id="6" name="Bent Arrow 5"/>
          <p:cNvSpPr/>
          <p:nvPr/>
        </p:nvSpPr>
        <p:spPr bwMode="auto">
          <a:xfrm flipV="1">
            <a:off x="3657600" y="5688926"/>
            <a:ext cx="571500" cy="640178"/>
          </a:xfrm>
          <a:prstGeom prst="bentArrow">
            <a:avLst>
              <a:gd name="adj1" fmla="val 25000"/>
              <a:gd name="adj2" fmla="val 26631"/>
              <a:gd name="adj3" fmla="val 25000"/>
              <a:gd name="adj4" fmla="val 43750"/>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6" name="32-Point Star 15"/>
          <p:cNvSpPr/>
          <p:nvPr/>
        </p:nvSpPr>
        <p:spPr bwMode="auto">
          <a:xfrm>
            <a:off x="6564229" y="1060511"/>
            <a:ext cx="2459263" cy="707927"/>
          </a:xfrm>
          <a:prstGeom prst="star32">
            <a:avLst/>
          </a:prstGeom>
          <a:solidFill>
            <a:srgbClr val="FFC000"/>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New Phenomenon</a:t>
            </a:r>
          </a:p>
        </p:txBody>
      </p:sp>
    </p:spTree>
    <p:extLst>
      <p:ext uri="{BB962C8B-B14F-4D97-AF65-F5344CB8AC3E}">
        <p14:creationId xmlns:p14="http://schemas.microsoft.com/office/powerpoint/2010/main" val="3802762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145">
                                          <p:stCondLst>
                                            <p:cond delay="0"/>
                                          </p:stCondLst>
                                        </p:cTn>
                                        <p:tgtEl>
                                          <p:spTgt spid="25"/>
                                        </p:tgtEl>
                                      </p:cBhvr>
                                    </p:animEffect>
                                    <p:anim calcmode="lin" valueType="num">
                                      <p:cBhvr>
                                        <p:cTn id="14" dur="456"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25"/>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25"/>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25"/>
                                        </p:tgtEl>
                                        <p:attrNameLst>
                                          <p:attrName>ppt_y</p:attrName>
                                        </p:attrNameLst>
                                      </p:cBhvr>
                                      <p:tavLst>
                                        <p:tav tm="0" fmla="#ppt_y-sin(pi*$)/81">
                                          <p:val>
                                            <p:fltVal val="0"/>
                                          </p:val>
                                        </p:tav>
                                        <p:tav tm="100000">
                                          <p:val>
                                            <p:fltVal val="1"/>
                                          </p:val>
                                        </p:tav>
                                      </p:tavLst>
                                    </p:anim>
                                    <p:animScale>
                                      <p:cBhvr>
                                        <p:cTn id="19" dur="7">
                                          <p:stCondLst>
                                            <p:cond delay="162"/>
                                          </p:stCondLst>
                                        </p:cTn>
                                        <p:tgtEl>
                                          <p:spTgt spid="25"/>
                                        </p:tgtEl>
                                      </p:cBhvr>
                                      <p:to x="100000" y="60000"/>
                                    </p:animScale>
                                    <p:animScale>
                                      <p:cBhvr>
                                        <p:cTn id="20" dur="41" decel="50000">
                                          <p:stCondLst>
                                            <p:cond delay="169"/>
                                          </p:stCondLst>
                                        </p:cTn>
                                        <p:tgtEl>
                                          <p:spTgt spid="25"/>
                                        </p:tgtEl>
                                      </p:cBhvr>
                                      <p:to x="100000" y="100000"/>
                                    </p:animScale>
                                    <p:animScale>
                                      <p:cBhvr>
                                        <p:cTn id="21" dur="7">
                                          <p:stCondLst>
                                            <p:cond delay="328"/>
                                          </p:stCondLst>
                                        </p:cTn>
                                        <p:tgtEl>
                                          <p:spTgt spid="25"/>
                                        </p:tgtEl>
                                      </p:cBhvr>
                                      <p:to x="100000" y="80000"/>
                                    </p:animScale>
                                    <p:animScale>
                                      <p:cBhvr>
                                        <p:cTn id="22" dur="41" decel="50000">
                                          <p:stCondLst>
                                            <p:cond delay="335"/>
                                          </p:stCondLst>
                                        </p:cTn>
                                        <p:tgtEl>
                                          <p:spTgt spid="25"/>
                                        </p:tgtEl>
                                      </p:cBhvr>
                                      <p:to x="100000" y="100000"/>
                                    </p:animScale>
                                    <p:animScale>
                                      <p:cBhvr>
                                        <p:cTn id="23" dur="7">
                                          <p:stCondLst>
                                            <p:cond delay="410"/>
                                          </p:stCondLst>
                                        </p:cTn>
                                        <p:tgtEl>
                                          <p:spTgt spid="25"/>
                                        </p:tgtEl>
                                      </p:cBhvr>
                                      <p:to x="100000" y="90000"/>
                                    </p:animScale>
                                    <p:animScale>
                                      <p:cBhvr>
                                        <p:cTn id="24" dur="41" decel="50000">
                                          <p:stCondLst>
                                            <p:cond delay="417"/>
                                          </p:stCondLst>
                                        </p:cTn>
                                        <p:tgtEl>
                                          <p:spTgt spid="25"/>
                                        </p:tgtEl>
                                      </p:cBhvr>
                                      <p:to x="100000" y="100000"/>
                                    </p:animScale>
                                    <p:animScale>
                                      <p:cBhvr>
                                        <p:cTn id="25" dur="7">
                                          <p:stCondLst>
                                            <p:cond delay="452"/>
                                          </p:stCondLst>
                                        </p:cTn>
                                        <p:tgtEl>
                                          <p:spTgt spid="25"/>
                                        </p:tgtEl>
                                      </p:cBhvr>
                                      <p:to x="100000" y="95000"/>
                                    </p:animScale>
                                    <p:animScale>
                                      <p:cBhvr>
                                        <p:cTn id="26" dur="41" decel="50000">
                                          <p:stCondLst>
                                            <p:cond delay="459"/>
                                          </p:stCondLst>
                                        </p:cTn>
                                        <p:tgtEl>
                                          <p:spTgt spid="2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250"/>
                                        <p:tgtEl>
                                          <p:spTgt spid="3">
                                            <p:txEl>
                                              <p:pRg st="1" end="1"/>
                                            </p:txEl>
                                          </p:spTgt>
                                        </p:tgtEl>
                                      </p:cBhvr>
                                    </p:animEffect>
                                    <p:anim calcmode="lin" valueType="num">
                                      <p:cBhvr>
                                        <p:cTn id="32"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250" fill="hold"/>
                                        <p:tgtEl>
                                          <p:spTgt spid="3">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50"/>
                                        <p:tgtEl>
                                          <p:spTgt spid="21"/>
                                        </p:tgtEl>
                                      </p:cBhvr>
                                    </p:animEffect>
                                    <p:anim calcmode="lin" valueType="num">
                                      <p:cBhvr>
                                        <p:cTn id="37" dur="250" fill="hold"/>
                                        <p:tgtEl>
                                          <p:spTgt spid="21"/>
                                        </p:tgtEl>
                                        <p:attrNameLst>
                                          <p:attrName>ppt_x</p:attrName>
                                        </p:attrNameLst>
                                      </p:cBhvr>
                                      <p:tavLst>
                                        <p:tav tm="0">
                                          <p:val>
                                            <p:strVal val="#ppt_x"/>
                                          </p:val>
                                        </p:tav>
                                        <p:tav tm="100000">
                                          <p:val>
                                            <p:strVal val="#ppt_x"/>
                                          </p:val>
                                        </p:tav>
                                      </p:tavLst>
                                    </p:anim>
                                    <p:anim calcmode="lin" valueType="num">
                                      <p:cBhvr>
                                        <p:cTn id="38" dur="250" fill="hold"/>
                                        <p:tgtEl>
                                          <p:spTgt spid="21"/>
                                        </p:tgtEl>
                                        <p:attrNameLst>
                                          <p:attrName>ppt_y</p:attrName>
                                        </p:attrNameLst>
                                      </p:cBhvr>
                                      <p:tavLst>
                                        <p:tav tm="0">
                                          <p:val>
                                            <p:strVal val="#ppt_y+.1"/>
                                          </p:val>
                                        </p:tav>
                                        <p:tav tm="100000">
                                          <p:val>
                                            <p:strVal val="#ppt_y"/>
                                          </p:val>
                                        </p:tav>
                                      </p:tavLst>
                                    </p:anim>
                                  </p:childTnLst>
                                </p:cTn>
                              </p:par>
                            </p:childTnLst>
                          </p:cTn>
                        </p:par>
                        <p:par>
                          <p:cTn id="39" fill="hold">
                            <p:stCondLst>
                              <p:cond delay="25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250"/>
                                        <p:tgtEl>
                                          <p:spTgt spid="3">
                                            <p:txEl>
                                              <p:pRg st="2" end="2"/>
                                            </p:txEl>
                                          </p:spTgt>
                                        </p:tgtEl>
                                      </p:cBhvr>
                                    </p:animEffect>
                                    <p:anim calcmode="lin" valueType="num">
                                      <p:cBhvr>
                                        <p:cTn id="47"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250"/>
                                        <p:tgtEl>
                                          <p:spTgt spid="3">
                                            <p:txEl>
                                              <p:pRg st="3" end="3"/>
                                            </p:txEl>
                                          </p:spTgt>
                                        </p:tgtEl>
                                      </p:cBhvr>
                                    </p:animEffect>
                                    <p:anim calcmode="lin" valueType="num">
                                      <p:cBhvr>
                                        <p:cTn id="54"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56" fill="hold">
                            <p:stCondLst>
                              <p:cond delay="250"/>
                            </p:stCondLst>
                            <p:childTnLst>
                              <p:par>
                                <p:cTn id="57" presetID="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250" fill="hold"/>
                                        <p:tgtEl>
                                          <p:spTgt spid="6"/>
                                        </p:tgtEl>
                                        <p:attrNameLst>
                                          <p:attrName>ppt_x</p:attrName>
                                        </p:attrNameLst>
                                      </p:cBhvr>
                                      <p:tavLst>
                                        <p:tav tm="0">
                                          <p:val>
                                            <p:strVal val="0-#ppt_w/2"/>
                                          </p:val>
                                        </p:tav>
                                        <p:tav tm="100000">
                                          <p:val>
                                            <p:strVal val="#ppt_x"/>
                                          </p:val>
                                        </p:tav>
                                      </p:tavLst>
                                    </p:anim>
                                    <p:anim calcmode="lin" valueType="num">
                                      <p:cBhvr additive="base">
                                        <p:cTn id="64" dur="250" fill="hold"/>
                                        <p:tgtEl>
                                          <p:spTgt spid="6"/>
                                        </p:tgtEl>
                                        <p:attrNameLst>
                                          <p:attrName>ppt_y</p:attrName>
                                        </p:attrNameLst>
                                      </p:cBhvr>
                                      <p:tavLst>
                                        <p:tav tm="0">
                                          <p:val>
                                            <p:strVal val="#ppt_y"/>
                                          </p:val>
                                        </p:tav>
                                        <p:tav tm="100000">
                                          <p:val>
                                            <p:strVal val="#ppt_y"/>
                                          </p:val>
                                        </p:tav>
                                      </p:tavLst>
                                    </p:anim>
                                  </p:childTnLst>
                                </p:cTn>
                              </p:par>
                            </p:childTnLst>
                          </p:cTn>
                        </p:par>
                        <p:par>
                          <p:cTn id="65" fill="hold">
                            <p:stCondLst>
                              <p:cond delay="250"/>
                            </p:stCondLst>
                            <p:childTnLst>
                              <p:par>
                                <p:cTn id="66" presetID="1" presetClass="entr" presetSubtype="0"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5" grpId="0" animBg="1"/>
      <p:bldP spid="5"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lstStyle/>
          <a:p>
            <a:r>
              <a:rPr lang="en-US" sz="3600" dirty="0" smtClean="0"/>
              <a:t>#3: </a:t>
            </a:r>
            <a:r>
              <a:rPr lang="en-US" sz="3600" dirty="0"/>
              <a:t>Is R/S Linked </a:t>
            </a:r>
            <a:r>
              <a:rPr lang="en-US" sz="3600" u="sng" dirty="0"/>
              <a:t>Coherently</a:t>
            </a:r>
            <a:r>
              <a:rPr lang="en-US" sz="3600" dirty="0"/>
              <a:t> to Health?</a:t>
            </a:r>
            <a:endParaRPr lang="en-US" sz="6000" dirty="0"/>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37</a:t>
            </a:fld>
            <a:endParaRPr lang="en-US" altLang="en-US"/>
          </a:p>
        </p:txBody>
      </p:sp>
      <p:sp>
        <p:nvSpPr>
          <p:cNvPr id="13" name="TextBox 12"/>
          <p:cNvSpPr txBox="1"/>
          <p:nvPr/>
        </p:nvSpPr>
        <p:spPr>
          <a:xfrm>
            <a:off x="457200" y="0"/>
            <a:ext cx="1143000" cy="533400"/>
          </a:xfrm>
          <a:prstGeom prst="rect">
            <a:avLst/>
          </a:prstGeom>
          <a:noFill/>
        </p:spPr>
        <p:txBody>
          <a:bodyPr wrap="none" rtlCol="0" anchor="b" anchorCtr="0">
            <a:noAutofit/>
          </a:bodyPr>
          <a:lstStyle/>
          <a:p>
            <a:r>
              <a:rPr lang="en-US" dirty="0" smtClean="0"/>
              <a:t>Locus #3</a:t>
            </a:r>
            <a:endParaRPr lang="en-US" dirty="0"/>
          </a:p>
        </p:txBody>
      </p:sp>
      <p:sp>
        <p:nvSpPr>
          <p:cNvPr id="14" name="TextBox 13"/>
          <p:cNvSpPr txBox="1"/>
          <p:nvPr/>
        </p:nvSpPr>
        <p:spPr>
          <a:xfrm>
            <a:off x="4305300" y="91648"/>
            <a:ext cx="4737194" cy="369332"/>
          </a:xfrm>
          <a:prstGeom prst="rect">
            <a:avLst/>
          </a:prstGeom>
          <a:solidFill>
            <a:srgbClr val="FFFF00"/>
          </a:solidFill>
        </p:spPr>
        <p:txBody>
          <a:bodyPr wrap="none" rtlCol="0">
            <a:spAutoFit/>
          </a:bodyPr>
          <a:lstStyle/>
          <a:p>
            <a:r>
              <a:rPr lang="en-US" dirty="0" smtClean="0"/>
              <a:t>3. Developing </a:t>
            </a:r>
            <a:r>
              <a:rPr lang="en-US" u="sng" dirty="0" smtClean="0"/>
              <a:t>theories</a:t>
            </a:r>
            <a:r>
              <a:rPr lang="en-US" dirty="0" smtClean="0"/>
              <a:t> to guide collaboration</a:t>
            </a:r>
            <a:endParaRPr lang="en-US" dirty="0"/>
          </a:p>
        </p:txBody>
      </p:sp>
      <p:sp>
        <p:nvSpPr>
          <p:cNvPr id="3" name="Content Placeholder 2"/>
          <p:cNvSpPr>
            <a:spLocks noGrp="1"/>
          </p:cNvSpPr>
          <p:nvPr>
            <p:ph idx="1"/>
          </p:nvPr>
        </p:nvSpPr>
        <p:spPr>
          <a:xfrm>
            <a:off x="457200" y="2583597"/>
            <a:ext cx="8153400" cy="3424673"/>
          </a:xfrm>
        </p:spPr>
        <p:txBody>
          <a:bodyPr/>
          <a:lstStyle/>
          <a:p>
            <a:pPr marL="0" indent="0">
              <a:buNone/>
            </a:pPr>
            <a:r>
              <a:rPr lang="en-US" sz="1600" dirty="0" smtClean="0"/>
              <a:t>Oman &amp; </a:t>
            </a:r>
            <a:r>
              <a:rPr lang="en-US" sz="1600" dirty="0" err="1" smtClean="0"/>
              <a:t>Nuru</a:t>
            </a:r>
            <a:r>
              <a:rPr lang="en-US" sz="1600" dirty="0" smtClean="0"/>
              <a:t>-Jeter (2018, p. 113) suggest:</a:t>
            </a:r>
          </a:p>
          <a:p>
            <a:r>
              <a:rPr lang="en-US" sz="2400" dirty="0" smtClean="0"/>
              <a:t>Most/all religious traditions sanctify </a:t>
            </a:r>
            <a:br>
              <a:rPr lang="en-US" sz="2400" dirty="0" smtClean="0"/>
            </a:br>
            <a:r>
              <a:rPr lang="en-US" sz="2400" b="1" u="sng" dirty="0" smtClean="0"/>
              <a:t>overarching virtues</a:t>
            </a:r>
            <a:r>
              <a:rPr lang="en-US" sz="2400" dirty="0" smtClean="0"/>
              <a:t> such as justice</a:t>
            </a:r>
          </a:p>
          <a:p>
            <a:r>
              <a:rPr lang="en-US" sz="2400" dirty="0" smtClean="0"/>
              <a:t>Traditions also sanctify religious </a:t>
            </a:r>
            <a:r>
              <a:rPr lang="en-US" sz="2400" b="1" u="sng" dirty="0" smtClean="0"/>
              <a:t>means</a:t>
            </a:r>
            <a:r>
              <a:rPr lang="en-US" sz="2400" dirty="0" smtClean="0"/>
              <a:t>, such as </a:t>
            </a:r>
            <a:r>
              <a:rPr lang="en-US" sz="2400" b="1" u="sng" dirty="0" smtClean="0"/>
              <a:t>codes</a:t>
            </a:r>
            <a:r>
              <a:rPr lang="en-US" sz="2400" dirty="0" smtClean="0"/>
              <a:t> or </a:t>
            </a:r>
            <a:r>
              <a:rPr lang="en-US" sz="2400" b="1" u="sng" dirty="0" smtClean="0"/>
              <a:t>norms</a:t>
            </a:r>
            <a:r>
              <a:rPr lang="en-US" sz="2400" dirty="0" smtClean="0"/>
              <a:t> of behavior aimed to help enact those virtues</a:t>
            </a:r>
          </a:p>
          <a:p>
            <a:r>
              <a:rPr lang="en-US" sz="2400" dirty="0" smtClean="0"/>
              <a:t>Changes in sociocultural conditions may </a:t>
            </a:r>
            <a:br>
              <a:rPr lang="en-US" sz="2400" dirty="0" smtClean="0"/>
            </a:br>
            <a:r>
              <a:rPr lang="en-US" sz="2400" dirty="0" smtClean="0"/>
              <a:t>render sanctified codes </a:t>
            </a:r>
            <a:r>
              <a:rPr lang="en-US" sz="2400" b="1" u="sng" dirty="0" smtClean="0"/>
              <a:t>misaligned</a:t>
            </a:r>
            <a:r>
              <a:rPr lang="en-US" sz="2400" dirty="0" smtClean="0"/>
              <a:t> w/ virtue</a:t>
            </a:r>
            <a:br>
              <a:rPr lang="en-US" sz="2400" dirty="0" smtClean="0"/>
            </a:br>
            <a:r>
              <a:rPr lang="en-US" sz="2400" dirty="0" smtClean="0"/>
              <a:t>in traditions that respond slowly or poorly </a:t>
            </a:r>
          </a:p>
        </p:txBody>
      </p:sp>
      <p:sp>
        <p:nvSpPr>
          <p:cNvPr id="15" name="TextBox 14"/>
          <p:cNvSpPr txBox="1"/>
          <p:nvPr/>
        </p:nvSpPr>
        <p:spPr>
          <a:xfrm>
            <a:off x="4764314" y="1752600"/>
            <a:ext cx="3276600" cy="830997"/>
          </a:xfrm>
          <a:prstGeom prst="rect">
            <a:avLst/>
          </a:prstGeom>
          <a:solidFill>
            <a:srgbClr val="C4E59F">
              <a:alpha val="51000"/>
            </a:srgbClr>
          </a:solidFill>
        </p:spPr>
        <p:txBody>
          <a:bodyPr wrap="square" rtlCol="0">
            <a:spAutoFit/>
          </a:bodyPr>
          <a:lstStyle/>
          <a:p>
            <a:r>
              <a:rPr lang="en-US" sz="1600" u="sng" dirty="0" smtClean="0"/>
              <a:t>Individual vs Collective Paradox</a:t>
            </a:r>
          </a:p>
          <a:p>
            <a:pPr marL="285750" indent="-285750">
              <a:buFont typeface="Arial" panose="020B0604020202020204" pitchFamily="34" charset="0"/>
              <a:buChar char="•"/>
            </a:pPr>
            <a:r>
              <a:rPr lang="en-US" sz="1600" dirty="0" smtClean="0"/>
              <a:t>How explain?</a:t>
            </a:r>
          </a:p>
          <a:p>
            <a:pPr marL="285750" indent="-285750">
              <a:buFont typeface="Arial" panose="020B0604020202020204" pitchFamily="34" charset="0"/>
              <a:buChar char="•"/>
            </a:pPr>
            <a:r>
              <a:rPr lang="en-US" sz="1600" dirty="0" smtClean="0"/>
              <a:t>Implications for practice?</a:t>
            </a:r>
            <a:endParaRPr lang="en-US" sz="1600" dirty="0"/>
          </a:p>
        </p:txBody>
      </p:sp>
      <p:sp>
        <p:nvSpPr>
          <p:cNvPr id="18" name="TextBox 17"/>
          <p:cNvSpPr txBox="1"/>
          <p:nvPr/>
        </p:nvSpPr>
        <p:spPr>
          <a:xfrm>
            <a:off x="457200" y="1752600"/>
            <a:ext cx="3970422" cy="830997"/>
          </a:xfrm>
          <a:prstGeom prst="rect">
            <a:avLst/>
          </a:prstGeom>
          <a:solidFill>
            <a:srgbClr val="CCECFF">
              <a:alpha val="51000"/>
            </a:srgbClr>
          </a:solidFill>
        </p:spPr>
        <p:txBody>
          <a:bodyPr wrap="square" rtlCol="0">
            <a:spAutoFit/>
          </a:bodyPr>
          <a:lstStyle/>
          <a:p>
            <a:r>
              <a:rPr lang="en-US" sz="1600" dirty="0" smtClean="0"/>
              <a:t>Why are R/S associated so </a:t>
            </a:r>
            <a:r>
              <a:rPr lang="en-US" sz="1600" u="sng" dirty="0" smtClean="0"/>
              <a:t>favorably</a:t>
            </a:r>
            <a:r>
              <a:rPr lang="en-US" sz="1600" dirty="0" smtClean="0"/>
              <a:t> with individual health, but so </a:t>
            </a:r>
            <a:r>
              <a:rPr lang="en-US" sz="1600" u="sng" dirty="0" smtClean="0"/>
              <a:t>ambivalently</a:t>
            </a:r>
            <a:r>
              <a:rPr lang="en-US" sz="1600" dirty="0" smtClean="0"/>
              <a:t> with group health factors? </a:t>
            </a:r>
            <a:endParaRPr lang="en-US" sz="1600" dirty="0"/>
          </a:p>
        </p:txBody>
      </p:sp>
      <p:cxnSp>
        <p:nvCxnSpPr>
          <p:cNvPr id="20" name="Straight Arrow Connector 19"/>
          <p:cNvCxnSpPr/>
          <p:nvPr/>
        </p:nvCxnSpPr>
        <p:spPr bwMode="auto">
          <a:xfrm flipV="1">
            <a:off x="4392529" y="2224436"/>
            <a:ext cx="358941" cy="5218"/>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608997"/>
            <a:ext cx="788258" cy="1153697"/>
          </a:xfrm>
          <a:prstGeom prst="rect">
            <a:avLst/>
          </a:prstGeom>
        </p:spPr>
      </p:pic>
      <p:sp>
        <p:nvSpPr>
          <p:cNvPr id="22" name="TextBox 21"/>
          <p:cNvSpPr txBox="1"/>
          <p:nvPr/>
        </p:nvSpPr>
        <p:spPr>
          <a:xfrm>
            <a:off x="7748691" y="2808587"/>
            <a:ext cx="1293803" cy="954107"/>
          </a:xfrm>
          <a:prstGeom prst="rect">
            <a:avLst/>
          </a:prstGeom>
          <a:noFill/>
        </p:spPr>
        <p:txBody>
          <a:bodyPr wrap="square" rtlCol="0">
            <a:spAutoFit/>
          </a:bodyPr>
          <a:lstStyle/>
          <a:p>
            <a:r>
              <a:rPr lang="en-US" sz="1400" dirty="0" smtClean="0"/>
              <a:t>(Peterson &amp; Seligman, Oxford &amp; APA, 2004)</a:t>
            </a:r>
            <a:endParaRPr lang="en-US" sz="1400" dirty="0"/>
          </a:p>
        </p:txBody>
      </p:sp>
      <p:sp>
        <p:nvSpPr>
          <p:cNvPr id="23" name="TextBox 22"/>
          <p:cNvSpPr txBox="1"/>
          <p:nvPr/>
        </p:nvSpPr>
        <p:spPr>
          <a:xfrm>
            <a:off x="7175606" y="4603253"/>
            <a:ext cx="1730615" cy="1015663"/>
          </a:xfrm>
          <a:prstGeom prst="rect">
            <a:avLst/>
          </a:prstGeom>
          <a:solidFill>
            <a:srgbClr val="CCFFCC"/>
          </a:solidFill>
        </p:spPr>
        <p:txBody>
          <a:bodyPr wrap="square" rtlCol="0">
            <a:spAutoFit/>
          </a:bodyPr>
          <a:lstStyle/>
          <a:p>
            <a:r>
              <a:rPr lang="en-US" sz="2000" dirty="0" smtClean="0"/>
              <a:t>(e.g., 19</a:t>
            </a:r>
            <a:r>
              <a:rPr lang="en-US" sz="2000" baseline="30000" dirty="0" smtClean="0"/>
              <a:t>th</a:t>
            </a:r>
            <a:r>
              <a:rPr lang="en-US" sz="2000" dirty="0" smtClean="0"/>
              <a:t> C. conflicts over </a:t>
            </a:r>
            <a:r>
              <a:rPr lang="en-US" sz="2000" b="1" u="sng" dirty="0" smtClean="0"/>
              <a:t>slavery</a:t>
            </a:r>
            <a:r>
              <a:rPr lang="en-US" sz="2000" dirty="0" smtClean="0"/>
              <a:t>)</a:t>
            </a:r>
            <a:endParaRPr lang="en-US" sz="2000" dirty="0"/>
          </a:p>
        </p:txBody>
      </p:sp>
      <p:sp>
        <p:nvSpPr>
          <p:cNvPr id="25" name="12-Point Star 24"/>
          <p:cNvSpPr/>
          <p:nvPr/>
        </p:nvSpPr>
        <p:spPr bwMode="auto">
          <a:xfrm>
            <a:off x="77875" y="5688926"/>
            <a:ext cx="3200400" cy="1099204"/>
          </a:xfrm>
          <a:prstGeom prst="star12">
            <a:avLst>
              <a:gd name="adj" fmla="val 40966"/>
            </a:avLst>
          </a:prstGeom>
          <a:solidFill>
            <a:srgbClr val="FFFF00"/>
          </a:solidFill>
          <a:ln w="635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algn="ctr"/>
            <a:r>
              <a:rPr lang="en-US" dirty="0"/>
              <a:t>Minimalist… but </a:t>
            </a:r>
            <a:r>
              <a:rPr lang="en-US" dirty="0" smtClean="0"/>
              <a:t>how </a:t>
            </a:r>
            <a:r>
              <a:rPr lang="en-US" dirty="0"/>
              <a:t>test? What assumptions? </a:t>
            </a:r>
          </a:p>
        </p:txBody>
      </p:sp>
      <p:sp>
        <p:nvSpPr>
          <p:cNvPr id="5" name="TextBox 4"/>
          <p:cNvSpPr txBox="1"/>
          <p:nvPr/>
        </p:nvSpPr>
        <p:spPr>
          <a:xfrm>
            <a:off x="4305300" y="5818941"/>
            <a:ext cx="4457700" cy="830997"/>
          </a:xfrm>
          <a:prstGeom prst="rect">
            <a:avLst/>
          </a:prstGeom>
          <a:noFill/>
        </p:spPr>
        <p:txBody>
          <a:bodyPr wrap="square" rtlCol="0">
            <a:spAutoFit/>
          </a:bodyPr>
          <a:lstStyle/>
          <a:p>
            <a:r>
              <a:rPr lang="en-US" sz="2400" dirty="0" smtClean="0"/>
              <a:t>Outdated or maladapted codes </a:t>
            </a:r>
            <a:r>
              <a:rPr lang="en-US" sz="2400" dirty="0" smtClean="0">
                <a:sym typeface="Wingdings 3" panose="05040102010807070707" pitchFamily="18" charset="2"/>
              </a:rPr>
              <a:t> </a:t>
            </a:r>
            <a:r>
              <a:rPr lang="en-US" sz="2400" b="1" u="sng" dirty="0" smtClean="0">
                <a:sym typeface="Wingdings 3" panose="05040102010807070707" pitchFamily="18" charset="2"/>
              </a:rPr>
              <a:t>worse</a:t>
            </a:r>
            <a:r>
              <a:rPr lang="en-US" sz="2400" dirty="0" smtClean="0">
                <a:sym typeface="Wingdings 3" panose="05040102010807070707" pitchFamily="18" charset="2"/>
              </a:rPr>
              <a:t> collective health</a:t>
            </a:r>
            <a:endParaRPr lang="en-US" sz="2400" dirty="0"/>
          </a:p>
        </p:txBody>
      </p:sp>
      <p:sp>
        <p:nvSpPr>
          <p:cNvPr id="6" name="Bent Arrow 5"/>
          <p:cNvSpPr/>
          <p:nvPr/>
        </p:nvSpPr>
        <p:spPr bwMode="auto">
          <a:xfrm flipV="1">
            <a:off x="3657600" y="5688926"/>
            <a:ext cx="571500" cy="640178"/>
          </a:xfrm>
          <a:prstGeom prst="bentArrow">
            <a:avLst>
              <a:gd name="adj1" fmla="val 25000"/>
              <a:gd name="adj2" fmla="val 26631"/>
              <a:gd name="adj3" fmla="val 25000"/>
              <a:gd name="adj4" fmla="val 43750"/>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Right Arrow 18"/>
          <p:cNvSpPr/>
          <p:nvPr/>
        </p:nvSpPr>
        <p:spPr bwMode="auto">
          <a:xfrm rot="17991817">
            <a:off x="2282330" y="5271274"/>
            <a:ext cx="746239" cy="377085"/>
          </a:xfrm>
          <a:prstGeom prst="rightArrow">
            <a:avLst/>
          </a:prstGeom>
          <a:solidFill>
            <a:srgbClr val="FFFF00"/>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7" name="12-Point Star 26"/>
          <p:cNvSpPr/>
          <p:nvPr/>
        </p:nvSpPr>
        <p:spPr bwMode="auto">
          <a:xfrm>
            <a:off x="1600200" y="2920545"/>
            <a:ext cx="5080095" cy="2414438"/>
          </a:xfrm>
          <a:prstGeom prst="star12">
            <a:avLst>
              <a:gd name="adj" fmla="val 46175"/>
            </a:avLst>
          </a:prstGeom>
          <a:solidFill>
            <a:srgbClr val="FFFF00"/>
          </a:solidFill>
          <a:ln w="635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US" sz="2000" dirty="0" smtClean="0"/>
              <a:t>Can we find </a:t>
            </a:r>
            <a:r>
              <a:rPr lang="en-US" sz="2000" i="1" dirty="0" smtClean="0"/>
              <a:t>fuller</a:t>
            </a:r>
            <a:r>
              <a:rPr lang="en-US" sz="2000" dirty="0" smtClean="0"/>
              <a:t> </a:t>
            </a:r>
            <a:r>
              <a:rPr lang="en-US" sz="2000" dirty="0" smtClean="0"/>
              <a:t>explanations that satisfy…</a:t>
            </a:r>
          </a:p>
          <a:p>
            <a:pPr marL="169863" marR="0" indent="-169863"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smtClean="0">
                <a:ln>
                  <a:noFill/>
                </a:ln>
                <a:solidFill>
                  <a:schemeClr val="tx1"/>
                </a:solidFill>
                <a:effectLst/>
                <a:latin typeface="Arial" charset="0"/>
              </a:rPr>
              <a:t>Scholars/scientists (etic)?</a:t>
            </a:r>
          </a:p>
          <a:p>
            <a:pPr marL="285750" marR="0" indent="-168275"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u="sng" dirty="0" smtClean="0"/>
              <a:t>Both</a:t>
            </a:r>
            <a:r>
              <a:rPr lang="en-US" sz="2000" dirty="0" smtClean="0"/>
              <a:t> scientists (etic) </a:t>
            </a:r>
            <a:br>
              <a:rPr lang="en-US" sz="2000" dirty="0" smtClean="0"/>
            </a:br>
            <a:r>
              <a:rPr lang="en-US" sz="2000" u="sng" dirty="0" smtClean="0"/>
              <a:t>and</a:t>
            </a:r>
            <a:r>
              <a:rPr lang="en-US" sz="2000" dirty="0" smtClean="0"/>
              <a:t> religious (emic)?</a:t>
            </a:r>
            <a:endParaRPr kumimoji="0" lang="en-US" sz="2000" b="0" i="0" u="none" strike="noStrike" cap="none" normalizeH="0" baseline="0" dirty="0" smtClean="0">
              <a:ln>
                <a:noFill/>
              </a:ln>
              <a:solidFill>
                <a:schemeClr val="tx1"/>
              </a:solidFill>
              <a:effectLst/>
              <a:latin typeface="Arial" charset="0"/>
            </a:endParaRPr>
          </a:p>
        </p:txBody>
      </p:sp>
      <p:sp>
        <p:nvSpPr>
          <p:cNvPr id="28" name="32-Point Star 27"/>
          <p:cNvSpPr/>
          <p:nvPr/>
        </p:nvSpPr>
        <p:spPr bwMode="auto">
          <a:xfrm>
            <a:off x="6564229" y="1060511"/>
            <a:ext cx="2459263" cy="707927"/>
          </a:xfrm>
          <a:prstGeom prst="star32">
            <a:avLst/>
          </a:prstGeom>
          <a:solidFill>
            <a:srgbClr val="FFC000"/>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New Phenomenon</a:t>
            </a:r>
          </a:p>
        </p:txBody>
      </p:sp>
      <p:sp>
        <p:nvSpPr>
          <p:cNvPr id="7" name="Rounded Rectangle 6"/>
          <p:cNvSpPr/>
          <p:nvPr/>
        </p:nvSpPr>
        <p:spPr bwMode="auto">
          <a:xfrm>
            <a:off x="4127595" y="5177273"/>
            <a:ext cx="1752600" cy="586559"/>
          </a:xfrm>
          <a:prstGeom prst="roundRect">
            <a:avLst/>
          </a:prstGeom>
          <a:solidFill>
            <a:srgbClr val="CCECFF"/>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Need a special issue?</a:t>
            </a: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383659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50"/>
                                        <p:tgtEl>
                                          <p:spTgt spid="19"/>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250"/>
                            </p:stCondLst>
                            <p:childTnLst>
                              <p:par>
                                <p:cTn id="12" presetID="10" presetClass="entr" presetSubtype="0"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lstStyle/>
          <a:p>
            <a:r>
              <a:rPr lang="en-US" sz="3600" dirty="0" smtClean="0">
                <a:solidFill>
                  <a:srgbClr val="000000"/>
                </a:solidFill>
              </a:rPr>
              <a:t>#3: </a:t>
            </a:r>
            <a:r>
              <a:rPr lang="en-US" sz="3600" dirty="0"/>
              <a:t>Is R/S Linked </a:t>
            </a:r>
            <a:r>
              <a:rPr lang="en-US" sz="3600" u="sng" dirty="0"/>
              <a:t>Coherently</a:t>
            </a:r>
            <a:r>
              <a:rPr lang="en-US" sz="3600" dirty="0"/>
              <a:t> to Health?</a:t>
            </a:r>
            <a:endParaRPr lang="en-US" dirty="0"/>
          </a:p>
        </p:txBody>
      </p:sp>
      <p:graphicFrame>
        <p:nvGraphicFramePr>
          <p:cNvPr id="5" name="Content Placeholder 4"/>
          <p:cNvGraphicFramePr>
            <a:graphicFrameLocks noGrp="1"/>
          </p:cNvGraphicFramePr>
          <p:nvPr>
            <p:ph idx="1"/>
          </p:nvPr>
        </p:nvGraphicFramePr>
        <p:xfrm>
          <a:off x="838200" y="1905000"/>
          <a:ext cx="6934200" cy="3723640"/>
        </p:xfrm>
        <a:graphic>
          <a:graphicData uri="http://schemas.openxmlformats.org/drawingml/2006/table">
            <a:tbl>
              <a:tblPr firstRow="1" bandRow="1">
                <a:tableStyleId>{22838BEF-8BB2-4498-84A7-C5851F593DF1}</a:tableStyleId>
              </a:tblPr>
              <a:tblGrid>
                <a:gridCol w="577850">
                  <a:extLst>
                    <a:ext uri="{9D8B030D-6E8A-4147-A177-3AD203B41FA5}">
                      <a16:colId xmlns:a16="http://schemas.microsoft.com/office/drawing/2014/main" val="466126733"/>
                    </a:ext>
                  </a:extLst>
                </a:gridCol>
                <a:gridCol w="1403350">
                  <a:extLst>
                    <a:ext uri="{9D8B030D-6E8A-4147-A177-3AD203B41FA5}">
                      <a16:colId xmlns:a16="http://schemas.microsoft.com/office/drawing/2014/main" val="4139034560"/>
                    </a:ext>
                  </a:extLst>
                </a:gridCol>
                <a:gridCol w="1651000">
                  <a:extLst>
                    <a:ext uri="{9D8B030D-6E8A-4147-A177-3AD203B41FA5}">
                      <a16:colId xmlns:a16="http://schemas.microsoft.com/office/drawing/2014/main" val="3437560285"/>
                    </a:ext>
                  </a:extLst>
                </a:gridCol>
                <a:gridCol w="1915160">
                  <a:extLst>
                    <a:ext uri="{9D8B030D-6E8A-4147-A177-3AD203B41FA5}">
                      <a16:colId xmlns:a16="http://schemas.microsoft.com/office/drawing/2014/main" val="3355862267"/>
                    </a:ext>
                  </a:extLst>
                </a:gridCol>
                <a:gridCol w="1386840">
                  <a:extLst>
                    <a:ext uri="{9D8B030D-6E8A-4147-A177-3AD203B41FA5}">
                      <a16:colId xmlns:a16="http://schemas.microsoft.com/office/drawing/2014/main" val="2679261071"/>
                    </a:ext>
                  </a:extLst>
                </a:gridCol>
              </a:tblGrid>
              <a:tr h="523240">
                <a:tc>
                  <a:txBody>
                    <a:bodyPr/>
                    <a:lstStyle/>
                    <a:p>
                      <a:endParaRPr lang="en-US" dirty="0"/>
                    </a:p>
                  </a:txBody>
                  <a:tcPr>
                    <a:solidFill>
                      <a:schemeClr val="bg1"/>
                    </a:solidFill>
                  </a:tcPr>
                </a:tc>
                <a:tc>
                  <a:txBody>
                    <a:bodyPr/>
                    <a:lstStyle/>
                    <a:p>
                      <a:pPr marL="0" indent="0"/>
                      <a:endParaRPr lang="en-US" dirty="0"/>
                    </a:p>
                  </a:txBody>
                  <a:tcPr>
                    <a:solidFill>
                      <a:schemeClr val="bg1"/>
                    </a:solidFill>
                  </a:tcPr>
                </a:tc>
                <a:tc gridSpan="3">
                  <a:txBody>
                    <a:bodyPr/>
                    <a:lstStyle/>
                    <a:p>
                      <a:pPr algn="ctr"/>
                      <a:r>
                        <a:rPr lang="en-US" b="0" u="sng" dirty="0" smtClean="0"/>
                        <a:t>Focus (Activity)</a:t>
                      </a:r>
                      <a:endParaRPr lang="en-US" b="0" u="sng" dirty="0"/>
                    </a:p>
                  </a:txBody>
                  <a:tcP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0863130"/>
                  </a:ext>
                </a:extLst>
              </a:tr>
              <a:tr h="370840">
                <a:tc>
                  <a:txBody>
                    <a:bodyPr/>
                    <a:lstStyle/>
                    <a:p>
                      <a:endParaRPr lang="en-US" dirty="0"/>
                    </a:p>
                  </a:txBody>
                  <a:tcPr anchor="b">
                    <a:solidFill>
                      <a:schemeClr val="bg1"/>
                    </a:solidFill>
                  </a:tcPr>
                </a:tc>
                <a:tc>
                  <a:txBody>
                    <a:bodyPr/>
                    <a:lstStyle/>
                    <a:p>
                      <a:pPr marL="0" indent="0"/>
                      <a:endParaRPr lang="en-US" dirty="0"/>
                    </a:p>
                  </a:txBody>
                  <a:tcPr anchor="b">
                    <a:solidFill>
                      <a:schemeClr val="bg1"/>
                    </a:solidFill>
                  </a:tcPr>
                </a:tc>
                <a:tc>
                  <a:txBody>
                    <a:bodyPr/>
                    <a:lstStyle/>
                    <a:p>
                      <a:pPr algn="ctr"/>
                      <a:r>
                        <a:rPr lang="en-US" dirty="0" smtClean="0"/>
                        <a:t>Treatment</a:t>
                      </a:r>
                      <a:endParaRPr lang="en-US" dirty="0"/>
                    </a:p>
                  </a:txBody>
                  <a:tcPr anchor="b"/>
                </a:tc>
                <a:tc>
                  <a:txBody>
                    <a:bodyPr/>
                    <a:lstStyle/>
                    <a:p>
                      <a:pPr algn="ctr"/>
                      <a:r>
                        <a:rPr lang="en-US" dirty="0" smtClean="0"/>
                        <a:t>Promotion/</a:t>
                      </a:r>
                      <a:br>
                        <a:rPr lang="en-US" dirty="0" smtClean="0"/>
                      </a:br>
                      <a:r>
                        <a:rPr lang="en-US" dirty="0" smtClean="0"/>
                        <a:t>Prevention</a:t>
                      </a:r>
                      <a:endParaRPr lang="en-US" dirty="0"/>
                    </a:p>
                  </a:txBody>
                  <a:tcPr anchor="b"/>
                </a:tc>
                <a:tc>
                  <a:txBody>
                    <a:bodyPr/>
                    <a:lstStyle/>
                    <a:p>
                      <a:pPr algn="ctr"/>
                      <a:r>
                        <a:rPr lang="en-US" dirty="0" smtClean="0"/>
                        <a:t>Research</a:t>
                      </a:r>
                      <a:endParaRPr lang="en-US" dirty="0"/>
                    </a:p>
                  </a:txBody>
                  <a:tcPr anchor="b"/>
                </a:tc>
                <a:extLst>
                  <a:ext uri="{0D108BD9-81ED-4DB2-BD59-A6C34878D82A}">
                    <a16:rowId xmlns:a16="http://schemas.microsoft.com/office/drawing/2014/main" val="1008103289"/>
                  </a:ext>
                </a:extLst>
              </a:tr>
              <a:tr h="0">
                <a:tc rowSpan="4">
                  <a:txBody>
                    <a:bodyPr/>
                    <a:lstStyle/>
                    <a:p>
                      <a:pPr algn="ctr"/>
                      <a:r>
                        <a:rPr lang="en-US" u="sng" dirty="0" smtClean="0"/>
                        <a:t>Locus</a:t>
                      </a:r>
                      <a:endParaRPr lang="en-US" u="sng" dirty="0"/>
                    </a:p>
                  </a:txBody>
                  <a:tcPr marT="182880" marB="182880" vert="vert270">
                    <a:solidFill>
                      <a:schemeClr val="bg1"/>
                    </a:solidFill>
                  </a:tcPr>
                </a:tc>
                <a:tc>
                  <a:txBody>
                    <a:bodyPr/>
                    <a:lstStyle/>
                    <a:p>
                      <a:r>
                        <a:rPr lang="en-US" dirty="0" smtClean="0"/>
                        <a:t>Individual</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643631749"/>
                  </a:ext>
                </a:extLst>
              </a:tr>
              <a:tr h="0">
                <a:tc vMerge="1">
                  <a:txBody>
                    <a:bodyPr/>
                    <a:lstStyle/>
                    <a:p>
                      <a:endParaRPr lang="en-US" dirty="0"/>
                    </a:p>
                  </a:txBody>
                  <a:tcPr marT="182880" marB="182880"/>
                </a:tc>
                <a:tc>
                  <a:txBody>
                    <a:bodyPr/>
                    <a:lstStyle/>
                    <a:p>
                      <a:r>
                        <a:rPr lang="en-US" dirty="0" smtClean="0"/>
                        <a:t>Group</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578272326"/>
                  </a:ext>
                </a:extLst>
              </a:tr>
              <a:tr h="0">
                <a:tc vMerge="1">
                  <a:txBody>
                    <a:bodyPr/>
                    <a:lstStyle/>
                    <a:p>
                      <a:endParaRPr lang="en-US" dirty="0"/>
                    </a:p>
                  </a:txBody>
                  <a:tcPr marT="182880" marB="182880"/>
                </a:tc>
                <a:tc>
                  <a:txBody>
                    <a:bodyPr/>
                    <a:lstStyle/>
                    <a:p>
                      <a:r>
                        <a:rPr lang="en-US" dirty="0" smtClean="0"/>
                        <a:t>Society</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1700135391"/>
                  </a:ext>
                </a:extLst>
              </a:tr>
              <a:tr h="0">
                <a:tc vMerge="1">
                  <a:txBody>
                    <a:bodyPr/>
                    <a:lstStyle/>
                    <a:p>
                      <a:endParaRPr lang="en-US" dirty="0"/>
                    </a:p>
                  </a:txBody>
                  <a:tcPr marT="182880" marB="182880"/>
                </a:tc>
                <a:tc>
                  <a:txBody>
                    <a:bodyPr/>
                    <a:lstStyle/>
                    <a:p>
                      <a:r>
                        <a:rPr lang="en-US" dirty="0" smtClean="0"/>
                        <a:t>Policy</a:t>
                      </a:r>
                      <a:endParaRPr lang="en-US" dirty="0"/>
                    </a:p>
                  </a:txBody>
                  <a:tcPr marT="182880" marB="182880"/>
                </a:tc>
                <a:tc>
                  <a:txBody>
                    <a:bodyPr/>
                    <a:lstStyle/>
                    <a:p>
                      <a:endParaRPr lang="en-US"/>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3271035635"/>
                  </a:ext>
                </a:extLst>
              </a:tr>
            </a:tbl>
          </a:graphicData>
        </a:graphic>
      </p:graphicFrame>
      <p:sp>
        <p:nvSpPr>
          <p:cNvPr id="4" name="Slide Number Placeholder 3"/>
          <p:cNvSpPr>
            <a:spLocks noGrp="1"/>
          </p:cNvSpPr>
          <p:nvPr>
            <p:ph type="sldNum" sz="quarter" idx="12"/>
          </p:nvPr>
        </p:nvSpPr>
        <p:spPr>
          <a:xfrm>
            <a:off x="221457" y="6260026"/>
            <a:ext cx="471486" cy="476250"/>
          </a:xfrm>
        </p:spPr>
        <p:txBody>
          <a:bodyPr/>
          <a:lstStyle/>
          <a:p>
            <a:pPr>
              <a:defRPr/>
            </a:pPr>
            <a:fld id="{1562156A-9564-4DAC-8093-548D72B23337}" type="slidenum">
              <a:rPr lang="en-US" altLang="en-US" smtClean="0"/>
              <a:pPr>
                <a:defRPr/>
              </a:pPr>
              <a:t>38</a:t>
            </a:fld>
            <a:endParaRPr lang="en-US" altLang="en-US" dirty="0"/>
          </a:p>
        </p:txBody>
      </p:sp>
      <p:sp>
        <p:nvSpPr>
          <p:cNvPr id="3" name="TextBox 2"/>
          <p:cNvSpPr txBox="1"/>
          <p:nvPr/>
        </p:nvSpPr>
        <p:spPr>
          <a:xfrm>
            <a:off x="2971800" y="3124200"/>
            <a:ext cx="1828800" cy="830997"/>
          </a:xfrm>
          <a:prstGeom prst="rect">
            <a:avLst/>
          </a:prstGeom>
          <a:pattFill prst="shingle">
            <a:fgClr>
              <a:srgbClr val="FFDD4B"/>
            </a:fgClr>
            <a:bgClr>
              <a:schemeClr val="bg1"/>
            </a:bgClr>
          </a:pattFill>
        </p:spPr>
        <p:txBody>
          <a:bodyPr wrap="square" rtlCol="0">
            <a:spAutoFit/>
          </a:bodyPr>
          <a:lstStyle/>
          <a:p>
            <a:endParaRPr lang="en-US" sz="1600" dirty="0" smtClean="0"/>
          </a:p>
          <a:p>
            <a:r>
              <a:rPr lang="en-US" sz="1600" dirty="0" smtClean="0"/>
              <a:t>Clinical treatment</a:t>
            </a:r>
          </a:p>
          <a:p>
            <a:endParaRPr lang="en-US" sz="1600" dirty="0"/>
          </a:p>
        </p:txBody>
      </p:sp>
      <p:sp>
        <p:nvSpPr>
          <p:cNvPr id="11" name="L-Shape 10"/>
          <p:cNvSpPr/>
          <p:nvPr/>
        </p:nvSpPr>
        <p:spPr bwMode="auto">
          <a:xfrm flipH="1">
            <a:off x="3200399" y="3200400"/>
            <a:ext cx="2743198" cy="2209800"/>
          </a:xfrm>
          <a:prstGeom prst="corner">
            <a:avLst>
              <a:gd name="adj1" fmla="val 59029"/>
              <a:gd name="adj2" fmla="val 28947"/>
            </a:avLst>
          </a:prstGeom>
          <a:pattFill prst="shingle">
            <a:fgClr>
              <a:srgbClr val="FFDD4B"/>
            </a:fgClr>
            <a:bgClr>
              <a:schemeClr val="bg1"/>
            </a:bgClr>
          </a:pattFill>
          <a:ln w="25400" cap="flat" cmpd="sng" algn="ctr">
            <a:solidFill>
              <a:schemeClr val="tx1"/>
            </a:solidFill>
            <a:prstDash val="dash"/>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3825874" y="4594450"/>
            <a:ext cx="1830808" cy="738664"/>
          </a:xfrm>
          <a:prstGeom prst="rect">
            <a:avLst/>
          </a:prstGeom>
          <a:noFill/>
        </p:spPr>
        <p:txBody>
          <a:bodyPr wrap="square" rtlCol="0">
            <a:spAutoFit/>
          </a:bodyPr>
          <a:lstStyle/>
          <a:p>
            <a:r>
              <a:rPr lang="en-US" sz="1400" dirty="0" smtClean="0"/>
              <a:t>Public health practice: everywhere (especially here)</a:t>
            </a:r>
            <a:endParaRPr lang="en-US" sz="1400" dirty="0"/>
          </a:p>
        </p:txBody>
      </p:sp>
      <p:sp>
        <p:nvSpPr>
          <p:cNvPr id="20" name="TextBox 19"/>
          <p:cNvSpPr txBox="1"/>
          <p:nvPr/>
        </p:nvSpPr>
        <p:spPr>
          <a:xfrm>
            <a:off x="6448426" y="3355032"/>
            <a:ext cx="1625599" cy="1200329"/>
          </a:xfrm>
          <a:prstGeom prst="rect">
            <a:avLst/>
          </a:prstGeom>
          <a:solidFill>
            <a:srgbClr val="FFFF00"/>
          </a:solidFill>
        </p:spPr>
        <p:txBody>
          <a:bodyPr wrap="square" rtlCol="0">
            <a:spAutoFit/>
          </a:bodyPr>
          <a:lstStyle/>
          <a:p>
            <a:r>
              <a:rPr lang="en-US" dirty="0" smtClean="0"/>
              <a:t>3. Developing </a:t>
            </a:r>
            <a:r>
              <a:rPr lang="en-US" u="sng" dirty="0" smtClean="0"/>
              <a:t>theories</a:t>
            </a:r>
            <a:r>
              <a:rPr lang="en-US" dirty="0" smtClean="0"/>
              <a:t> </a:t>
            </a:r>
            <a:br>
              <a:rPr lang="en-US" dirty="0" smtClean="0"/>
            </a:br>
            <a:r>
              <a:rPr lang="en-US" dirty="0" smtClean="0"/>
              <a:t>to guide collaboration</a:t>
            </a:r>
            <a:endParaRPr lang="en-US" dirty="0"/>
          </a:p>
        </p:txBody>
      </p:sp>
      <p:sp>
        <p:nvSpPr>
          <p:cNvPr id="21" name="TextBox 20"/>
          <p:cNvSpPr txBox="1"/>
          <p:nvPr/>
        </p:nvSpPr>
        <p:spPr>
          <a:xfrm>
            <a:off x="3332881" y="4009675"/>
            <a:ext cx="2478233" cy="584775"/>
          </a:xfrm>
          <a:prstGeom prst="rect">
            <a:avLst/>
          </a:prstGeom>
          <a:solidFill>
            <a:srgbClr val="FFFF00"/>
          </a:solidFill>
        </p:spPr>
        <p:txBody>
          <a:bodyPr wrap="square" rtlCol="0">
            <a:spAutoFit/>
          </a:bodyPr>
          <a:lstStyle/>
          <a:p>
            <a:r>
              <a:rPr lang="en-US" sz="1600" dirty="0"/>
              <a:t>2</a:t>
            </a:r>
            <a:r>
              <a:rPr lang="en-US" sz="1600" dirty="0" smtClean="0"/>
              <a:t>. Collaboration on fully or partly </a:t>
            </a:r>
            <a:r>
              <a:rPr lang="en-US" sz="1600" u="sng" dirty="0" smtClean="0"/>
              <a:t>shared</a:t>
            </a:r>
            <a:r>
              <a:rPr lang="en-US" sz="1600" dirty="0" smtClean="0"/>
              <a:t> goals</a:t>
            </a:r>
            <a:endParaRPr lang="en-US" sz="1600" dirty="0"/>
          </a:p>
        </p:txBody>
      </p:sp>
      <p:sp>
        <p:nvSpPr>
          <p:cNvPr id="16" name="Rectangle 15"/>
          <p:cNvSpPr/>
          <p:nvPr/>
        </p:nvSpPr>
        <p:spPr bwMode="auto">
          <a:xfrm>
            <a:off x="6304106" y="3124200"/>
            <a:ext cx="1849293" cy="2362200"/>
          </a:xfrm>
          <a:prstGeom prst="rect">
            <a:avLst/>
          </a:prstGeom>
          <a:noFill/>
          <a:ln w="635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5119686" y="5796406"/>
            <a:ext cx="3643314" cy="909194"/>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36576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Societies are driven to</a:t>
            </a:r>
            <a:r>
              <a:rPr lang="en-US" dirty="0" smtClean="0"/>
              <a:t/>
            </a:r>
            <a:br>
              <a:rPr lang="en-US" dirty="0" smtClean="0"/>
            </a:br>
            <a:r>
              <a:rPr lang="en-US" u="sng" dirty="0" smtClean="0"/>
              <a:t>make shared cultural sense</a:t>
            </a:r>
            <a:r>
              <a:rPr lang="en-US" dirty="0" smtClean="0"/>
              <a:t> </a:t>
            </a:r>
            <a:br>
              <a:rPr lang="en-US" dirty="0" smtClean="0"/>
            </a:br>
            <a:r>
              <a:rPr lang="en-US" dirty="0" smtClean="0"/>
              <a:t>of religion-health </a:t>
            </a:r>
            <a:r>
              <a:rPr lang="en-US" dirty="0" smtClean="0"/>
              <a:t>relationships</a:t>
            </a:r>
            <a:endParaRPr kumimoji="0" lang="en-US" sz="1800" b="0" i="0" u="none" strike="noStrike" cap="none" normalizeH="0" baseline="0" dirty="0" smtClean="0">
              <a:ln>
                <a:noFill/>
              </a:ln>
              <a:solidFill>
                <a:schemeClr val="tx1"/>
              </a:solidFill>
              <a:effectLst/>
              <a:latin typeface="Arial" charset="0"/>
            </a:endParaRPr>
          </a:p>
        </p:txBody>
      </p:sp>
      <p:cxnSp>
        <p:nvCxnSpPr>
          <p:cNvPr id="24" name="Straight Arrow Connector 23"/>
          <p:cNvCxnSpPr>
            <a:endCxn id="17" idx="0"/>
          </p:cNvCxnSpPr>
          <p:nvPr/>
        </p:nvCxnSpPr>
        <p:spPr bwMode="auto">
          <a:xfrm>
            <a:off x="6903245" y="5480405"/>
            <a:ext cx="38098" cy="316001"/>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457200" y="0"/>
            <a:ext cx="1143000" cy="533400"/>
          </a:xfrm>
          <a:prstGeom prst="rect">
            <a:avLst/>
          </a:prstGeom>
          <a:noFill/>
        </p:spPr>
        <p:txBody>
          <a:bodyPr wrap="none" rtlCol="0" anchor="b" anchorCtr="0">
            <a:noAutofit/>
          </a:bodyPr>
          <a:lstStyle/>
          <a:p>
            <a:r>
              <a:rPr lang="en-US" dirty="0" smtClean="0"/>
              <a:t>Locus #3</a:t>
            </a:r>
            <a:endParaRPr lang="en-US" dirty="0"/>
          </a:p>
        </p:txBody>
      </p:sp>
      <p:sp>
        <p:nvSpPr>
          <p:cNvPr id="19" name="TextBox 18"/>
          <p:cNvSpPr txBox="1"/>
          <p:nvPr/>
        </p:nvSpPr>
        <p:spPr>
          <a:xfrm>
            <a:off x="4305300" y="91648"/>
            <a:ext cx="4737194" cy="369332"/>
          </a:xfrm>
          <a:prstGeom prst="rect">
            <a:avLst/>
          </a:prstGeom>
          <a:solidFill>
            <a:srgbClr val="FFFF00"/>
          </a:solidFill>
        </p:spPr>
        <p:txBody>
          <a:bodyPr wrap="none" rtlCol="0">
            <a:spAutoFit/>
          </a:bodyPr>
          <a:lstStyle/>
          <a:p>
            <a:r>
              <a:rPr lang="en-US" dirty="0" smtClean="0"/>
              <a:t>3. Developing </a:t>
            </a:r>
            <a:r>
              <a:rPr lang="en-US" u="sng" dirty="0" smtClean="0"/>
              <a:t>theories</a:t>
            </a:r>
            <a:r>
              <a:rPr lang="en-US" dirty="0" smtClean="0"/>
              <a:t> to guide collaboration</a:t>
            </a:r>
            <a:endParaRPr lang="en-US" dirty="0"/>
          </a:p>
        </p:txBody>
      </p:sp>
      <p:sp>
        <p:nvSpPr>
          <p:cNvPr id="22" name="32-Point Star 21"/>
          <p:cNvSpPr/>
          <p:nvPr/>
        </p:nvSpPr>
        <p:spPr bwMode="auto">
          <a:xfrm>
            <a:off x="2438400" y="5897039"/>
            <a:ext cx="2459263" cy="707927"/>
          </a:xfrm>
          <a:prstGeom prst="star32">
            <a:avLst/>
          </a:prstGeom>
          <a:solidFill>
            <a:srgbClr val="FFC000"/>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New Phenomenon</a:t>
            </a:r>
          </a:p>
        </p:txBody>
      </p:sp>
    </p:spTree>
    <p:extLst>
      <p:ext uri="{BB962C8B-B14F-4D97-AF65-F5344CB8AC3E}">
        <p14:creationId xmlns:p14="http://schemas.microsoft.com/office/powerpoint/2010/main" val="311049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anim calcmode="lin" valueType="num">
                                      <p:cBhvr>
                                        <p:cTn id="8" dur="250" fill="hold"/>
                                        <p:tgtEl>
                                          <p:spTgt spid="16"/>
                                        </p:tgtEl>
                                        <p:attrNameLst>
                                          <p:attrName>ppt_x</p:attrName>
                                        </p:attrNameLst>
                                      </p:cBhvr>
                                      <p:tavLst>
                                        <p:tav tm="0">
                                          <p:val>
                                            <p:strVal val="#ppt_x"/>
                                          </p:val>
                                        </p:tav>
                                        <p:tav tm="100000">
                                          <p:val>
                                            <p:strVal val="#ppt_x"/>
                                          </p:val>
                                        </p:tav>
                                      </p:tavLst>
                                    </p:anim>
                                    <p:anim calcmode="lin" valueType="num">
                                      <p:cBhvr>
                                        <p:cTn id="9" dur="2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250"/>
                            </p:stCondLst>
                            <p:childTnLst>
                              <p:par>
                                <p:cTn id="14" presetID="1"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312738"/>
            <a:ext cx="4876800" cy="1077690"/>
          </a:xfrm>
          <a:solidFill>
            <a:srgbClr val="CCFFCC"/>
          </a:solidFill>
        </p:spPr>
        <p:txBody>
          <a:bodyPr/>
          <a:lstStyle/>
          <a:p>
            <a:r>
              <a:rPr lang="en-US" sz="3200" dirty="0" smtClean="0"/>
              <a:t>United Nations interest in  R/S-public health</a:t>
            </a:r>
            <a:endParaRPr lang="en-US" sz="3200" dirty="0"/>
          </a:p>
        </p:txBody>
      </p:sp>
      <p:sp>
        <p:nvSpPr>
          <p:cNvPr id="4" name="Slide Number Placeholder 3"/>
          <p:cNvSpPr>
            <a:spLocks noGrp="1"/>
          </p:cNvSpPr>
          <p:nvPr>
            <p:ph type="sldNum" sz="quarter" idx="12"/>
          </p:nvPr>
        </p:nvSpPr>
        <p:spPr>
          <a:xfrm>
            <a:off x="374516" y="5094330"/>
            <a:ext cx="476518" cy="476250"/>
          </a:xfrm>
        </p:spPr>
        <p:txBody>
          <a:bodyPr/>
          <a:lstStyle/>
          <a:p>
            <a:pPr>
              <a:defRPr/>
            </a:pPr>
            <a:fld id="{1562156A-9564-4DAC-8093-548D72B23337}" type="slidenum">
              <a:rPr lang="en-US" altLang="en-US" smtClean="0"/>
              <a:pPr>
                <a:defRPr/>
              </a:pPr>
              <a:t>39</a:t>
            </a:fld>
            <a:endParaRPr lang="en-US" altLang="en-US"/>
          </a:p>
        </p:txBody>
      </p:sp>
      <p:sp>
        <p:nvSpPr>
          <p:cNvPr id="5"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save image"/>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C:\Users\docnid\AppData\Local\Microsoft\Windows\INetCache\Content.MSO\FDC02FA8.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599" y="1524000"/>
            <a:ext cx="5814060" cy="4207193"/>
          </a:xfrm>
          <a:prstGeom prst="rect">
            <a:avLst/>
          </a:prstGeom>
          <a:noFill/>
          <a:ln>
            <a:noFill/>
          </a:ln>
        </p:spPr>
      </p:pic>
      <p:sp>
        <p:nvSpPr>
          <p:cNvPr id="9" name="AutoShape 6" descr="save image"/>
          <p:cNvSpPr>
            <a:spLocks noGrp="1" noChangeAspect="1" noChangeArrowheads="1"/>
          </p:cNvSpPr>
          <p:nvPr>
            <p:ph idx="1"/>
          </p:nvPr>
        </p:nvSpPr>
        <p:spPr bwMode="auto">
          <a:xfrm>
            <a:off x="3276599" y="5903669"/>
            <a:ext cx="5861881" cy="911800"/>
          </a:xfrm>
          <a:prstGeom prst="rect">
            <a:avLst/>
          </a:prstGeom>
          <a:solidFill>
            <a:srgbClr val="CCFFCC"/>
          </a:solidFill>
        </p:spPr>
        <p:txBody>
          <a:bodyPr vert="horz" wrap="square" lIns="91440" tIns="45720" rIns="91440" bIns="45720" numCol="1" anchor="t" anchorCtr="0" compatLnSpc="1">
            <a:prstTxWarp prst="textNoShape">
              <a:avLst/>
            </a:prstTxWarp>
          </a:bodyPr>
          <a:lstStyle/>
          <a:p>
            <a:pPr marL="0" indent="0">
              <a:buNone/>
            </a:pPr>
            <a:r>
              <a:rPr lang="en-US" sz="1800" dirty="0" smtClean="0"/>
              <a:t>“Spirituality </a:t>
            </a:r>
            <a:r>
              <a:rPr lang="en-US" sz="1800" dirty="0"/>
              <a:t>and religion:  Contributions and implications </a:t>
            </a:r>
            <a:r>
              <a:rPr lang="en-US" sz="1800" dirty="0" smtClean="0"/>
              <a:t> </a:t>
            </a:r>
            <a:br>
              <a:rPr lang="en-US" sz="1800" dirty="0" smtClean="0"/>
            </a:br>
            <a:r>
              <a:rPr lang="en-US" sz="1800" dirty="0" smtClean="0"/>
              <a:t> for well-being </a:t>
            </a:r>
            <a:r>
              <a:rPr lang="en-US" sz="1800" dirty="0"/>
              <a:t>and sustainable development goals</a:t>
            </a:r>
            <a:r>
              <a:rPr lang="en-US" sz="1800" dirty="0" smtClean="0"/>
              <a:t>” </a:t>
            </a:r>
          </a:p>
          <a:p>
            <a:pPr marL="0" indent="0">
              <a:buNone/>
            </a:pPr>
            <a:r>
              <a:rPr lang="en-US" sz="1600" smtClean="0"/>
              <a:t>                                                 (</a:t>
            </a:r>
            <a:r>
              <a:rPr lang="en-US" sz="1600" dirty="0" smtClean="0"/>
              <a:t>Invited address, 20 April 2017)</a:t>
            </a:r>
            <a:endParaRPr lang="en-US" sz="1600" dirty="0"/>
          </a:p>
        </p:txBody>
      </p:sp>
      <p:pic>
        <p:nvPicPr>
          <p:cNvPr id="10" name="Picture 9" descr="C:\Users\docnid\AppData\Local\Microsoft\Windows\INetCache\Content.MSO\19D93BF6.t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351" y="930287"/>
            <a:ext cx="3284220" cy="1855470"/>
          </a:xfrm>
          <a:prstGeom prst="rect">
            <a:avLst/>
          </a:prstGeom>
          <a:noFill/>
          <a:ln>
            <a:noFill/>
          </a:ln>
        </p:spPr>
      </p:pic>
      <p:pic>
        <p:nvPicPr>
          <p:cNvPr id="11" name="Picture 10" descr="C:\Users\docnid\AppData\Local\Microsoft\Windows\INetCache\Content.MSO\59DE6374.t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80680"/>
            <a:ext cx="3391438" cy="745803"/>
          </a:xfrm>
          <a:prstGeom prst="rect">
            <a:avLst/>
          </a:prstGeom>
          <a:noFill/>
          <a:ln>
            <a:noFill/>
          </a:ln>
        </p:spPr>
      </p:pic>
    </p:spTree>
    <p:extLst>
      <p:ext uri="{BB962C8B-B14F-4D97-AF65-F5344CB8AC3E}">
        <p14:creationId xmlns:p14="http://schemas.microsoft.com/office/powerpoint/2010/main" val="10112969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0395" y="152400"/>
            <a:ext cx="8305800" cy="487362"/>
          </a:xfrm>
        </p:spPr>
        <p:txBody>
          <a:bodyPr/>
          <a:lstStyle/>
          <a:p>
            <a:r>
              <a:rPr lang="en-US" sz="3200" dirty="0" smtClean="0"/>
              <a:t>Increased Empirical Study of R/S-Health</a:t>
            </a:r>
            <a:endParaRPr lang="en-US" sz="3200" dirty="0"/>
          </a:p>
        </p:txBody>
      </p:sp>
      <p:sp>
        <p:nvSpPr>
          <p:cNvPr id="4" name="Slide Number Placeholder 3"/>
          <p:cNvSpPr>
            <a:spLocks noGrp="1"/>
          </p:cNvSpPr>
          <p:nvPr>
            <p:ph type="sldNum" sz="quarter" idx="12"/>
          </p:nvPr>
        </p:nvSpPr>
        <p:spPr>
          <a:xfrm>
            <a:off x="152400" y="6324600"/>
            <a:ext cx="467745"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62156A-9564-4DAC-8093-548D72B23337}" type="slidenum">
              <a:rPr kumimoji="0" lang="en-US" alt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 y="927318"/>
            <a:ext cx="3810001"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andbook-Relig-Health-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497" y="4563264"/>
            <a:ext cx="1257300" cy="1885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97117" y="762000"/>
            <a:ext cx="5254965" cy="2616101"/>
          </a:xfrm>
          <a:prstGeom prst="rect">
            <a:avLst/>
          </a:prstGeom>
          <a:solidFill>
            <a:srgbClr val="FFFF00"/>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Arial" charset="0"/>
                <a:ea typeface="+mn-ea"/>
                <a:cs typeface="+mn-cs"/>
              </a:rPr>
              <a:t>R/S-health empirical literature: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800" b="0" i="0" u="none" strike="noStrike" kern="1200" cap="none" spc="0" normalizeH="0" baseline="0" noProof="0" dirty="0" smtClean="0">
                <a:ln>
                  <a:noFill/>
                </a:ln>
                <a:solidFill>
                  <a:srgbClr val="000000"/>
                </a:solidFill>
                <a:effectLst/>
                <a:uLnTx/>
                <a:uFillTx/>
                <a:latin typeface="Arial" charset="0"/>
                <a:ea typeface="+mn-ea"/>
                <a:cs typeface="+mn-cs"/>
              </a:rPr>
              <a:t>1200+ studies in 20</a:t>
            </a:r>
            <a:r>
              <a:rPr kumimoji="0" lang="en-US" sz="2800" b="0" i="0" u="none" strike="noStrike" kern="1200" cap="none" spc="0" normalizeH="0" baseline="30000" noProof="0" dirty="0" smtClean="0">
                <a:ln>
                  <a:noFill/>
                </a:ln>
                <a:solidFill>
                  <a:srgbClr val="000000"/>
                </a:solidFill>
                <a:effectLst/>
                <a:uLnTx/>
                <a:uFillTx/>
                <a:latin typeface="Arial" charset="0"/>
                <a:ea typeface="+mn-ea"/>
                <a:cs typeface="+mn-cs"/>
              </a:rPr>
              <a:t>th</a:t>
            </a:r>
            <a:r>
              <a:rPr kumimoji="0" lang="en-US" sz="2800" b="0" i="0" u="none" strike="noStrike" kern="1200" cap="none" spc="0" normalizeH="0" baseline="0" noProof="0" dirty="0" smtClean="0">
                <a:ln>
                  <a:noFill/>
                </a:ln>
                <a:solidFill>
                  <a:srgbClr val="000000"/>
                </a:solidFill>
                <a:effectLst/>
                <a:uLnTx/>
                <a:uFillTx/>
                <a:latin typeface="Arial" charset="0"/>
                <a:ea typeface="+mn-ea"/>
                <a:cs typeface="+mn-cs"/>
              </a:rPr>
              <a:t> century</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800" b="0" i="0" u="none" strike="noStrike" kern="1200" cap="none" spc="0" normalizeH="0" baseline="0" noProof="0" dirty="0" smtClean="0">
                <a:ln>
                  <a:noFill/>
                </a:ln>
                <a:solidFill>
                  <a:srgbClr val="000000"/>
                </a:solidFill>
                <a:effectLst/>
                <a:uLnTx/>
                <a:uFillTx/>
                <a:latin typeface="Arial" charset="0"/>
                <a:ea typeface="+mn-ea"/>
                <a:cs typeface="+mn-cs"/>
              </a:rPr>
              <a:t>2000+ additional studies </a:t>
            </a:r>
            <a:br>
              <a:rPr kumimoji="0" lang="en-US" sz="2800" b="0" i="0" u="none" strike="noStrike" kern="1200" cap="none" spc="0" normalizeH="0" baseline="0" noProof="0" dirty="0" smtClean="0">
                <a:ln>
                  <a:noFill/>
                </a:ln>
                <a:solidFill>
                  <a:srgbClr val="000000"/>
                </a:solidFill>
                <a:effectLst/>
                <a:uLnTx/>
                <a:uFillTx/>
                <a:latin typeface="Arial" charset="0"/>
                <a:ea typeface="+mn-ea"/>
                <a:cs typeface="+mn-cs"/>
              </a:rPr>
            </a:br>
            <a:r>
              <a:rPr kumimoji="0" lang="en-US" sz="2800" b="0" i="0" u="none" strike="noStrike" kern="1200" cap="none" spc="0" normalizeH="0" baseline="0" noProof="0" dirty="0" smtClean="0">
                <a:ln>
                  <a:noFill/>
                </a:ln>
                <a:solidFill>
                  <a:srgbClr val="000000"/>
                </a:solidFill>
                <a:effectLst/>
                <a:uLnTx/>
                <a:uFillTx/>
                <a:latin typeface="Arial" charset="0"/>
                <a:ea typeface="+mn-ea"/>
                <a:cs typeface="+mn-cs"/>
              </a:rPr>
              <a:t>from 2000 to 2009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smtClean="0">
                <a:ln>
                  <a:noFill/>
                </a:ln>
                <a:solidFill>
                  <a:srgbClr val="000000"/>
                </a:solidFill>
                <a:effectLst/>
                <a:uLnTx/>
                <a:uFillTx/>
                <a:latin typeface="Arial" charset="0"/>
                <a:ea typeface="+mn-ea"/>
                <a:cs typeface="+mn-cs"/>
                <a:sym typeface="Wingdings 2"/>
              </a:rPr>
              <a:t></a:t>
            </a:r>
            <a:r>
              <a:rPr kumimoji="0" lang="en-US" sz="2800" b="0" i="0" u="none" strike="noStrike" kern="1200" cap="none" spc="0" normalizeH="0" baseline="0" noProof="0" dirty="0" smtClean="0">
                <a:ln>
                  <a:noFill/>
                </a:ln>
                <a:solidFill>
                  <a:srgbClr val="000000"/>
                </a:solidFill>
                <a:effectLst/>
                <a:uLnTx/>
                <a:uFillTx/>
                <a:latin typeface="Arial" charset="0"/>
                <a:ea typeface="+mn-ea"/>
                <a:cs typeface="+mn-cs"/>
              </a:rPr>
              <a:t> 118 systematic reviews</a:t>
            </a:r>
            <a:br>
              <a:rPr kumimoji="0" lang="en-US" sz="2800" b="0" i="0" u="none" strike="noStrike" kern="1200" cap="none" spc="0" normalizeH="0" baseline="0" noProof="0" dirty="0" smtClean="0">
                <a:ln>
                  <a:noFill/>
                </a:ln>
                <a:solidFill>
                  <a:srgbClr val="000000"/>
                </a:solidFill>
                <a:effectLst/>
                <a:uLnTx/>
                <a:uFillTx/>
                <a:latin typeface="Arial" charset="0"/>
                <a:ea typeface="+mn-ea"/>
                <a:cs typeface="+mn-cs"/>
              </a:rPr>
            </a:br>
            <a:r>
              <a:rPr kumimoji="0" lang="en-US" sz="2400" b="0" i="0" u="none" strike="noStrike" kern="1200" cap="none" spc="0" normalizeH="0" baseline="0" noProof="0" dirty="0" smtClean="0">
                <a:ln>
                  <a:noFill/>
                </a:ln>
                <a:solidFill>
                  <a:srgbClr val="000000"/>
                </a:solidFill>
                <a:effectLst/>
                <a:uLnTx/>
                <a:uFillTx/>
                <a:latin typeface="Arial" charset="0"/>
                <a:ea typeface="+mn-ea"/>
                <a:cs typeface="+mn-cs"/>
              </a:rPr>
              <a:t>            (33 meta-analyses)</a:t>
            </a:r>
          </a:p>
        </p:txBody>
      </p:sp>
      <p:sp>
        <p:nvSpPr>
          <p:cNvPr id="8" name="Content Placeholder 2"/>
          <p:cNvSpPr>
            <a:spLocks noGrp="1"/>
          </p:cNvSpPr>
          <p:nvPr>
            <p:ph idx="1"/>
          </p:nvPr>
        </p:nvSpPr>
        <p:spPr>
          <a:xfrm>
            <a:off x="257447" y="4563264"/>
            <a:ext cx="2296341" cy="3334675"/>
          </a:xfrm>
        </p:spPr>
        <p:txBody>
          <a:bodyPr/>
          <a:lstStyle/>
          <a:p>
            <a:pPr marL="0" indent="0" algn="r">
              <a:buNone/>
            </a:pPr>
            <a:r>
              <a:rPr lang="en-US" sz="1800" dirty="0" smtClean="0"/>
              <a:t>Koenig </a:t>
            </a:r>
            <a:r>
              <a:rPr lang="en-US" sz="1800" i="1" dirty="0" smtClean="0"/>
              <a:t>et al</a:t>
            </a:r>
            <a:r>
              <a:rPr lang="en-US" sz="1800" dirty="0" smtClean="0"/>
              <a:t> (2001</a:t>
            </a:r>
            <a:r>
              <a:rPr lang="en-US" sz="1800" dirty="0"/>
              <a:t>). </a:t>
            </a:r>
            <a:r>
              <a:rPr lang="en-US" sz="1800" dirty="0" smtClean="0"/>
              <a:t/>
            </a:r>
            <a:br>
              <a:rPr lang="en-US" sz="1800" dirty="0" smtClean="0"/>
            </a:br>
            <a:r>
              <a:rPr lang="en-US" sz="1800" dirty="0" smtClean="0"/>
              <a:t/>
            </a:r>
            <a:br>
              <a:rPr lang="en-US" sz="1800" dirty="0" smtClean="0"/>
            </a:br>
            <a:r>
              <a:rPr lang="en-US" sz="1800" i="1" dirty="0" smtClean="0"/>
              <a:t>Handbook </a:t>
            </a:r>
            <a:r>
              <a:rPr lang="en-US" sz="1800" i="1" dirty="0"/>
              <a:t>of Religion and </a:t>
            </a:r>
            <a:r>
              <a:rPr lang="en-US" sz="1800" i="1" dirty="0" smtClean="0"/>
              <a:t>Health</a:t>
            </a:r>
            <a:r>
              <a:rPr lang="en-US" sz="1800" dirty="0" smtClean="0"/>
              <a:t/>
            </a:r>
            <a:br>
              <a:rPr lang="en-US" sz="1800" dirty="0" smtClean="0"/>
            </a:br>
            <a:r>
              <a:rPr lang="en-US" sz="1800" dirty="0" smtClean="0"/>
              <a:t/>
            </a:r>
            <a:br>
              <a:rPr lang="en-US" sz="1800" dirty="0" smtClean="0"/>
            </a:br>
            <a:r>
              <a:rPr lang="en-US" sz="1800" dirty="0" smtClean="0"/>
              <a:t> </a:t>
            </a:r>
            <a:r>
              <a:rPr lang="en-US" sz="1400" dirty="0" smtClean="0"/>
              <a:t>Oxford </a:t>
            </a:r>
            <a:r>
              <a:rPr lang="en-US" sz="1400" dirty="0"/>
              <a:t>University Press.</a:t>
            </a:r>
          </a:p>
          <a:p>
            <a:pPr marL="0" indent="0">
              <a:buNone/>
            </a:pPr>
            <a:endParaRPr lang="en-US" sz="1800" dirty="0" smtClean="0"/>
          </a:p>
        </p:txBody>
      </p:sp>
      <p:sp>
        <p:nvSpPr>
          <p:cNvPr id="9" name="Content Placeholder 2"/>
          <p:cNvSpPr txBox="1">
            <a:spLocks/>
          </p:cNvSpPr>
          <p:nvPr/>
        </p:nvSpPr>
        <p:spPr bwMode="auto">
          <a:xfrm>
            <a:off x="3962400" y="5791200"/>
            <a:ext cx="220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Koenig et al (2012),</a:t>
            </a:r>
            <a:br>
              <a:rPr kumimoji="0" lang="en-US" sz="1800" b="0" i="0" u="none" strike="noStrike" kern="0" cap="none" spc="0" normalizeH="0" baseline="0" noProof="0" dirty="0" smtClean="0">
                <a:ln>
                  <a:noFill/>
                </a:ln>
                <a:solidFill>
                  <a:srgbClr val="000000"/>
                </a:solidFill>
                <a:effectLst/>
                <a:uLnTx/>
                <a:uFillTx/>
                <a:latin typeface="Arial"/>
                <a:ea typeface="+mn-ea"/>
                <a:cs typeface="+mn-cs"/>
              </a:rPr>
            </a:br>
            <a:r>
              <a:rPr kumimoji="0" lang="en-US" sz="900" b="0" i="0" u="none" strike="noStrike" kern="0" cap="none" spc="0" normalizeH="0" baseline="0" noProof="0" dirty="0" smtClean="0">
                <a:ln>
                  <a:noFill/>
                </a:ln>
                <a:solidFill>
                  <a:srgbClr val="000000"/>
                </a:solidFill>
                <a:effectLst/>
                <a:uLnTx/>
                <a:uFillTx/>
                <a:latin typeface="Arial"/>
                <a:ea typeface="+mn-ea"/>
                <a:cs typeface="+mn-cs"/>
              </a:rPr>
              <a:t/>
            </a:r>
            <a:br>
              <a:rPr kumimoji="0" lang="en-US" sz="900" b="0" i="0" u="none" strike="noStrike" kern="0" cap="none" spc="0" normalizeH="0" baseline="0" noProof="0" dirty="0" smtClean="0">
                <a:ln>
                  <a:noFill/>
                </a:ln>
                <a:solidFill>
                  <a:srgbClr val="000000"/>
                </a:solidFill>
                <a:effectLst/>
                <a:uLnTx/>
                <a:uFillTx/>
                <a:latin typeface="Arial"/>
                <a:ea typeface="+mn-ea"/>
                <a:cs typeface="+mn-cs"/>
              </a:rPr>
            </a:br>
            <a:r>
              <a:rPr kumimoji="0" lang="en-US" sz="1800" b="0" i="0" u="none" strike="noStrike" kern="0" cap="none" spc="0" normalizeH="0" baseline="0" noProof="0" dirty="0" smtClean="0">
                <a:ln>
                  <a:noFill/>
                </a:ln>
                <a:solidFill>
                  <a:srgbClr val="000000"/>
                </a:solidFill>
                <a:effectLst/>
                <a:uLnTx/>
                <a:uFillTx/>
                <a:latin typeface="Arial"/>
                <a:ea typeface="+mn-ea"/>
                <a:cs typeface="+mn-cs"/>
              </a:rPr>
              <a:t> second edition (Oxford)</a:t>
            </a:r>
          </a:p>
        </p:txBody>
      </p:sp>
      <p:sp>
        <p:nvSpPr>
          <p:cNvPr id="10" name="Content Placeholder 2"/>
          <p:cNvSpPr txBox="1">
            <a:spLocks/>
          </p:cNvSpPr>
          <p:nvPr/>
        </p:nvSpPr>
        <p:spPr bwMode="auto">
          <a:xfrm>
            <a:off x="6172200" y="5920586"/>
            <a:ext cx="2779882" cy="90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Oman (2018)</a:t>
            </a:r>
          </a:p>
          <a:p>
            <a:pPr marL="0" marR="0" lvl="0" indent="0" algn="ctr" defTabSz="914400" rtl="0" eaLnBrk="0" fontAlgn="base" latinLnBrk="0" hangingPunct="0">
              <a:lnSpc>
                <a:spcPct val="100000"/>
              </a:lnSpc>
              <a:spcBef>
                <a:spcPct val="20000"/>
              </a:spcBef>
              <a:spcAft>
                <a:spcPct val="0"/>
              </a:spcAft>
              <a:buClrTx/>
              <a:buSzTx/>
              <a:buFontTx/>
              <a:buNone/>
              <a:tabLst/>
              <a:defRPr/>
            </a:pPr>
            <a:r>
              <a:rPr lang="en-US" sz="1800" i="1" kern="0" dirty="0" smtClean="0">
                <a:solidFill>
                  <a:srgbClr val="000000"/>
                </a:solidFill>
                <a:latin typeface="Arial"/>
              </a:rPr>
              <a:t>Why R/S Matter for PH</a:t>
            </a:r>
            <a:r>
              <a:rPr kumimoji="0" lang="en-US" sz="1800" b="0" i="1" u="none" strike="noStrike" kern="0" cap="none" spc="0" normalizeH="0" baseline="0" noProof="0" dirty="0" smtClean="0">
                <a:ln>
                  <a:noFill/>
                </a:ln>
                <a:solidFill>
                  <a:srgbClr val="000000"/>
                </a:solidFill>
                <a:effectLst/>
                <a:uLnTx/>
                <a:uFillTx/>
                <a:latin typeface="Arial"/>
              </a:rPr>
              <a:t>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(Springer)</a:t>
            </a:r>
          </a:p>
        </p:txBody>
      </p:sp>
      <p:pic>
        <p:nvPicPr>
          <p:cNvPr id="11" name="Picture 4" descr="http://bks2.books.google.com/books?id=m5RoAgAAQBAJ&amp;printsec=frontcover&amp;img=1&amp;zoom=1&amp;h=160&amp;stbn=1"/>
          <p:cNvPicPr>
            <a:picLocks noChangeAspect="1" noChangeArrowheads="1"/>
          </p:cNvPicPr>
          <p:nvPr/>
        </p:nvPicPr>
        <p:blipFill rotWithShape="1">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000"/>
                    </a14:imgEffect>
                  </a14:imgLayer>
                </a14:imgProps>
              </a:ext>
              <a:ext uri="{28A0092B-C50C-407E-A947-70E740481C1C}">
                <a14:useLocalDpi xmlns:a14="http://schemas.microsoft.com/office/drawing/2010/main" val="0"/>
              </a:ext>
            </a:extLst>
          </a:blip>
          <a:srcRect l="12072" t="7095" r="10090" b="7771"/>
          <a:stretch/>
        </p:blipFill>
        <p:spPr bwMode="auto">
          <a:xfrm>
            <a:off x="4286505" y="3657492"/>
            <a:ext cx="1429872" cy="21337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8442" y="114795"/>
            <a:ext cx="450764" cy="461665"/>
          </a:xfrm>
          <a:prstGeom prst="rect">
            <a:avLst/>
          </a:prstGeom>
          <a:solidFill>
            <a:srgbClr val="00B0F0">
              <a:alpha val="25000"/>
            </a:srgbClr>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lgerian" panose="04020705040A02060702" pitchFamily="82" charset="0"/>
                <a:ea typeface="+mn-ea"/>
                <a:cs typeface="+mn-cs"/>
              </a:rPr>
              <a:t>1.</a:t>
            </a:r>
            <a:endParaRPr kumimoji="0" lang="en-US" sz="2400" b="0" i="0" u="none" strike="noStrike" kern="1200" cap="none" spc="0" normalizeH="0" baseline="0" noProof="0" dirty="0">
              <a:ln>
                <a:noFill/>
              </a:ln>
              <a:solidFill>
                <a:srgbClr val="000000"/>
              </a:solidFill>
              <a:effectLst/>
              <a:uLnTx/>
              <a:uFillTx/>
              <a:latin typeface="Algerian" panose="04020705040A02060702" pitchFamily="82" charset="0"/>
              <a:ea typeface="+mn-ea"/>
              <a:cs typeface="+mn-cs"/>
            </a:endParaRPr>
          </a:p>
        </p:txBody>
      </p:sp>
      <p:pic>
        <p:nvPicPr>
          <p:cNvPr id="14" name="Picture 13"/>
          <p:cNvPicPr>
            <a:picLocks noChangeAspect="1"/>
          </p:cNvPicPr>
          <p:nvPr/>
        </p:nvPicPr>
        <p:blipFill>
          <a:blip r:embed="rId7"/>
          <a:stretch>
            <a:fillRect/>
          </a:stretch>
        </p:blipFill>
        <p:spPr>
          <a:xfrm>
            <a:off x="6638908" y="3657492"/>
            <a:ext cx="1430062" cy="2236299"/>
          </a:xfrm>
          <a:prstGeom prst="rect">
            <a:avLst/>
          </a:prstGeom>
        </p:spPr>
      </p:pic>
    </p:spTree>
    <p:extLst>
      <p:ext uri="{BB962C8B-B14F-4D97-AF65-F5344CB8AC3E}">
        <p14:creationId xmlns:p14="http://schemas.microsoft.com/office/powerpoint/2010/main" val="883786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145">
                                          <p:stCondLst>
                                            <p:cond delay="0"/>
                                          </p:stCondLst>
                                        </p:cTn>
                                        <p:tgtEl>
                                          <p:spTgt spid="7">
                                            <p:txEl>
                                              <p:pRg st="3" end="3"/>
                                            </p:txEl>
                                          </p:spTgt>
                                        </p:tgtEl>
                                      </p:cBhvr>
                                    </p:animEffect>
                                    <p:anim calcmode="lin" valueType="num">
                                      <p:cBhvr>
                                        <p:cTn id="23" dur="456"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24" dur="166"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25" dur="166" tmFilter="0, 0; 0.125,0.2665; 0.25,0.4; 0.375,0.465; 0.5,0.5;  0.625,0.535; 0.75,0.6; 0.875,0.7335; 1,1">
                                          <p:stCondLst>
                                            <p:cond delay="166"/>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26" dur="83" tmFilter="0, 0; 0.125,0.2665; 0.25,0.4; 0.375,0.465; 0.5,0.5;  0.625,0.535; 0.75,0.6; 0.875,0.7335; 1,1">
                                          <p:stCondLst>
                                            <p:cond delay="331"/>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27" dur="41" tmFilter="0, 0; 0.125,0.2665; 0.25,0.4; 0.375,0.465; 0.5,0.5;  0.625,0.535; 0.75,0.6; 0.875,0.7335; 1,1">
                                          <p:stCondLst>
                                            <p:cond delay="414"/>
                                          </p:stCondLst>
                                        </p:cTn>
                                        <p:tgtEl>
                                          <p:spTgt spid="7">
                                            <p:txEl>
                                              <p:pRg st="3" end="3"/>
                                            </p:txEl>
                                          </p:spTgt>
                                        </p:tgtEl>
                                        <p:attrNameLst>
                                          <p:attrName>ppt_y</p:attrName>
                                        </p:attrNameLst>
                                      </p:cBhvr>
                                      <p:tavLst>
                                        <p:tav tm="0" fmla="#ppt_y-sin(pi*$)/81">
                                          <p:val>
                                            <p:fltVal val="0"/>
                                          </p:val>
                                        </p:tav>
                                        <p:tav tm="100000">
                                          <p:val>
                                            <p:fltVal val="1"/>
                                          </p:val>
                                        </p:tav>
                                      </p:tavLst>
                                    </p:anim>
                                    <p:animScale>
                                      <p:cBhvr>
                                        <p:cTn id="28" dur="7">
                                          <p:stCondLst>
                                            <p:cond delay="162"/>
                                          </p:stCondLst>
                                        </p:cTn>
                                        <p:tgtEl>
                                          <p:spTgt spid="7">
                                            <p:txEl>
                                              <p:pRg st="3" end="3"/>
                                            </p:txEl>
                                          </p:spTgt>
                                        </p:tgtEl>
                                      </p:cBhvr>
                                      <p:to x="100000" y="60000"/>
                                    </p:animScale>
                                    <p:animScale>
                                      <p:cBhvr>
                                        <p:cTn id="29" dur="41" decel="50000">
                                          <p:stCondLst>
                                            <p:cond delay="169"/>
                                          </p:stCondLst>
                                        </p:cTn>
                                        <p:tgtEl>
                                          <p:spTgt spid="7">
                                            <p:txEl>
                                              <p:pRg st="3" end="3"/>
                                            </p:txEl>
                                          </p:spTgt>
                                        </p:tgtEl>
                                      </p:cBhvr>
                                      <p:to x="100000" y="100000"/>
                                    </p:animScale>
                                    <p:animScale>
                                      <p:cBhvr>
                                        <p:cTn id="30" dur="7">
                                          <p:stCondLst>
                                            <p:cond delay="328"/>
                                          </p:stCondLst>
                                        </p:cTn>
                                        <p:tgtEl>
                                          <p:spTgt spid="7">
                                            <p:txEl>
                                              <p:pRg st="3" end="3"/>
                                            </p:txEl>
                                          </p:spTgt>
                                        </p:tgtEl>
                                      </p:cBhvr>
                                      <p:to x="100000" y="80000"/>
                                    </p:animScale>
                                    <p:animScale>
                                      <p:cBhvr>
                                        <p:cTn id="31" dur="41" decel="50000">
                                          <p:stCondLst>
                                            <p:cond delay="335"/>
                                          </p:stCondLst>
                                        </p:cTn>
                                        <p:tgtEl>
                                          <p:spTgt spid="7">
                                            <p:txEl>
                                              <p:pRg st="3" end="3"/>
                                            </p:txEl>
                                          </p:spTgt>
                                        </p:tgtEl>
                                      </p:cBhvr>
                                      <p:to x="100000" y="100000"/>
                                    </p:animScale>
                                    <p:animScale>
                                      <p:cBhvr>
                                        <p:cTn id="32" dur="7">
                                          <p:stCondLst>
                                            <p:cond delay="410"/>
                                          </p:stCondLst>
                                        </p:cTn>
                                        <p:tgtEl>
                                          <p:spTgt spid="7">
                                            <p:txEl>
                                              <p:pRg st="3" end="3"/>
                                            </p:txEl>
                                          </p:spTgt>
                                        </p:tgtEl>
                                      </p:cBhvr>
                                      <p:to x="100000" y="90000"/>
                                    </p:animScale>
                                    <p:animScale>
                                      <p:cBhvr>
                                        <p:cTn id="33" dur="41" decel="50000">
                                          <p:stCondLst>
                                            <p:cond delay="417"/>
                                          </p:stCondLst>
                                        </p:cTn>
                                        <p:tgtEl>
                                          <p:spTgt spid="7">
                                            <p:txEl>
                                              <p:pRg st="3" end="3"/>
                                            </p:txEl>
                                          </p:spTgt>
                                        </p:tgtEl>
                                      </p:cBhvr>
                                      <p:to x="100000" y="100000"/>
                                    </p:animScale>
                                    <p:animScale>
                                      <p:cBhvr>
                                        <p:cTn id="34" dur="7">
                                          <p:stCondLst>
                                            <p:cond delay="452"/>
                                          </p:stCondLst>
                                        </p:cTn>
                                        <p:tgtEl>
                                          <p:spTgt spid="7">
                                            <p:txEl>
                                              <p:pRg st="3" end="3"/>
                                            </p:txEl>
                                          </p:spTgt>
                                        </p:tgtEl>
                                      </p:cBhvr>
                                      <p:to x="100000" y="95000"/>
                                    </p:animScale>
                                    <p:animScale>
                                      <p:cBhvr>
                                        <p:cTn id="35" dur="41" decel="50000">
                                          <p:stCondLst>
                                            <p:cond delay="459"/>
                                          </p:stCondLst>
                                        </p:cTn>
                                        <p:tgtEl>
                                          <p:spTgt spid="7">
                                            <p:txEl>
                                              <p:pRg st="3" end="3"/>
                                            </p:txEl>
                                          </p:spTgt>
                                        </p:tgtEl>
                                      </p:cBhvr>
                                      <p:to x="100000" y="100000"/>
                                    </p:animScale>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21457" y="6260026"/>
            <a:ext cx="471486" cy="476250"/>
          </a:xfrm>
        </p:spPr>
        <p:txBody>
          <a:bodyPr/>
          <a:lstStyle/>
          <a:p>
            <a:pPr>
              <a:defRPr/>
            </a:pPr>
            <a:fld id="{1562156A-9564-4DAC-8093-548D72B23337}" type="slidenum">
              <a:rPr lang="en-US" altLang="en-US" smtClean="0"/>
              <a:pPr>
                <a:defRPr/>
              </a:pPr>
              <a:t>40</a:t>
            </a:fld>
            <a:endParaRPr lang="en-US" altLang="en-US" dirty="0"/>
          </a:p>
        </p:txBody>
      </p:sp>
      <p:sp>
        <p:nvSpPr>
          <p:cNvPr id="6" name="Content Placeholder 5"/>
          <p:cNvSpPr>
            <a:spLocks noGrp="1"/>
          </p:cNvSpPr>
          <p:nvPr>
            <p:ph idx="1"/>
          </p:nvPr>
        </p:nvSpPr>
        <p:spPr>
          <a:xfrm>
            <a:off x="457200" y="3429000"/>
            <a:ext cx="8229600" cy="2697163"/>
          </a:xfrm>
        </p:spPr>
        <p:txBody>
          <a:bodyPr/>
          <a:lstStyle/>
          <a:p>
            <a:pPr marL="0" indent="0">
              <a:buNone/>
            </a:pPr>
            <a:r>
              <a:rPr lang="en-US" sz="4400" dirty="0"/>
              <a:t>	</a:t>
            </a:r>
            <a:r>
              <a:rPr lang="en-US" sz="4400" dirty="0" smtClean="0"/>
              <a:t>Meditation &amp; Mindfulness</a:t>
            </a:r>
            <a:endParaRPr lang="en-US" sz="4400" dirty="0"/>
          </a:p>
        </p:txBody>
      </p:sp>
      <p:sp>
        <p:nvSpPr>
          <p:cNvPr id="7" name="Title 6"/>
          <p:cNvSpPr>
            <a:spLocks noGrp="1"/>
          </p:cNvSpPr>
          <p:nvPr>
            <p:ph type="title"/>
          </p:nvPr>
        </p:nvSpPr>
        <p:spPr>
          <a:xfrm>
            <a:off x="381000" y="2438400"/>
            <a:ext cx="8229600" cy="1112838"/>
          </a:xfrm>
        </p:spPr>
        <p:txBody>
          <a:bodyPr/>
          <a:lstStyle/>
          <a:p>
            <a:pPr algn="l"/>
            <a:r>
              <a:rPr lang="en-US" dirty="0"/>
              <a:t>Locus #4: </a:t>
            </a:r>
            <a:br>
              <a:rPr lang="en-US" dirty="0"/>
            </a:br>
            <a:endParaRPr lang="en-US" dirty="0"/>
          </a:p>
        </p:txBody>
      </p:sp>
    </p:spTree>
    <p:extLst>
      <p:ext uri="{BB962C8B-B14F-4D97-AF65-F5344CB8AC3E}">
        <p14:creationId xmlns:p14="http://schemas.microsoft.com/office/powerpoint/2010/main" val="114106332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smtClean="0"/>
              <a:t>#4: </a:t>
            </a:r>
            <a:r>
              <a:rPr lang="en-US" sz="3200" dirty="0"/>
              <a:t>How </a:t>
            </a:r>
            <a:r>
              <a:rPr lang="en-US" sz="3200" dirty="0" smtClean="0"/>
              <a:t>are Meditation and </a:t>
            </a:r>
            <a:r>
              <a:rPr lang="en-US" sz="3200" dirty="0"/>
              <a:t>“Mindfulness” Relevant to Health and to Religion? </a:t>
            </a:r>
            <a:endParaRPr lang="en-US" sz="5400" dirty="0"/>
          </a:p>
        </p:txBody>
      </p:sp>
      <p:graphicFrame>
        <p:nvGraphicFramePr>
          <p:cNvPr id="5" name="Content Placeholder 4"/>
          <p:cNvGraphicFramePr>
            <a:graphicFrameLocks noGrp="1"/>
          </p:cNvGraphicFramePr>
          <p:nvPr>
            <p:ph idx="1"/>
          </p:nvPr>
        </p:nvGraphicFramePr>
        <p:xfrm>
          <a:off x="838200" y="1905000"/>
          <a:ext cx="6934200" cy="3723640"/>
        </p:xfrm>
        <a:graphic>
          <a:graphicData uri="http://schemas.openxmlformats.org/drawingml/2006/table">
            <a:tbl>
              <a:tblPr firstRow="1" bandRow="1">
                <a:tableStyleId>{22838BEF-8BB2-4498-84A7-C5851F593DF1}</a:tableStyleId>
              </a:tblPr>
              <a:tblGrid>
                <a:gridCol w="577850">
                  <a:extLst>
                    <a:ext uri="{9D8B030D-6E8A-4147-A177-3AD203B41FA5}">
                      <a16:colId xmlns:a16="http://schemas.microsoft.com/office/drawing/2014/main" val="466126733"/>
                    </a:ext>
                  </a:extLst>
                </a:gridCol>
                <a:gridCol w="1403350">
                  <a:extLst>
                    <a:ext uri="{9D8B030D-6E8A-4147-A177-3AD203B41FA5}">
                      <a16:colId xmlns:a16="http://schemas.microsoft.com/office/drawing/2014/main" val="4139034560"/>
                    </a:ext>
                  </a:extLst>
                </a:gridCol>
                <a:gridCol w="1651000">
                  <a:extLst>
                    <a:ext uri="{9D8B030D-6E8A-4147-A177-3AD203B41FA5}">
                      <a16:colId xmlns:a16="http://schemas.microsoft.com/office/drawing/2014/main" val="3437560285"/>
                    </a:ext>
                  </a:extLst>
                </a:gridCol>
                <a:gridCol w="1915160">
                  <a:extLst>
                    <a:ext uri="{9D8B030D-6E8A-4147-A177-3AD203B41FA5}">
                      <a16:colId xmlns:a16="http://schemas.microsoft.com/office/drawing/2014/main" val="3355862267"/>
                    </a:ext>
                  </a:extLst>
                </a:gridCol>
                <a:gridCol w="1386840">
                  <a:extLst>
                    <a:ext uri="{9D8B030D-6E8A-4147-A177-3AD203B41FA5}">
                      <a16:colId xmlns:a16="http://schemas.microsoft.com/office/drawing/2014/main" val="2679261071"/>
                    </a:ext>
                  </a:extLst>
                </a:gridCol>
              </a:tblGrid>
              <a:tr h="523240">
                <a:tc>
                  <a:txBody>
                    <a:bodyPr/>
                    <a:lstStyle/>
                    <a:p>
                      <a:endParaRPr lang="en-US" dirty="0"/>
                    </a:p>
                  </a:txBody>
                  <a:tcPr>
                    <a:solidFill>
                      <a:schemeClr val="bg1"/>
                    </a:solidFill>
                  </a:tcPr>
                </a:tc>
                <a:tc>
                  <a:txBody>
                    <a:bodyPr/>
                    <a:lstStyle/>
                    <a:p>
                      <a:pPr marL="0" indent="0"/>
                      <a:endParaRPr lang="en-US" dirty="0"/>
                    </a:p>
                  </a:txBody>
                  <a:tcPr>
                    <a:solidFill>
                      <a:schemeClr val="bg1"/>
                    </a:solidFill>
                  </a:tcPr>
                </a:tc>
                <a:tc gridSpan="3">
                  <a:txBody>
                    <a:bodyPr/>
                    <a:lstStyle/>
                    <a:p>
                      <a:pPr algn="ctr"/>
                      <a:r>
                        <a:rPr lang="en-US" b="0" u="sng" dirty="0" smtClean="0"/>
                        <a:t>Focus (Activity)</a:t>
                      </a:r>
                      <a:endParaRPr lang="en-US" b="0" u="sng" dirty="0"/>
                    </a:p>
                  </a:txBody>
                  <a:tcP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0863130"/>
                  </a:ext>
                </a:extLst>
              </a:tr>
              <a:tr h="370840">
                <a:tc>
                  <a:txBody>
                    <a:bodyPr/>
                    <a:lstStyle/>
                    <a:p>
                      <a:endParaRPr lang="en-US" dirty="0"/>
                    </a:p>
                  </a:txBody>
                  <a:tcPr anchor="b">
                    <a:solidFill>
                      <a:schemeClr val="bg1"/>
                    </a:solidFill>
                  </a:tcPr>
                </a:tc>
                <a:tc>
                  <a:txBody>
                    <a:bodyPr/>
                    <a:lstStyle/>
                    <a:p>
                      <a:pPr marL="0" indent="0"/>
                      <a:endParaRPr lang="en-US" dirty="0"/>
                    </a:p>
                  </a:txBody>
                  <a:tcPr anchor="b">
                    <a:solidFill>
                      <a:schemeClr val="bg1"/>
                    </a:solidFill>
                  </a:tcPr>
                </a:tc>
                <a:tc>
                  <a:txBody>
                    <a:bodyPr/>
                    <a:lstStyle/>
                    <a:p>
                      <a:pPr algn="ctr"/>
                      <a:r>
                        <a:rPr lang="en-US" dirty="0" smtClean="0"/>
                        <a:t>Treatment</a:t>
                      </a:r>
                      <a:endParaRPr lang="en-US" dirty="0"/>
                    </a:p>
                  </a:txBody>
                  <a:tcPr anchor="b"/>
                </a:tc>
                <a:tc>
                  <a:txBody>
                    <a:bodyPr/>
                    <a:lstStyle/>
                    <a:p>
                      <a:pPr algn="ctr"/>
                      <a:r>
                        <a:rPr lang="en-US" dirty="0" smtClean="0"/>
                        <a:t>Promotion/</a:t>
                      </a:r>
                      <a:br>
                        <a:rPr lang="en-US" dirty="0" smtClean="0"/>
                      </a:br>
                      <a:r>
                        <a:rPr lang="en-US" dirty="0" smtClean="0"/>
                        <a:t>Prevention</a:t>
                      </a:r>
                      <a:endParaRPr lang="en-US" dirty="0"/>
                    </a:p>
                  </a:txBody>
                  <a:tcPr anchor="b"/>
                </a:tc>
                <a:tc>
                  <a:txBody>
                    <a:bodyPr/>
                    <a:lstStyle/>
                    <a:p>
                      <a:pPr algn="ctr"/>
                      <a:r>
                        <a:rPr lang="en-US" dirty="0" smtClean="0"/>
                        <a:t>Research</a:t>
                      </a:r>
                      <a:endParaRPr lang="en-US" dirty="0"/>
                    </a:p>
                  </a:txBody>
                  <a:tcPr anchor="b"/>
                </a:tc>
                <a:extLst>
                  <a:ext uri="{0D108BD9-81ED-4DB2-BD59-A6C34878D82A}">
                    <a16:rowId xmlns:a16="http://schemas.microsoft.com/office/drawing/2014/main" val="1008103289"/>
                  </a:ext>
                </a:extLst>
              </a:tr>
              <a:tr h="0">
                <a:tc rowSpan="4">
                  <a:txBody>
                    <a:bodyPr/>
                    <a:lstStyle/>
                    <a:p>
                      <a:pPr algn="ctr"/>
                      <a:r>
                        <a:rPr lang="en-US" u="sng" dirty="0" smtClean="0"/>
                        <a:t>Locus</a:t>
                      </a:r>
                      <a:endParaRPr lang="en-US" u="sng" dirty="0"/>
                    </a:p>
                  </a:txBody>
                  <a:tcPr marT="182880" marB="182880" vert="vert270">
                    <a:solidFill>
                      <a:schemeClr val="bg1"/>
                    </a:solidFill>
                  </a:tcPr>
                </a:tc>
                <a:tc>
                  <a:txBody>
                    <a:bodyPr/>
                    <a:lstStyle/>
                    <a:p>
                      <a:r>
                        <a:rPr lang="en-US" dirty="0" smtClean="0"/>
                        <a:t>Individual</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643631749"/>
                  </a:ext>
                </a:extLst>
              </a:tr>
              <a:tr h="0">
                <a:tc vMerge="1">
                  <a:txBody>
                    <a:bodyPr/>
                    <a:lstStyle/>
                    <a:p>
                      <a:endParaRPr lang="en-US" dirty="0"/>
                    </a:p>
                  </a:txBody>
                  <a:tcPr marT="182880" marB="182880"/>
                </a:tc>
                <a:tc>
                  <a:txBody>
                    <a:bodyPr/>
                    <a:lstStyle/>
                    <a:p>
                      <a:r>
                        <a:rPr lang="en-US" dirty="0" smtClean="0"/>
                        <a:t>Group</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2578272326"/>
                  </a:ext>
                </a:extLst>
              </a:tr>
              <a:tr h="0">
                <a:tc vMerge="1">
                  <a:txBody>
                    <a:bodyPr/>
                    <a:lstStyle/>
                    <a:p>
                      <a:endParaRPr lang="en-US" dirty="0"/>
                    </a:p>
                  </a:txBody>
                  <a:tcPr marT="182880" marB="182880"/>
                </a:tc>
                <a:tc>
                  <a:txBody>
                    <a:bodyPr/>
                    <a:lstStyle/>
                    <a:p>
                      <a:r>
                        <a:rPr lang="en-US" dirty="0" smtClean="0"/>
                        <a:t>Society</a:t>
                      </a:r>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1700135391"/>
                  </a:ext>
                </a:extLst>
              </a:tr>
              <a:tr h="0">
                <a:tc vMerge="1">
                  <a:txBody>
                    <a:bodyPr/>
                    <a:lstStyle/>
                    <a:p>
                      <a:endParaRPr lang="en-US" dirty="0"/>
                    </a:p>
                  </a:txBody>
                  <a:tcPr marT="182880" marB="182880"/>
                </a:tc>
                <a:tc>
                  <a:txBody>
                    <a:bodyPr/>
                    <a:lstStyle/>
                    <a:p>
                      <a:r>
                        <a:rPr lang="en-US" dirty="0" smtClean="0"/>
                        <a:t>Policy</a:t>
                      </a:r>
                      <a:endParaRPr lang="en-US" dirty="0"/>
                    </a:p>
                  </a:txBody>
                  <a:tcPr marT="182880" marB="182880"/>
                </a:tc>
                <a:tc>
                  <a:txBody>
                    <a:bodyPr/>
                    <a:lstStyle/>
                    <a:p>
                      <a:endParaRPr lang="en-US"/>
                    </a:p>
                  </a:txBody>
                  <a:tcPr marT="182880" marB="182880"/>
                </a:tc>
                <a:tc>
                  <a:txBody>
                    <a:bodyPr/>
                    <a:lstStyle/>
                    <a:p>
                      <a:endParaRPr lang="en-US" dirty="0"/>
                    </a:p>
                  </a:txBody>
                  <a:tcPr marT="182880" marB="182880"/>
                </a:tc>
                <a:tc>
                  <a:txBody>
                    <a:bodyPr/>
                    <a:lstStyle/>
                    <a:p>
                      <a:endParaRPr lang="en-US" dirty="0"/>
                    </a:p>
                  </a:txBody>
                  <a:tcPr marT="182880" marB="182880"/>
                </a:tc>
                <a:extLst>
                  <a:ext uri="{0D108BD9-81ED-4DB2-BD59-A6C34878D82A}">
                    <a16:rowId xmlns:a16="http://schemas.microsoft.com/office/drawing/2014/main" val="3271035635"/>
                  </a:ext>
                </a:extLst>
              </a:tr>
            </a:tbl>
          </a:graphicData>
        </a:graphic>
      </p:graphicFrame>
      <p:sp>
        <p:nvSpPr>
          <p:cNvPr id="4" name="Slide Number Placeholder 3"/>
          <p:cNvSpPr>
            <a:spLocks noGrp="1"/>
          </p:cNvSpPr>
          <p:nvPr>
            <p:ph type="sldNum" sz="quarter" idx="12"/>
          </p:nvPr>
        </p:nvSpPr>
        <p:spPr>
          <a:xfrm>
            <a:off x="221457" y="6260026"/>
            <a:ext cx="471486" cy="476250"/>
          </a:xfrm>
        </p:spPr>
        <p:txBody>
          <a:bodyPr/>
          <a:lstStyle/>
          <a:p>
            <a:pPr>
              <a:defRPr/>
            </a:pPr>
            <a:fld id="{1562156A-9564-4DAC-8093-548D72B23337}" type="slidenum">
              <a:rPr lang="en-US" altLang="en-US" smtClean="0"/>
              <a:pPr>
                <a:defRPr/>
              </a:pPr>
              <a:t>41</a:t>
            </a:fld>
            <a:endParaRPr lang="en-US" altLang="en-US" dirty="0"/>
          </a:p>
        </p:txBody>
      </p:sp>
      <p:sp>
        <p:nvSpPr>
          <p:cNvPr id="3" name="TextBox 2"/>
          <p:cNvSpPr txBox="1"/>
          <p:nvPr/>
        </p:nvSpPr>
        <p:spPr>
          <a:xfrm>
            <a:off x="2971800" y="3124200"/>
            <a:ext cx="1828800" cy="830997"/>
          </a:xfrm>
          <a:prstGeom prst="rect">
            <a:avLst/>
          </a:prstGeom>
          <a:pattFill prst="shingle">
            <a:fgClr>
              <a:srgbClr val="FFDD4B"/>
            </a:fgClr>
            <a:bgClr>
              <a:schemeClr val="bg1"/>
            </a:bgClr>
          </a:pattFill>
        </p:spPr>
        <p:txBody>
          <a:bodyPr wrap="square" rtlCol="0">
            <a:spAutoFit/>
          </a:bodyPr>
          <a:lstStyle/>
          <a:p>
            <a:endParaRPr lang="en-US" sz="1600" dirty="0" smtClean="0"/>
          </a:p>
          <a:p>
            <a:r>
              <a:rPr lang="en-US" sz="1600" dirty="0" smtClean="0"/>
              <a:t>Clinical treatment</a:t>
            </a:r>
          </a:p>
          <a:p>
            <a:endParaRPr lang="en-US" sz="1600" dirty="0"/>
          </a:p>
        </p:txBody>
      </p:sp>
      <p:sp>
        <p:nvSpPr>
          <p:cNvPr id="11" name="L-Shape 10"/>
          <p:cNvSpPr/>
          <p:nvPr/>
        </p:nvSpPr>
        <p:spPr bwMode="auto">
          <a:xfrm flipH="1">
            <a:off x="3200399" y="3200400"/>
            <a:ext cx="2743198" cy="2209800"/>
          </a:xfrm>
          <a:prstGeom prst="corner">
            <a:avLst>
              <a:gd name="adj1" fmla="val 59029"/>
              <a:gd name="adj2" fmla="val 28947"/>
            </a:avLst>
          </a:prstGeom>
          <a:pattFill prst="shingle">
            <a:fgClr>
              <a:srgbClr val="FFDD4B"/>
            </a:fgClr>
            <a:bgClr>
              <a:schemeClr val="bg1"/>
            </a:bgClr>
          </a:pattFill>
          <a:ln w="25400" cap="flat" cmpd="sng" algn="ctr">
            <a:solidFill>
              <a:schemeClr val="tx1"/>
            </a:solidFill>
            <a:prstDash val="dash"/>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3825874" y="4594450"/>
            <a:ext cx="1830808" cy="738664"/>
          </a:xfrm>
          <a:prstGeom prst="rect">
            <a:avLst/>
          </a:prstGeom>
          <a:noFill/>
        </p:spPr>
        <p:txBody>
          <a:bodyPr wrap="square" rtlCol="0">
            <a:spAutoFit/>
          </a:bodyPr>
          <a:lstStyle/>
          <a:p>
            <a:r>
              <a:rPr lang="en-US" sz="1400" dirty="0" smtClean="0"/>
              <a:t>Public health practice: everywhere (especially here)</a:t>
            </a:r>
            <a:endParaRPr lang="en-US" sz="1400" dirty="0"/>
          </a:p>
        </p:txBody>
      </p:sp>
      <p:sp>
        <p:nvSpPr>
          <p:cNvPr id="20" name="TextBox 19"/>
          <p:cNvSpPr txBox="1"/>
          <p:nvPr/>
        </p:nvSpPr>
        <p:spPr>
          <a:xfrm>
            <a:off x="6448426" y="3355032"/>
            <a:ext cx="1625599" cy="1200329"/>
          </a:xfrm>
          <a:prstGeom prst="rect">
            <a:avLst/>
          </a:prstGeom>
          <a:solidFill>
            <a:srgbClr val="FFFF00"/>
          </a:solidFill>
        </p:spPr>
        <p:txBody>
          <a:bodyPr wrap="square" rtlCol="0">
            <a:spAutoFit/>
          </a:bodyPr>
          <a:lstStyle/>
          <a:p>
            <a:r>
              <a:rPr lang="en-US" dirty="0" smtClean="0"/>
              <a:t>3. Developing </a:t>
            </a:r>
            <a:r>
              <a:rPr lang="en-US" u="sng" dirty="0" smtClean="0"/>
              <a:t>theories</a:t>
            </a:r>
            <a:r>
              <a:rPr lang="en-US" dirty="0" smtClean="0"/>
              <a:t> </a:t>
            </a:r>
            <a:br>
              <a:rPr lang="en-US" dirty="0" smtClean="0"/>
            </a:br>
            <a:r>
              <a:rPr lang="en-US" dirty="0" smtClean="0"/>
              <a:t>to guide collaboration</a:t>
            </a:r>
            <a:endParaRPr lang="en-US" dirty="0"/>
          </a:p>
        </p:txBody>
      </p:sp>
      <p:sp>
        <p:nvSpPr>
          <p:cNvPr id="21" name="TextBox 20"/>
          <p:cNvSpPr txBox="1"/>
          <p:nvPr/>
        </p:nvSpPr>
        <p:spPr>
          <a:xfrm>
            <a:off x="3342909" y="3808167"/>
            <a:ext cx="2478233" cy="584775"/>
          </a:xfrm>
          <a:prstGeom prst="rect">
            <a:avLst/>
          </a:prstGeom>
          <a:solidFill>
            <a:srgbClr val="FFFF00"/>
          </a:solidFill>
        </p:spPr>
        <p:txBody>
          <a:bodyPr wrap="square" rtlCol="0">
            <a:spAutoFit/>
          </a:bodyPr>
          <a:lstStyle/>
          <a:p>
            <a:r>
              <a:rPr lang="en-US" sz="1600" dirty="0"/>
              <a:t>2</a:t>
            </a:r>
            <a:r>
              <a:rPr lang="en-US" sz="1600" dirty="0" smtClean="0"/>
              <a:t>. Collaboration on fully or partly </a:t>
            </a:r>
            <a:r>
              <a:rPr lang="en-US" sz="1600" u="sng" dirty="0" smtClean="0"/>
              <a:t>shared</a:t>
            </a:r>
            <a:r>
              <a:rPr lang="en-US" sz="1600" dirty="0" smtClean="0"/>
              <a:t> goals</a:t>
            </a:r>
            <a:endParaRPr lang="en-US" sz="1600" dirty="0"/>
          </a:p>
        </p:txBody>
      </p:sp>
      <p:sp>
        <p:nvSpPr>
          <p:cNvPr id="16" name="Rectangle 15"/>
          <p:cNvSpPr/>
          <p:nvPr/>
        </p:nvSpPr>
        <p:spPr bwMode="auto">
          <a:xfrm>
            <a:off x="2819400" y="3124200"/>
            <a:ext cx="5334000" cy="2362200"/>
          </a:xfrm>
          <a:prstGeom prst="rect">
            <a:avLst/>
          </a:prstGeom>
          <a:noFill/>
          <a:ln w="635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1309686" y="5796405"/>
            <a:ext cx="3567114" cy="948543"/>
          </a:xfrm>
          <a:prstGeom prst="rect">
            <a:avLst/>
          </a:prstGeom>
          <a:solidFill>
            <a:schemeClr val="bg1">
              <a:lumMod val="75000"/>
              <a:alpha val="40000"/>
            </a:schemeClr>
          </a:solidFill>
          <a:ln w="25400" cap="flat" cmpd="sng" algn="ctr">
            <a:solidFill>
              <a:srgbClr val="FF0000"/>
            </a:solidFill>
            <a:prstDash val="solid"/>
            <a:miter lim="800000"/>
            <a:headEnd type="none" w="med" len="med"/>
            <a:tailEnd type="none" w="med" len="med"/>
          </a:ln>
          <a:effectLst/>
          <a:extLst/>
        </p:spPr>
        <p:txBody>
          <a:bodyPr vert="horz" wrap="square" lIns="36576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Are meditation/“mindfulness” practices </a:t>
            </a:r>
            <a:r>
              <a:rPr lang="en-US" u="sng" dirty="0" smtClean="0"/>
              <a:t>relevant</a:t>
            </a:r>
            <a:r>
              <a:rPr lang="en-US" dirty="0" smtClean="0"/>
              <a:t> to health promotion and/or healthcare?</a:t>
            </a:r>
            <a:endParaRPr kumimoji="0" lang="en-US" sz="1800" b="0" i="0" u="none" strike="noStrike" cap="none" normalizeH="0" baseline="0" dirty="0" smtClean="0">
              <a:ln>
                <a:noFill/>
              </a:ln>
              <a:solidFill>
                <a:schemeClr val="tx1"/>
              </a:solidFill>
              <a:effectLst/>
              <a:latin typeface="Arial" charset="0"/>
            </a:endParaRPr>
          </a:p>
        </p:txBody>
      </p:sp>
      <p:sp>
        <p:nvSpPr>
          <p:cNvPr id="18" name="TextBox 17"/>
          <p:cNvSpPr txBox="1"/>
          <p:nvPr/>
        </p:nvSpPr>
        <p:spPr>
          <a:xfrm>
            <a:off x="1309686" y="5919354"/>
            <a:ext cx="383438" cy="307777"/>
          </a:xfrm>
          <a:prstGeom prst="rect">
            <a:avLst/>
          </a:prstGeom>
          <a:noFill/>
        </p:spPr>
        <p:txBody>
          <a:bodyPr wrap="none" rtlCol="0">
            <a:spAutoFit/>
          </a:bodyPr>
          <a:lstStyle/>
          <a:p>
            <a:r>
              <a:rPr lang="en-US" sz="1400" dirty="0" smtClean="0"/>
              <a:t>#4</a:t>
            </a:r>
            <a:endParaRPr lang="en-US" sz="1400" dirty="0"/>
          </a:p>
        </p:txBody>
      </p:sp>
      <p:sp>
        <p:nvSpPr>
          <p:cNvPr id="19" name="Rectangle 18"/>
          <p:cNvSpPr/>
          <p:nvPr/>
        </p:nvSpPr>
        <p:spPr bwMode="auto">
          <a:xfrm>
            <a:off x="5334000" y="5796405"/>
            <a:ext cx="3581400" cy="948543"/>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228600" indent="-228600">
              <a:buFont typeface="Arial" panose="020B0604020202020204" pitchFamily="34" charset="0"/>
              <a:buChar char="•"/>
            </a:pPr>
            <a:r>
              <a:rPr lang="en-US" dirty="0"/>
              <a:t>Does “mindfulness” already exist within </a:t>
            </a:r>
            <a:r>
              <a:rPr lang="en-US" u="sng" dirty="0"/>
              <a:t>diverse religions</a:t>
            </a:r>
            <a:r>
              <a:rPr lang="en-US" dirty="0"/>
              <a:t>?</a:t>
            </a:r>
          </a:p>
          <a:p>
            <a:pPr marL="228600" marR="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dirty="0" smtClean="0"/>
              <a:t>How culturally tailor?</a:t>
            </a:r>
          </a:p>
        </p:txBody>
      </p:sp>
      <p:cxnSp>
        <p:nvCxnSpPr>
          <p:cNvPr id="23" name="Straight Arrow Connector 22"/>
          <p:cNvCxnSpPr/>
          <p:nvPr/>
        </p:nvCxnSpPr>
        <p:spPr bwMode="auto">
          <a:xfrm flipH="1">
            <a:off x="4495800" y="5474409"/>
            <a:ext cx="172453" cy="321996"/>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6729410" y="5474409"/>
            <a:ext cx="104272" cy="321996"/>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17" idx="3"/>
            <a:endCxn id="19" idx="1"/>
          </p:cNvCxnSpPr>
          <p:nvPr/>
        </p:nvCxnSpPr>
        <p:spPr bwMode="auto">
          <a:xfrm>
            <a:off x="4876800" y="6270677"/>
            <a:ext cx="457200" cy="0"/>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457200" y="0"/>
            <a:ext cx="2595582" cy="533400"/>
          </a:xfrm>
          <a:prstGeom prst="rect">
            <a:avLst/>
          </a:prstGeom>
          <a:noFill/>
        </p:spPr>
        <p:txBody>
          <a:bodyPr wrap="none" rtlCol="0" anchor="b" anchorCtr="0">
            <a:noAutofit/>
          </a:bodyPr>
          <a:lstStyle/>
          <a:p>
            <a:r>
              <a:rPr lang="en-US" dirty="0" smtClean="0"/>
              <a:t>Locus #4</a:t>
            </a:r>
            <a:endParaRPr lang="en-US" dirty="0"/>
          </a:p>
        </p:txBody>
      </p:sp>
      <p:sp>
        <p:nvSpPr>
          <p:cNvPr id="26" name="TextBox 25"/>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spTree>
    <p:extLst>
      <p:ext uri="{BB962C8B-B14F-4D97-AF65-F5344CB8AC3E}">
        <p14:creationId xmlns:p14="http://schemas.microsoft.com/office/powerpoint/2010/main" val="3890831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anim calcmode="lin" valueType="num">
                                      <p:cBhvr>
                                        <p:cTn id="8" dur="250" fill="hold"/>
                                        <p:tgtEl>
                                          <p:spTgt spid="16"/>
                                        </p:tgtEl>
                                        <p:attrNameLst>
                                          <p:attrName>ppt_x</p:attrName>
                                        </p:attrNameLst>
                                      </p:cBhvr>
                                      <p:tavLst>
                                        <p:tav tm="0">
                                          <p:val>
                                            <p:strVal val="#ppt_x"/>
                                          </p:val>
                                        </p:tav>
                                        <p:tav tm="100000">
                                          <p:val>
                                            <p:strVal val="#ppt_x"/>
                                          </p:val>
                                        </p:tav>
                                      </p:tavLst>
                                    </p:anim>
                                    <p:anim calcmode="lin" valueType="num">
                                      <p:cBhvr>
                                        <p:cTn id="9"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smtClean="0"/>
              <a:t>#4: How are Meditation and “Mindfulness” Relevant to Health and to Religion? </a:t>
            </a:r>
            <a:endParaRPr lang="en-US" sz="5400" dirty="0"/>
          </a:p>
        </p:txBody>
      </p:sp>
      <p:sp>
        <p:nvSpPr>
          <p:cNvPr id="4" name="Slide Number Placeholder 3"/>
          <p:cNvSpPr>
            <a:spLocks noGrp="1"/>
          </p:cNvSpPr>
          <p:nvPr>
            <p:ph type="sldNum" sz="quarter" idx="12"/>
          </p:nvPr>
        </p:nvSpPr>
        <p:spPr>
          <a:xfrm>
            <a:off x="304800" y="6138690"/>
            <a:ext cx="838200" cy="476250"/>
          </a:xfrm>
        </p:spPr>
        <p:txBody>
          <a:bodyPr/>
          <a:lstStyle/>
          <a:p>
            <a:pPr algn="l">
              <a:defRPr/>
            </a:pPr>
            <a:fld id="{1562156A-9564-4DAC-8093-548D72B23337}" type="slidenum">
              <a:rPr lang="en-US" altLang="en-US" smtClean="0"/>
              <a:pPr algn="l">
                <a:defRPr/>
              </a:pPr>
              <a:t>42</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smtClean="0"/>
              <a:t>Locus #4</a:t>
            </a:r>
            <a:endParaRPr lang="en-US" dirty="0"/>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sp>
        <p:nvSpPr>
          <p:cNvPr id="31" name="Rectangle 30"/>
          <p:cNvSpPr/>
          <p:nvPr/>
        </p:nvSpPr>
        <p:spPr bwMode="auto">
          <a:xfrm>
            <a:off x="1004886" y="1676400"/>
            <a:ext cx="3567114" cy="948543"/>
          </a:xfrm>
          <a:prstGeom prst="rect">
            <a:avLst/>
          </a:prstGeom>
          <a:solidFill>
            <a:schemeClr val="bg1">
              <a:lumMod val="75000"/>
              <a:alpha val="40000"/>
            </a:schemeClr>
          </a:solidFill>
          <a:ln w="25400" cap="flat" cmpd="sng" algn="ctr">
            <a:solidFill>
              <a:srgbClr val="FF0000"/>
            </a:solidFill>
            <a:prstDash val="solid"/>
            <a:miter lim="800000"/>
            <a:headEnd type="none" w="med" len="med"/>
            <a:tailEnd type="none" w="med" len="med"/>
          </a:ln>
          <a:effectLst/>
          <a:extLst/>
        </p:spPr>
        <p:txBody>
          <a:bodyPr vert="horz" wrap="square" lIns="36576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Are meditation/“mindfulness” practices </a:t>
            </a:r>
            <a:r>
              <a:rPr lang="en-US" u="sng" dirty="0" smtClean="0"/>
              <a:t>relevant</a:t>
            </a:r>
            <a:r>
              <a:rPr lang="en-US" dirty="0" smtClean="0"/>
              <a:t> to health promotion and/or healthcare?</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5029200" y="1676400"/>
            <a:ext cx="3581400" cy="948543"/>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228600" indent="-228600">
              <a:buFont typeface="Arial" panose="020B0604020202020204" pitchFamily="34" charset="0"/>
              <a:buChar char="•"/>
            </a:pPr>
            <a:r>
              <a:rPr lang="en-US" dirty="0"/>
              <a:t>Does “mindfulness” already exist within </a:t>
            </a:r>
            <a:r>
              <a:rPr lang="en-US" u="sng" dirty="0"/>
              <a:t>diverse religions</a:t>
            </a:r>
            <a:r>
              <a:rPr lang="en-US" dirty="0"/>
              <a:t>?</a:t>
            </a:r>
          </a:p>
          <a:p>
            <a:pPr marL="228600" marR="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dirty="0" smtClean="0"/>
              <a:t>How culturally tailor?</a:t>
            </a:r>
          </a:p>
        </p:txBody>
      </p:sp>
      <p:sp>
        <p:nvSpPr>
          <p:cNvPr id="33" name="TextBox 32"/>
          <p:cNvSpPr txBox="1"/>
          <p:nvPr/>
        </p:nvSpPr>
        <p:spPr>
          <a:xfrm>
            <a:off x="1004886" y="2015952"/>
            <a:ext cx="383438" cy="307777"/>
          </a:xfrm>
          <a:prstGeom prst="rect">
            <a:avLst/>
          </a:prstGeom>
          <a:noFill/>
        </p:spPr>
        <p:txBody>
          <a:bodyPr wrap="none" rtlCol="0">
            <a:spAutoFit/>
          </a:bodyPr>
          <a:lstStyle/>
          <a:p>
            <a:r>
              <a:rPr lang="en-US" sz="1400" dirty="0" smtClean="0"/>
              <a:t>#4</a:t>
            </a:r>
            <a:endParaRPr lang="en-US" sz="1400" dirty="0"/>
          </a:p>
        </p:txBody>
      </p:sp>
      <p:cxnSp>
        <p:nvCxnSpPr>
          <p:cNvPr id="34" name="Straight Arrow Connector 33"/>
          <p:cNvCxnSpPr/>
          <p:nvPr/>
        </p:nvCxnSpPr>
        <p:spPr bwMode="auto">
          <a:xfrm>
            <a:off x="4572000" y="2133600"/>
            <a:ext cx="457200" cy="0"/>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2783976" y="3308125"/>
            <a:ext cx="4241867" cy="523220"/>
          </a:xfrm>
          <a:prstGeom prst="rect">
            <a:avLst/>
          </a:prstGeom>
          <a:noFill/>
        </p:spPr>
        <p:txBody>
          <a:bodyPr wrap="none" rtlCol="0">
            <a:spAutoFit/>
          </a:bodyPr>
          <a:lstStyle/>
          <a:p>
            <a:r>
              <a:rPr lang="en-US" sz="2800" dirty="0" smtClean="0"/>
              <a:t>Raises a few questions…</a:t>
            </a:r>
            <a:endParaRPr lang="en-US" sz="2800" dirty="0"/>
          </a:p>
        </p:txBody>
      </p:sp>
    </p:spTree>
    <p:extLst>
      <p:ext uri="{BB962C8B-B14F-4D97-AF65-F5344CB8AC3E}">
        <p14:creationId xmlns:p14="http://schemas.microsoft.com/office/powerpoint/2010/main" val="4124505079"/>
      </p:ext>
    </p:extLst>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11111E-6 2.59259E-6 L 0.03229 0.60254 " pathEditMode="fixed" rAng="0" ptsTypes="AA">
                                      <p:cBhvr>
                                        <p:cTn id="6" dur="2000" spd="-100000" fill="hold"/>
                                        <p:tgtEl>
                                          <p:spTgt spid="31"/>
                                        </p:tgtEl>
                                        <p:attrNameLst>
                                          <p:attrName>ppt_x</p:attrName>
                                          <p:attrName>ppt_y</p:attrName>
                                        </p:attrNameLst>
                                      </p:cBhvr>
                                      <p:rCtr x="1615" y="30116"/>
                                    </p:animMotion>
                                  </p:childTnLst>
                                </p:cTn>
                              </p:par>
                              <p:par>
                                <p:cTn id="7" presetID="42" presetClass="path" presetSubtype="0" accel="50000" decel="50000" fill="hold" grpId="0" nodeType="withEffect">
                                  <p:stCondLst>
                                    <p:cond delay="0"/>
                                  </p:stCondLst>
                                  <p:childTnLst>
                                    <p:animMotion origin="layout" path="M -2.77778E-6 4.81481E-6 L 0.03195 0.57037 " pathEditMode="fixed" rAng="0" ptsTypes="AA">
                                      <p:cBhvr>
                                        <p:cTn id="8" dur="2000" spd="-100000" fill="hold"/>
                                        <p:tgtEl>
                                          <p:spTgt spid="33"/>
                                        </p:tgtEl>
                                        <p:attrNameLst>
                                          <p:attrName>ppt_x</p:attrName>
                                          <p:attrName>ppt_y</p:attrName>
                                        </p:attrNameLst>
                                      </p:cBhvr>
                                      <p:rCtr x="1597" y="28519"/>
                                    </p:animMotion>
                                  </p:childTnLst>
                                </p:cTn>
                              </p:par>
                              <p:par>
                                <p:cTn id="9" presetID="42" presetClass="path" presetSubtype="0" accel="50000" decel="50000" fill="hold" nodeType="withEffect">
                                  <p:stCondLst>
                                    <p:cond delay="0"/>
                                  </p:stCondLst>
                                  <p:childTnLst>
                                    <p:animMotion origin="layout" path="M 0 -1.11111E-6 L 0.03333 0.60324 " pathEditMode="fixed" rAng="0" ptsTypes="AA">
                                      <p:cBhvr>
                                        <p:cTn id="10" dur="2000" spd="-100000" fill="hold"/>
                                        <p:tgtEl>
                                          <p:spTgt spid="34"/>
                                        </p:tgtEl>
                                        <p:attrNameLst>
                                          <p:attrName>ppt_x</p:attrName>
                                          <p:attrName>ppt_y</p:attrName>
                                        </p:attrNameLst>
                                      </p:cBhvr>
                                      <p:rCtr x="1667" y="30162"/>
                                    </p:animMotion>
                                  </p:childTnLst>
                                </p:cTn>
                              </p:par>
                              <p:par>
                                <p:cTn id="11" presetID="42" presetClass="path" presetSubtype="0" accel="50000" decel="50000" fill="hold" grpId="0" nodeType="withEffect">
                                  <p:stCondLst>
                                    <p:cond delay="0"/>
                                  </p:stCondLst>
                                  <p:childTnLst>
                                    <p:animMotion origin="layout" path="M -3.33333E-6 2.59259E-6 L 0.02622 0.59953 " pathEditMode="fixed" rAng="0" ptsTypes="AA">
                                      <p:cBhvr>
                                        <p:cTn id="12" dur="2000" spd="-100000" fill="hold"/>
                                        <p:tgtEl>
                                          <p:spTgt spid="32"/>
                                        </p:tgtEl>
                                        <p:attrNameLst>
                                          <p:attrName>ppt_x</p:attrName>
                                          <p:attrName>ppt_y</p:attrName>
                                        </p:attrNameLst>
                                      </p:cBhvr>
                                      <p:rCtr x="1302" y="29977"/>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smtClean="0"/>
              <a:t>#4: How are Meditation and “Mindfulness” Relevant to Health and to Religion? </a:t>
            </a:r>
            <a:endParaRPr lang="en-US" sz="5400" dirty="0"/>
          </a:p>
        </p:txBody>
      </p:sp>
      <p:sp>
        <p:nvSpPr>
          <p:cNvPr id="4" name="Slide Number Placeholder 3"/>
          <p:cNvSpPr>
            <a:spLocks noGrp="1"/>
          </p:cNvSpPr>
          <p:nvPr>
            <p:ph type="sldNum" sz="quarter" idx="12"/>
          </p:nvPr>
        </p:nvSpPr>
        <p:spPr>
          <a:xfrm>
            <a:off x="304800" y="6138690"/>
            <a:ext cx="838200" cy="476250"/>
          </a:xfrm>
        </p:spPr>
        <p:txBody>
          <a:bodyPr/>
          <a:lstStyle/>
          <a:p>
            <a:pPr algn="l">
              <a:defRPr/>
            </a:pPr>
            <a:fld id="{1562156A-9564-4DAC-8093-548D72B23337}" type="slidenum">
              <a:rPr lang="en-US" altLang="en-US" smtClean="0"/>
              <a:pPr algn="l">
                <a:defRPr/>
              </a:pPr>
              <a:t>43</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smtClean="0"/>
              <a:t>Locus #4</a:t>
            </a:r>
            <a:endParaRPr lang="en-US" dirty="0"/>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sp>
        <p:nvSpPr>
          <p:cNvPr id="31" name="Rectangle 30"/>
          <p:cNvSpPr/>
          <p:nvPr/>
        </p:nvSpPr>
        <p:spPr bwMode="auto">
          <a:xfrm>
            <a:off x="1004886" y="1676400"/>
            <a:ext cx="3567114" cy="948543"/>
          </a:xfrm>
          <a:prstGeom prst="rect">
            <a:avLst/>
          </a:prstGeom>
          <a:solidFill>
            <a:schemeClr val="bg1">
              <a:lumMod val="75000"/>
              <a:alpha val="40000"/>
            </a:schemeClr>
          </a:solidFill>
          <a:ln w="25400" cap="flat" cmpd="sng" algn="ctr">
            <a:solidFill>
              <a:srgbClr val="FF0000"/>
            </a:solidFill>
            <a:prstDash val="solid"/>
            <a:miter lim="800000"/>
            <a:headEnd type="none" w="med" len="med"/>
            <a:tailEnd type="none" w="med" len="med"/>
          </a:ln>
          <a:effectLst/>
          <a:extLst/>
        </p:spPr>
        <p:txBody>
          <a:bodyPr vert="horz" wrap="square" lIns="36576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Are meditation/“mindfulness” practices </a:t>
            </a:r>
            <a:r>
              <a:rPr lang="en-US" u="sng" dirty="0" smtClean="0"/>
              <a:t>relevant</a:t>
            </a:r>
            <a:r>
              <a:rPr lang="en-US" dirty="0" smtClean="0"/>
              <a:t> to health promotion and/or healthcare?</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5029200" y="1676400"/>
            <a:ext cx="3581400" cy="948543"/>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228600" indent="-228600">
              <a:buFont typeface="Arial" panose="020B0604020202020204" pitchFamily="34" charset="0"/>
              <a:buChar char="•"/>
            </a:pPr>
            <a:r>
              <a:rPr lang="en-US" dirty="0"/>
              <a:t>Does “mindfulness” already exist within </a:t>
            </a:r>
            <a:r>
              <a:rPr lang="en-US" u="sng" dirty="0"/>
              <a:t>diverse religions</a:t>
            </a:r>
            <a:r>
              <a:rPr lang="en-US" dirty="0"/>
              <a:t>?</a:t>
            </a:r>
          </a:p>
          <a:p>
            <a:pPr marL="228600" marR="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dirty="0" smtClean="0"/>
              <a:t>How culturally tailor?</a:t>
            </a:r>
          </a:p>
        </p:txBody>
      </p:sp>
      <p:sp>
        <p:nvSpPr>
          <p:cNvPr id="33" name="TextBox 32"/>
          <p:cNvSpPr txBox="1"/>
          <p:nvPr/>
        </p:nvSpPr>
        <p:spPr>
          <a:xfrm>
            <a:off x="1004886" y="2015952"/>
            <a:ext cx="383438" cy="307777"/>
          </a:xfrm>
          <a:prstGeom prst="rect">
            <a:avLst/>
          </a:prstGeom>
          <a:noFill/>
        </p:spPr>
        <p:txBody>
          <a:bodyPr wrap="none" rtlCol="0">
            <a:spAutoFit/>
          </a:bodyPr>
          <a:lstStyle/>
          <a:p>
            <a:r>
              <a:rPr lang="en-US" sz="1400" dirty="0" smtClean="0"/>
              <a:t>#4</a:t>
            </a:r>
            <a:endParaRPr lang="en-US" sz="1400" dirty="0"/>
          </a:p>
        </p:txBody>
      </p:sp>
      <p:cxnSp>
        <p:nvCxnSpPr>
          <p:cNvPr id="34" name="Straight Arrow Connector 33"/>
          <p:cNvCxnSpPr/>
          <p:nvPr/>
        </p:nvCxnSpPr>
        <p:spPr bwMode="auto">
          <a:xfrm>
            <a:off x="4572000" y="2133600"/>
            <a:ext cx="457200" cy="0"/>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841965" y="2743200"/>
            <a:ext cx="7460070" cy="2890702"/>
          </a:xfrm>
          <a:prstGeom prst="rect">
            <a:avLst/>
          </a:prstGeom>
          <a:noFill/>
        </p:spPr>
        <p:txBody>
          <a:bodyPr wrap="square" rtlCol="0">
            <a:noAutofit/>
          </a:bodyPr>
          <a:lstStyle/>
          <a:p>
            <a:r>
              <a:rPr lang="en-US" dirty="0" smtClean="0"/>
              <a:t>Assuming </a:t>
            </a:r>
            <a:r>
              <a:rPr lang="en-US" dirty="0" smtClean="0"/>
              <a:t>health is benefited…</a:t>
            </a:r>
          </a:p>
          <a:p>
            <a:pPr marL="285750" indent="-285750">
              <a:spcBef>
                <a:spcPts val="600"/>
              </a:spcBef>
              <a:buFont typeface="Wingdings" panose="05000000000000000000" pitchFamily="2" charset="2"/>
              <a:buChar char="ð"/>
            </a:pPr>
            <a:r>
              <a:rPr lang="en-US" b="1" i="1" dirty="0" smtClean="0"/>
              <a:t>Diversity</a:t>
            </a:r>
            <a:r>
              <a:rPr lang="en-US" dirty="0" smtClean="0"/>
              <a:t>. Should </a:t>
            </a:r>
            <a:r>
              <a:rPr lang="en-US" u="sng" dirty="0"/>
              <a:t>culturally </a:t>
            </a:r>
            <a:r>
              <a:rPr lang="en-US" u="sng" dirty="0" smtClean="0"/>
              <a:t>tailored</a:t>
            </a:r>
            <a:r>
              <a:rPr lang="en-US" dirty="0" smtClean="0"/>
              <a:t> versions </a:t>
            </a:r>
            <a:r>
              <a:rPr lang="en-US" dirty="0"/>
              <a:t>be </a:t>
            </a:r>
            <a:r>
              <a:rPr lang="en-US" dirty="0" smtClean="0"/>
              <a:t>provided, or is </a:t>
            </a:r>
            <a:r>
              <a:rPr lang="en-US" dirty="0"/>
              <a:t>mindfulness meditation a </a:t>
            </a:r>
            <a:r>
              <a:rPr lang="en-US" u="sng" dirty="0"/>
              <a:t>one-size-fits-all</a:t>
            </a:r>
            <a:r>
              <a:rPr lang="en-US" dirty="0"/>
              <a:t> </a:t>
            </a:r>
            <a:r>
              <a:rPr lang="en-US" dirty="0" smtClean="0"/>
              <a:t>practice? </a:t>
            </a:r>
          </a:p>
          <a:p>
            <a:endParaRPr lang="en-US" dirty="0"/>
          </a:p>
        </p:txBody>
      </p:sp>
      <p:sp>
        <p:nvSpPr>
          <p:cNvPr id="11" name="TextBox 10"/>
          <p:cNvSpPr txBox="1"/>
          <p:nvPr/>
        </p:nvSpPr>
        <p:spPr>
          <a:xfrm>
            <a:off x="406916" y="3871198"/>
            <a:ext cx="6222484" cy="1477328"/>
          </a:xfrm>
          <a:prstGeom prst="rect">
            <a:avLst/>
          </a:prstGeom>
          <a:solidFill>
            <a:srgbClr val="CCFFCC">
              <a:alpha val="50000"/>
            </a:srgbClr>
          </a:solidFill>
        </p:spPr>
        <p:txBody>
          <a:bodyPr wrap="square" rtlCol="0">
            <a:spAutoFit/>
          </a:bodyPr>
          <a:lstStyle/>
          <a:p>
            <a:r>
              <a:rPr lang="en-US" dirty="0"/>
              <a:t>M</a:t>
            </a:r>
            <a:r>
              <a:rPr lang="en-US" dirty="0" smtClean="0"/>
              <a:t>indfulness meditation NOT preferred by a majority</a:t>
            </a:r>
            <a:endParaRPr lang="en-US" sz="1100" dirty="0" smtClean="0"/>
          </a:p>
          <a:p>
            <a:pPr marL="574675" lvl="1" indent="-342900">
              <a:buFont typeface="Arial" panose="020B0604020202020204" pitchFamily="34" charset="0"/>
              <a:buChar char="•"/>
            </a:pPr>
            <a:r>
              <a:rPr lang="en-US" dirty="0" smtClean="0"/>
              <a:t>US national survey: </a:t>
            </a:r>
            <a:br>
              <a:rPr lang="en-US" dirty="0" smtClean="0"/>
            </a:br>
            <a:r>
              <a:rPr lang="en-US" dirty="0" smtClean="0"/>
              <a:t>   7.0 million “spiritual” versus </a:t>
            </a:r>
            <a:br>
              <a:rPr lang="en-US" dirty="0" smtClean="0"/>
            </a:br>
            <a:r>
              <a:rPr lang="en-US" dirty="0" smtClean="0"/>
              <a:t>   3.6 million “mindfulness” meditators </a:t>
            </a:r>
            <a:r>
              <a:rPr lang="en-US" sz="1600" dirty="0" smtClean="0"/>
              <a:t>(Burke &amp;c, 2017)</a:t>
            </a:r>
          </a:p>
          <a:p>
            <a:pPr marL="574675" lvl="1" indent="-339725">
              <a:buFont typeface="Arial" panose="020B0604020202020204" pitchFamily="34" charset="0"/>
              <a:buChar char="•"/>
              <a:tabLst>
                <a:tab pos="457200" algn="l"/>
              </a:tabLst>
            </a:pPr>
            <a:r>
              <a:rPr lang="en-US" dirty="0"/>
              <a:t>Experimental crossover study</a:t>
            </a:r>
            <a:r>
              <a:rPr lang="en-US" sz="1600" dirty="0"/>
              <a:t> </a:t>
            </a:r>
            <a:r>
              <a:rPr lang="en-US" sz="1600" dirty="0" smtClean="0"/>
              <a:t>             (</a:t>
            </a:r>
            <a:r>
              <a:rPr lang="en-US" sz="1600" dirty="0"/>
              <a:t>Burke, 2012</a:t>
            </a:r>
            <a:r>
              <a:rPr lang="en-US" sz="1600" dirty="0" smtClean="0"/>
              <a:t>)</a:t>
            </a:r>
            <a:endParaRPr lang="en-US" sz="1600" dirty="0"/>
          </a:p>
        </p:txBody>
      </p:sp>
      <p:sp>
        <p:nvSpPr>
          <p:cNvPr id="12" name="Rectangle 11"/>
          <p:cNvSpPr/>
          <p:nvPr/>
        </p:nvSpPr>
        <p:spPr bwMode="auto">
          <a:xfrm>
            <a:off x="1004886" y="1676400"/>
            <a:ext cx="3567114" cy="948543"/>
          </a:xfrm>
          <a:prstGeom prst="rect">
            <a:avLst/>
          </a:prstGeom>
          <a:solidFill>
            <a:schemeClr val="bg1">
              <a:lumMod val="50000"/>
              <a:alpha val="90000"/>
            </a:schemeClr>
          </a:solidFill>
          <a:ln w="25400" cap="flat" cmpd="sng" algn="ctr">
            <a:solidFill>
              <a:srgbClr val="FF0000"/>
            </a:solidFill>
            <a:prstDash val="solid"/>
            <a:miter lim="800000"/>
            <a:headEnd type="none" w="med" len="med"/>
            <a:tailEnd type="none" w="med" len="med"/>
          </a:ln>
          <a:effectLst/>
          <a:extLst/>
        </p:spPr>
        <p:txBody>
          <a:bodyPr vert="horz" wrap="square" lIns="36576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032644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6" presetClass="emph" presetSubtype="0" repeatCount="5000" fill="hold" grpId="0" nodeType="afterEffect">
                                  <p:stCondLst>
                                    <p:cond delay="0"/>
                                  </p:stCondLst>
                                  <p:childTnLst>
                                    <p:animEffect transition="out" filter="fade">
                                      <p:cBhvr>
                                        <p:cTn id="10" dur="500" tmFilter="0, 0; .2, .5; .8, .5; 1, 0"/>
                                        <p:tgtEl>
                                          <p:spTgt spid="32"/>
                                        </p:tgtEl>
                                      </p:cBhvr>
                                    </p:animEffect>
                                    <p:animScale>
                                      <p:cBhvr>
                                        <p:cTn id="11" dur="250" autoRev="1" fill="hold"/>
                                        <p:tgtEl>
                                          <p:spTgt spid="32"/>
                                        </p:tgtEl>
                                      </p:cBhvr>
                                      <p:by x="105000" y="105000"/>
                                    </p:animScale>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anim calcmode="lin" valueType="num">
                                      <p:cBhvr>
                                        <p:cTn id="1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smtClean="0"/>
              <a:t>#4: How are Meditation and “Mindfulness” Relevant to Health and to Religion? </a:t>
            </a:r>
            <a:endParaRPr lang="en-US" sz="5400" dirty="0"/>
          </a:p>
        </p:txBody>
      </p:sp>
      <p:sp>
        <p:nvSpPr>
          <p:cNvPr id="4" name="Slide Number Placeholder 3"/>
          <p:cNvSpPr>
            <a:spLocks noGrp="1"/>
          </p:cNvSpPr>
          <p:nvPr>
            <p:ph type="sldNum" sz="quarter" idx="12"/>
          </p:nvPr>
        </p:nvSpPr>
        <p:spPr>
          <a:xfrm>
            <a:off x="304800" y="6138690"/>
            <a:ext cx="838200" cy="476250"/>
          </a:xfrm>
        </p:spPr>
        <p:txBody>
          <a:bodyPr/>
          <a:lstStyle/>
          <a:p>
            <a:pPr algn="l">
              <a:defRPr/>
            </a:pPr>
            <a:fld id="{1562156A-9564-4DAC-8093-548D72B23337}" type="slidenum">
              <a:rPr lang="en-US" altLang="en-US" smtClean="0"/>
              <a:pPr algn="l">
                <a:defRPr/>
              </a:pPr>
              <a:t>44</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smtClean="0"/>
              <a:t>Locus #4</a:t>
            </a:r>
            <a:endParaRPr lang="en-US" dirty="0"/>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sp>
        <p:nvSpPr>
          <p:cNvPr id="31" name="Rectangle 30"/>
          <p:cNvSpPr/>
          <p:nvPr/>
        </p:nvSpPr>
        <p:spPr bwMode="auto">
          <a:xfrm>
            <a:off x="1004886" y="1676400"/>
            <a:ext cx="3567114" cy="948543"/>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36576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Are meditation/“mindfulness” practices </a:t>
            </a:r>
            <a:r>
              <a:rPr lang="en-US" u="sng" dirty="0" smtClean="0"/>
              <a:t>relevant</a:t>
            </a:r>
            <a:r>
              <a:rPr lang="en-US" dirty="0" smtClean="0"/>
              <a:t> to health promotion and/or healthcare?</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5029200" y="1676400"/>
            <a:ext cx="3581400" cy="948543"/>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228600" indent="-228600">
              <a:buFont typeface="Arial" panose="020B0604020202020204" pitchFamily="34" charset="0"/>
              <a:buChar char="•"/>
            </a:pPr>
            <a:r>
              <a:rPr lang="en-US" dirty="0"/>
              <a:t>Does “mindfulness” already exist within </a:t>
            </a:r>
            <a:r>
              <a:rPr lang="en-US" u="sng" dirty="0"/>
              <a:t>diverse religions</a:t>
            </a:r>
            <a:r>
              <a:rPr lang="en-US" dirty="0"/>
              <a:t>?</a:t>
            </a:r>
          </a:p>
          <a:p>
            <a:pPr marL="228600" marR="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dirty="0" smtClean="0"/>
              <a:t>How culturally tailor?</a:t>
            </a:r>
          </a:p>
        </p:txBody>
      </p:sp>
      <p:sp>
        <p:nvSpPr>
          <p:cNvPr id="33" name="TextBox 32"/>
          <p:cNvSpPr txBox="1"/>
          <p:nvPr/>
        </p:nvSpPr>
        <p:spPr>
          <a:xfrm>
            <a:off x="1004886" y="2015952"/>
            <a:ext cx="383438" cy="307777"/>
          </a:xfrm>
          <a:prstGeom prst="rect">
            <a:avLst/>
          </a:prstGeom>
          <a:noFill/>
        </p:spPr>
        <p:txBody>
          <a:bodyPr wrap="none" rtlCol="0">
            <a:spAutoFit/>
          </a:bodyPr>
          <a:lstStyle/>
          <a:p>
            <a:r>
              <a:rPr lang="en-US" sz="1400" dirty="0" smtClean="0"/>
              <a:t>#4</a:t>
            </a:r>
            <a:endParaRPr lang="en-US" sz="1400" dirty="0"/>
          </a:p>
        </p:txBody>
      </p:sp>
      <p:cxnSp>
        <p:nvCxnSpPr>
          <p:cNvPr id="34" name="Straight Arrow Connector 33"/>
          <p:cNvCxnSpPr/>
          <p:nvPr/>
        </p:nvCxnSpPr>
        <p:spPr bwMode="auto">
          <a:xfrm>
            <a:off x="4572000" y="2133600"/>
            <a:ext cx="457200" cy="0"/>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841964" y="2770255"/>
            <a:ext cx="7768635" cy="2890702"/>
          </a:xfrm>
          <a:prstGeom prst="rect">
            <a:avLst/>
          </a:prstGeom>
          <a:noFill/>
        </p:spPr>
        <p:txBody>
          <a:bodyPr wrap="square" rtlCol="0">
            <a:noAutofit/>
          </a:bodyPr>
          <a:lstStyle/>
          <a:p>
            <a:r>
              <a:rPr lang="en-US" dirty="0" smtClean="0"/>
              <a:t>Assuming </a:t>
            </a:r>
            <a:r>
              <a:rPr lang="en-US" dirty="0" smtClean="0"/>
              <a:t>health is benefited…</a:t>
            </a:r>
          </a:p>
          <a:p>
            <a:pPr marL="285750" indent="-285750">
              <a:spcBef>
                <a:spcPts val="600"/>
              </a:spcBef>
              <a:buFont typeface="Wingdings" panose="05000000000000000000" pitchFamily="2" charset="2"/>
              <a:buChar char="ð"/>
            </a:pPr>
            <a:r>
              <a:rPr lang="en-US" b="1" i="1" dirty="0" smtClean="0"/>
              <a:t>Diversity</a:t>
            </a:r>
            <a:r>
              <a:rPr lang="en-US" dirty="0" smtClean="0"/>
              <a:t>. Should </a:t>
            </a:r>
            <a:r>
              <a:rPr lang="en-US" u="sng" dirty="0"/>
              <a:t>culturally </a:t>
            </a:r>
            <a:r>
              <a:rPr lang="en-US" u="sng" dirty="0" smtClean="0"/>
              <a:t>tailored</a:t>
            </a:r>
            <a:r>
              <a:rPr lang="en-US" dirty="0" smtClean="0"/>
              <a:t> versions </a:t>
            </a:r>
            <a:r>
              <a:rPr lang="en-US" dirty="0"/>
              <a:t>be </a:t>
            </a:r>
            <a:r>
              <a:rPr lang="en-US" dirty="0" smtClean="0"/>
              <a:t>provided, or is </a:t>
            </a:r>
            <a:r>
              <a:rPr lang="en-US" dirty="0"/>
              <a:t>mindfulness meditation a </a:t>
            </a:r>
            <a:r>
              <a:rPr lang="en-US" u="sng" dirty="0"/>
              <a:t>one-size-fits-all</a:t>
            </a:r>
            <a:r>
              <a:rPr lang="en-US" dirty="0"/>
              <a:t> </a:t>
            </a:r>
            <a:r>
              <a:rPr lang="en-US" dirty="0" smtClean="0"/>
              <a:t>practice? </a:t>
            </a:r>
          </a:p>
          <a:p>
            <a:pPr marL="285750" indent="-285750">
              <a:spcBef>
                <a:spcPts val="600"/>
              </a:spcBef>
              <a:buFont typeface="Wingdings" panose="05000000000000000000" pitchFamily="2" charset="2"/>
              <a:buChar char="ð"/>
            </a:pPr>
            <a:r>
              <a:rPr lang="en-US" b="1" i="1" dirty="0" smtClean="0"/>
              <a:t>Long-term </a:t>
            </a:r>
            <a:r>
              <a:rPr lang="en-US" b="1" i="1" dirty="0"/>
              <a:t>benefit</a:t>
            </a:r>
            <a:r>
              <a:rPr lang="en-US" dirty="0"/>
              <a:t>. Are long-term benefits truncated </a:t>
            </a:r>
            <a:r>
              <a:rPr lang="en-US" dirty="0" smtClean="0"/>
              <a:t>by secularization?</a:t>
            </a:r>
            <a:endParaRPr lang="en-US" dirty="0"/>
          </a:p>
          <a:p>
            <a:endParaRPr lang="en-US" dirty="0"/>
          </a:p>
        </p:txBody>
      </p:sp>
      <p:sp>
        <p:nvSpPr>
          <p:cNvPr id="11" name="TextBox 10"/>
          <p:cNvSpPr txBox="1"/>
          <p:nvPr/>
        </p:nvSpPr>
        <p:spPr>
          <a:xfrm>
            <a:off x="1620401" y="5806269"/>
            <a:ext cx="6211759" cy="954107"/>
          </a:xfrm>
          <a:prstGeom prst="rect">
            <a:avLst/>
          </a:prstGeom>
          <a:solidFill>
            <a:srgbClr val="CCECFF">
              <a:alpha val="50000"/>
            </a:srgbClr>
          </a:solidFill>
        </p:spPr>
        <p:txBody>
          <a:bodyPr wrap="square" rtlCol="0">
            <a:spAutoFit/>
          </a:bodyPr>
          <a:lstStyle/>
          <a:p>
            <a:pPr marL="0" indent="0" eaLnBrk="1" hangingPunct="1">
              <a:buNone/>
            </a:pPr>
            <a:r>
              <a:rPr lang="en-US" altLang="en-US" dirty="0"/>
              <a:t>C</a:t>
            </a:r>
            <a:r>
              <a:rPr lang="en-US" altLang="en-US" dirty="0" smtClean="0"/>
              <a:t>hoice </a:t>
            </a:r>
            <a:r>
              <a:rPr lang="en-US" altLang="en-US" dirty="0"/>
              <a:t>of </a:t>
            </a:r>
            <a:r>
              <a:rPr lang="en-US" altLang="en-US" u="sng" dirty="0" smtClean="0"/>
              <a:t>spiritual</a:t>
            </a:r>
            <a:r>
              <a:rPr lang="en-US" altLang="en-US" dirty="0" smtClean="0"/>
              <a:t> meditative </a:t>
            </a:r>
            <a:r>
              <a:rPr lang="en-US" altLang="en-US" dirty="0"/>
              <a:t>focus can </a:t>
            </a:r>
            <a:r>
              <a:rPr lang="en-US" altLang="en-US" i="1" dirty="0" smtClean="0"/>
              <a:t>matter</a:t>
            </a:r>
            <a:endParaRPr lang="en-US" altLang="en-US" i="1" dirty="0"/>
          </a:p>
          <a:p>
            <a:pPr marL="800100" lvl="1" indent="-342900">
              <a:buFont typeface="Arial" panose="020B0604020202020204" pitchFamily="34" charset="0"/>
              <a:buChar char="•"/>
            </a:pPr>
            <a:r>
              <a:rPr lang="en-US" dirty="0" smtClean="0"/>
              <a:t>RCTs</a:t>
            </a:r>
            <a:r>
              <a:rPr lang="en-US" sz="1600" dirty="0" smtClean="0"/>
              <a:t>                      (</a:t>
            </a:r>
            <a:r>
              <a:rPr lang="en-US" sz="1600" dirty="0" err="1" smtClean="0"/>
              <a:t>Wachholtz</a:t>
            </a:r>
            <a:r>
              <a:rPr lang="en-US" sz="1600" dirty="0" smtClean="0"/>
              <a:t> et al, 2005, 2008, 2017)</a:t>
            </a:r>
          </a:p>
          <a:p>
            <a:pPr marL="800100" lvl="1" indent="-342900">
              <a:buFont typeface="Arial" panose="020B0604020202020204" pitchFamily="34" charset="0"/>
              <a:buChar char="•"/>
            </a:pPr>
            <a:r>
              <a:rPr lang="en-US" dirty="0" smtClean="0"/>
              <a:t>Deep basis in traditions   </a:t>
            </a:r>
            <a:r>
              <a:rPr lang="en-US" sz="1600" dirty="0" smtClean="0"/>
              <a:t>(Oman &amp; Bormann, 2018)</a:t>
            </a:r>
          </a:p>
        </p:txBody>
      </p:sp>
      <p:sp>
        <p:nvSpPr>
          <p:cNvPr id="12" name="Rectangular Callout 11"/>
          <p:cNvSpPr/>
          <p:nvPr/>
        </p:nvSpPr>
        <p:spPr bwMode="auto">
          <a:xfrm>
            <a:off x="3074047" y="4209613"/>
            <a:ext cx="3962400" cy="1524000"/>
          </a:xfrm>
          <a:prstGeom prst="wedgeRectCallout">
            <a:avLst>
              <a:gd name="adj1" fmla="val -49709"/>
              <a:gd name="adj2" fmla="val 20767"/>
            </a:avLst>
          </a:prstGeom>
          <a:solidFill>
            <a:srgbClr val="CCFFCC"/>
          </a:solidFill>
          <a:ln w="28575" cap="flat" cmpd="sng" algn="ctr">
            <a:noFill/>
            <a:prstDash val="solid"/>
            <a:miter lim="800000"/>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Arial" charset="0"/>
                <a:ea typeface="+mn-ea"/>
                <a:cs typeface="+mn-cs"/>
              </a:rPr>
              <a:t>R/S-accommodative </a:t>
            </a:r>
            <a:r>
              <a:rPr kumimoji="0" lang="en-US" sz="2000" b="1" i="0" u="sng" strike="noStrike" kern="1200" cap="none" spc="0" normalizeH="0" baseline="0" noProof="0" dirty="0" smtClean="0">
                <a:ln>
                  <a:noFill/>
                </a:ln>
                <a:solidFill>
                  <a:srgbClr val="000000"/>
                </a:solidFill>
                <a:effectLst/>
                <a:uLnTx/>
                <a:uFillTx/>
                <a:latin typeface="Arial" charset="0"/>
                <a:ea typeface="+mn-ea"/>
                <a:cs typeface="+mn-cs"/>
              </a:rPr>
              <a:t>therapies </a:t>
            </a:r>
            <a:r>
              <a:rPr kumimoji="0" lang="en-US" sz="2000" b="0" i="0" u="none" strike="noStrike" kern="1200" cap="none" spc="0" normalizeH="0" baseline="0" noProof="0" dirty="0" smtClean="0">
                <a:ln>
                  <a:noFill/>
                </a:ln>
                <a:solidFill>
                  <a:srgbClr val="000000"/>
                </a:solidFill>
                <a:effectLst/>
                <a:uLnTx/>
                <a:uFillTx/>
                <a:latin typeface="Arial" charset="0"/>
                <a:ea typeface="+mn-ea"/>
                <a:cs typeface="+mn-cs"/>
              </a:rPr>
              <a:t>outperform </a:t>
            </a:r>
            <a:r>
              <a:rPr kumimoji="0" lang="en-US" sz="2000" b="0" i="0" u="none" strike="noStrike" kern="1200" cap="none" spc="0" normalizeH="0" baseline="0" noProof="0" dirty="0">
                <a:ln>
                  <a:noFill/>
                </a:ln>
                <a:solidFill>
                  <a:srgbClr val="000000"/>
                </a:solidFill>
                <a:effectLst/>
                <a:uLnTx/>
                <a:uFillTx/>
                <a:latin typeface="Arial" charset="0"/>
                <a:ea typeface="+mn-ea"/>
                <a:cs typeface="+mn-cs"/>
              </a:rPr>
              <a:t>both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no-treatment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controls </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800" b="0" i="1" u="none" strike="noStrike" kern="1200" cap="none" spc="0" normalizeH="0" baseline="0" noProof="0" dirty="0">
                <a:ln>
                  <a:noFill/>
                </a:ln>
                <a:solidFill>
                  <a:srgbClr val="000000"/>
                </a:solidFill>
                <a:effectLst/>
                <a:uLnTx/>
                <a:uFillTx/>
                <a:latin typeface="Arial" charset="0"/>
                <a:ea typeface="+mn-ea"/>
                <a:cs typeface="+mn-cs"/>
              </a:rPr>
              <a:t>d</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45) &amp;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alternate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secular </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therapies (</a:t>
            </a:r>
            <a:r>
              <a:rPr kumimoji="0" lang="en-US" sz="1800" b="0" i="1" u="none" strike="noStrike" kern="1200" cap="none" spc="0" normalizeH="0" baseline="0" noProof="0" dirty="0" smtClean="0">
                <a:ln>
                  <a:noFill/>
                </a:ln>
                <a:solidFill>
                  <a:srgbClr val="000000"/>
                </a:solidFill>
                <a:effectLst/>
                <a:uLnTx/>
                <a:uFillTx/>
                <a:latin typeface="Arial" charset="0"/>
                <a:ea typeface="+mn-ea"/>
                <a:cs typeface="+mn-cs"/>
              </a:rPr>
              <a:t>d</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Arial" charset="0"/>
                <a:ea typeface="+mn-ea"/>
                <a:cs typeface="+mn-cs"/>
              </a:rPr>
              <a:t> </a:t>
            </a:r>
            <a:r>
              <a:rPr kumimoji="0" lang="en-US" sz="1800" b="0" i="0" u="none" strike="noStrike" kern="1200" cap="none" spc="0" normalizeH="0" baseline="0" noProof="0" dirty="0" smtClean="0">
                <a:ln>
                  <a:noFill/>
                </a:ln>
                <a:solidFill>
                  <a:srgbClr val="FF00FF"/>
                </a:solidFill>
                <a:effectLst/>
                <a:uLnTx/>
                <a:uFillTx/>
                <a:latin typeface="Arial" charset="0"/>
                <a:ea typeface="+mn-ea"/>
                <a:cs typeface="+mn-cs"/>
              </a:rPr>
              <a:t>         (Worthington &amp;c, 2011)</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a:r>
            <a:b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br>
            <a:endParaRPr kumimoji="0" lang="en-US" sz="1400" b="0" i="0" u="none" strike="noStrike" kern="1200" cap="none" spc="0" normalizeH="0" baseline="0" noProof="0" dirty="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059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anim calcmode="lin" valueType="num">
                                      <p:cBhvr>
                                        <p:cTn id="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72">
                                          <p:stCondLst>
                                            <p:cond delay="0"/>
                                          </p:stCondLst>
                                        </p:cTn>
                                        <p:tgtEl>
                                          <p:spTgt spid="11"/>
                                        </p:tgtEl>
                                      </p:cBhvr>
                                    </p:animEffect>
                                    <p:anim calcmode="lin" valueType="num">
                                      <p:cBhvr>
                                        <p:cTn id="18" dur="228"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83"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83" tmFilter="0, 0; 0.125,0.2665; 0.25,0.4; 0.375,0.465; 0.5,0.5;  0.625,0.535; 0.75,0.6; 0.875,0.7335; 1,1">
                                          <p:stCondLst>
                                            <p:cond delay="83"/>
                                          </p:stCondLst>
                                        </p:cTn>
                                        <p:tgtEl>
                                          <p:spTgt spid="11"/>
                                        </p:tgtEl>
                                        <p:attrNameLst>
                                          <p:attrName>ppt_y</p:attrName>
                                        </p:attrNameLst>
                                      </p:cBhvr>
                                      <p:tavLst>
                                        <p:tav tm="0" fmla="#ppt_y-sin(pi*$)/9">
                                          <p:val>
                                            <p:fltVal val="0"/>
                                          </p:val>
                                        </p:tav>
                                        <p:tav tm="100000">
                                          <p:val>
                                            <p:fltVal val="1"/>
                                          </p:val>
                                        </p:tav>
                                      </p:tavLst>
                                    </p:anim>
                                    <p:anim calcmode="lin" valueType="num">
                                      <p:cBhvr>
                                        <p:cTn id="21" dur="41" tmFilter="0, 0; 0.125,0.2665; 0.25,0.4; 0.375,0.465; 0.5,0.5;  0.625,0.535; 0.75,0.6; 0.875,0.7335; 1,1">
                                          <p:stCondLst>
                                            <p:cond delay="166"/>
                                          </p:stCondLst>
                                        </p:cTn>
                                        <p:tgtEl>
                                          <p:spTgt spid="11"/>
                                        </p:tgtEl>
                                        <p:attrNameLst>
                                          <p:attrName>ppt_y</p:attrName>
                                        </p:attrNameLst>
                                      </p:cBhvr>
                                      <p:tavLst>
                                        <p:tav tm="0" fmla="#ppt_y-sin(pi*$)/27">
                                          <p:val>
                                            <p:fltVal val="0"/>
                                          </p:val>
                                        </p:tav>
                                        <p:tav tm="100000">
                                          <p:val>
                                            <p:fltVal val="1"/>
                                          </p:val>
                                        </p:tav>
                                      </p:tavLst>
                                    </p:anim>
                                    <p:anim calcmode="lin" valueType="num">
                                      <p:cBhvr>
                                        <p:cTn id="22" dur="21" tmFilter="0, 0; 0.125,0.2665; 0.25,0.4; 0.375,0.465; 0.5,0.5;  0.625,0.535; 0.75,0.6; 0.875,0.7335; 1,1">
                                          <p:stCondLst>
                                            <p:cond delay="207"/>
                                          </p:stCondLst>
                                        </p:cTn>
                                        <p:tgtEl>
                                          <p:spTgt spid="11"/>
                                        </p:tgtEl>
                                        <p:attrNameLst>
                                          <p:attrName>ppt_y</p:attrName>
                                        </p:attrNameLst>
                                      </p:cBhvr>
                                      <p:tavLst>
                                        <p:tav tm="0" fmla="#ppt_y-sin(pi*$)/81">
                                          <p:val>
                                            <p:fltVal val="0"/>
                                          </p:val>
                                        </p:tav>
                                        <p:tav tm="100000">
                                          <p:val>
                                            <p:fltVal val="1"/>
                                          </p:val>
                                        </p:tav>
                                      </p:tavLst>
                                    </p:anim>
                                    <p:animScale>
                                      <p:cBhvr>
                                        <p:cTn id="23" dur="3">
                                          <p:stCondLst>
                                            <p:cond delay="81"/>
                                          </p:stCondLst>
                                        </p:cTn>
                                        <p:tgtEl>
                                          <p:spTgt spid="11"/>
                                        </p:tgtEl>
                                      </p:cBhvr>
                                      <p:to x="100000" y="60000"/>
                                    </p:animScale>
                                    <p:animScale>
                                      <p:cBhvr>
                                        <p:cTn id="24" dur="21" decel="50000">
                                          <p:stCondLst>
                                            <p:cond delay="85"/>
                                          </p:stCondLst>
                                        </p:cTn>
                                        <p:tgtEl>
                                          <p:spTgt spid="11"/>
                                        </p:tgtEl>
                                      </p:cBhvr>
                                      <p:to x="100000" y="100000"/>
                                    </p:animScale>
                                    <p:animScale>
                                      <p:cBhvr>
                                        <p:cTn id="25" dur="3">
                                          <p:stCondLst>
                                            <p:cond delay="164"/>
                                          </p:stCondLst>
                                        </p:cTn>
                                        <p:tgtEl>
                                          <p:spTgt spid="11"/>
                                        </p:tgtEl>
                                      </p:cBhvr>
                                      <p:to x="100000" y="80000"/>
                                    </p:animScale>
                                    <p:animScale>
                                      <p:cBhvr>
                                        <p:cTn id="26" dur="21" decel="50000">
                                          <p:stCondLst>
                                            <p:cond delay="167"/>
                                          </p:stCondLst>
                                        </p:cTn>
                                        <p:tgtEl>
                                          <p:spTgt spid="11"/>
                                        </p:tgtEl>
                                      </p:cBhvr>
                                      <p:to x="100000" y="100000"/>
                                    </p:animScale>
                                    <p:animScale>
                                      <p:cBhvr>
                                        <p:cTn id="27" dur="3">
                                          <p:stCondLst>
                                            <p:cond delay="205"/>
                                          </p:stCondLst>
                                        </p:cTn>
                                        <p:tgtEl>
                                          <p:spTgt spid="11"/>
                                        </p:tgtEl>
                                      </p:cBhvr>
                                      <p:to x="100000" y="90000"/>
                                    </p:animScale>
                                    <p:animScale>
                                      <p:cBhvr>
                                        <p:cTn id="28" dur="21" decel="50000">
                                          <p:stCondLst>
                                            <p:cond delay="208"/>
                                          </p:stCondLst>
                                        </p:cTn>
                                        <p:tgtEl>
                                          <p:spTgt spid="11"/>
                                        </p:tgtEl>
                                      </p:cBhvr>
                                      <p:to x="100000" y="100000"/>
                                    </p:animScale>
                                    <p:animScale>
                                      <p:cBhvr>
                                        <p:cTn id="29" dur="3">
                                          <p:stCondLst>
                                            <p:cond delay="226"/>
                                          </p:stCondLst>
                                        </p:cTn>
                                        <p:tgtEl>
                                          <p:spTgt spid="11"/>
                                        </p:tgtEl>
                                      </p:cBhvr>
                                      <p:to x="100000" y="95000"/>
                                    </p:animScale>
                                    <p:animScale>
                                      <p:cBhvr>
                                        <p:cTn id="30" dur="21" decel="50000">
                                          <p:stCondLst>
                                            <p:cond delay="22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smtClean="0"/>
              <a:t>#4: How are Meditation and “Mindfulness” Relevant to Health and to Religion? </a:t>
            </a:r>
            <a:endParaRPr lang="en-US" sz="5400" dirty="0"/>
          </a:p>
        </p:txBody>
      </p:sp>
      <p:sp>
        <p:nvSpPr>
          <p:cNvPr id="4" name="Slide Number Placeholder 3"/>
          <p:cNvSpPr>
            <a:spLocks noGrp="1"/>
          </p:cNvSpPr>
          <p:nvPr>
            <p:ph type="sldNum" sz="quarter" idx="12"/>
          </p:nvPr>
        </p:nvSpPr>
        <p:spPr>
          <a:xfrm>
            <a:off x="94972" y="6231441"/>
            <a:ext cx="362228" cy="476250"/>
          </a:xfrm>
        </p:spPr>
        <p:txBody>
          <a:bodyPr/>
          <a:lstStyle/>
          <a:p>
            <a:pPr algn="l">
              <a:defRPr/>
            </a:pPr>
            <a:fld id="{1562156A-9564-4DAC-8093-548D72B23337}" type="slidenum">
              <a:rPr lang="en-US" altLang="en-US" smtClean="0"/>
              <a:pPr algn="l">
                <a:defRPr/>
              </a:pPr>
              <a:t>45</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smtClean="0"/>
              <a:t>Locus #4</a:t>
            </a:r>
            <a:endParaRPr lang="en-US" dirty="0"/>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sp>
        <p:nvSpPr>
          <p:cNvPr id="31" name="Rectangle 30"/>
          <p:cNvSpPr/>
          <p:nvPr/>
        </p:nvSpPr>
        <p:spPr bwMode="auto">
          <a:xfrm>
            <a:off x="1004886" y="1676400"/>
            <a:ext cx="3567114" cy="948543"/>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36576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Are meditation/“mindfulness” practices </a:t>
            </a:r>
            <a:r>
              <a:rPr lang="en-US" u="sng" dirty="0" smtClean="0"/>
              <a:t>relevant</a:t>
            </a:r>
            <a:r>
              <a:rPr lang="en-US" dirty="0" smtClean="0"/>
              <a:t> to health promotion and/or healthcare?</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5029200" y="1676400"/>
            <a:ext cx="3581400" cy="948543"/>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228600" indent="-228600">
              <a:buFont typeface="Arial" panose="020B0604020202020204" pitchFamily="34" charset="0"/>
              <a:buChar char="•"/>
            </a:pPr>
            <a:r>
              <a:rPr lang="en-US" dirty="0"/>
              <a:t>Does “mindfulness” already exist within </a:t>
            </a:r>
            <a:r>
              <a:rPr lang="en-US" u="sng" dirty="0"/>
              <a:t>diverse religions</a:t>
            </a:r>
            <a:r>
              <a:rPr lang="en-US" dirty="0"/>
              <a:t>?</a:t>
            </a:r>
          </a:p>
          <a:p>
            <a:pPr marL="228600" marR="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dirty="0" smtClean="0"/>
              <a:t>How culturally tailor?</a:t>
            </a:r>
          </a:p>
        </p:txBody>
      </p:sp>
      <p:sp>
        <p:nvSpPr>
          <p:cNvPr id="33" name="TextBox 32"/>
          <p:cNvSpPr txBox="1"/>
          <p:nvPr/>
        </p:nvSpPr>
        <p:spPr>
          <a:xfrm>
            <a:off x="1004886" y="2015952"/>
            <a:ext cx="383438" cy="307777"/>
          </a:xfrm>
          <a:prstGeom prst="rect">
            <a:avLst/>
          </a:prstGeom>
          <a:noFill/>
        </p:spPr>
        <p:txBody>
          <a:bodyPr wrap="none" rtlCol="0">
            <a:spAutoFit/>
          </a:bodyPr>
          <a:lstStyle/>
          <a:p>
            <a:r>
              <a:rPr lang="en-US" sz="1400" dirty="0" smtClean="0"/>
              <a:t>#4</a:t>
            </a:r>
            <a:endParaRPr lang="en-US" sz="1400" dirty="0"/>
          </a:p>
        </p:txBody>
      </p:sp>
      <p:cxnSp>
        <p:nvCxnSpPr>
          <p:cNvPr id="34" name="Straight Arrow Connector 33"/>
          <p:cNvCxnSpPr/>
          <p:nvPr/>
        </p:nvCxnSpPr>
        <p:spPr bwMode="auto">
          <a:xfrm>
            <a:off x="4572000" y="2133600"/>
            <a:ext cx="457200" cy="0"/>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841964" y="2770255"/>
            <a:ext cx="7768635" cy="2890702"/>
          </a:xfrm>
          <a:prstGeom prst="rect">
            <a:avLst/>
          </a:prstGeom>
          <a:noFill/>
        </p:spPr>
        <p:txBody>
          <a:bodyPr wrap="square" rtlCol="0">
            <a:noAutofit/>
          </a:bodyPr>
          <a:lstStyle/>
          <a:p>
            <a:r>
              <a:rPr lang="en-US" dirty="0" smtClean="0"/>
              <a:t>Assuming </a:t>
            </a:r>
            <a:r>
              <a:rPr lang="en-US" dirty="0" smtClean="0"/>
              <a:t>health is benefited…</a:t>
            </a:r>
          </a:p>
          <a:p>
            <a:pPr marL="285750" indent="-285750">
              <a:spcBef>
                <a:spcPts val="600"/>
              </a:spcBef>
              <a:buFont typeface="Wingdings" panose="05000000000000000000" pitchFamily="2" charset="2"/>
              <a:buChar char="ð"/>
            </a:pPr>
            <a:r>
              <a:rPr lang="en-US" b="1" i="1" dirty="0" smtClean="0"/>
              <a:t>Diversity</a:t>
            </a:r>
            <a:r>
              <a:rPr lang="en-US" dirty="0" smtClean="0"/>
              <a:t>. Should </a:t>
            </a:r>
            <a:r>
              <a:rPr lang="en-US" u="sng" dirty="0"/>
              <a:t>culturally </a:t>
            </a:r>
            <a:r>
              <a:rPr lang="en-US" u="sng" dirty="0" smtClean="0"/>
              <a:t>tailored</a:t>
            </a:r>
            <a:r>
              <a:rPr lang="en-US" dirty="0" smtClean="0"/>
              <a:t> versions </a:t>
            </a:r>
            <a:r>
              <a:rPr lang="en-US" dirty="0"/>
              <a:t>be </a:t>
            </a:r>
            <a:r>
              <a:rPr lang="en-US" dirty="0" smtClean="0"/>
              <a:t>provided, or is </a:t>
            </a:r>
            <a:r>
              <a:rPr lang="en-US" dirty="0"/>
              <a:t>mindfulness meditation a </a:t>
            </a:r>
            <a:r>
              <a:rPr lang="en-US" u="sng" dirty="0"/>
              <a:t>one-size-fits-all</a:t>
            </a:r>
            <a:r>
              <a:rPr lang="en-US" dirty="0"/>
              <a:t> </a:t>
            </a:r>
            <a:r>
              <a:rPr lang="en-US" dirty="0" smtClean="0"/>
              <a:t>practice? </a:t>
            </a:r>
          </a:p>
          <a:p>
            <a:pPr marL="285750" indent="-285750">
              <a:spcBef>
                <a:spcPts val="600"/>
              </a:spcBef>
              <a:buFont typeface="Wingdings" panose="05000000000000000000" pitchFamily="2" charset="2"/>
              <a:buChar char="ð"/>
            </a:pPr>
            <a:r>
              <a:rPr lang="en-US" b="1" i="1" dirty="0" smtClean="0"/>
              <a:t>Long-term </a:t>
            </a:r>
            <a:r>
              <a:rPr lang="en-US" b="1" i="1" dirty="0"/>
              <a:t>benefit</a:t>
            </a:r>
            <a:r>
              <a:rPr lang="en-US" dirty="0"/>
              <a:t>. Are long-term benefits </a:t>
            </a:r>
            <a:r>
              <a:rPr lang="en-US" dirty="0" smtClean="0"/>
              <a:t>truncated by </a:t>
            </a:r>
            <a:r>
              <a:rPr lang="en-US" dirty="0" smtClean="0"/>
              <a:t>secularization?</a:t>
            </a:r>
            <a:endParaRPr lang="en-US" dirty="0"/>
          </a:p>
          <a:p>
            <a:pPr marL="285750" indent="-285750">
              <a:spcBef>
                <a:spcPts val="600"/>
              </a:spcBef>
              <a:buFont typeface="Wingdings" panose="05000000000000000000" pitchFamily="2" charset="2"/>
              <a:buChar char="ð"/>
            </a:pPr>
            <a:r>
              <a:rPr lang="en-US" b="1" i="1" dirty="0" smtClean="0"/>
              <a:t>Socio-spiritual side-effects? </a:t>
            </a:r>
            <a:r>
              <a:rPr lang="en-US" dirty="0" smtClean="0"/>
              <a:t>Is mindfulness “stealth Buddhism”? Stealth corporatism? Stealth secularism? Colonization of the mind?</a:t>
            </a:r>
          </a:p>
          <a:p>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6656" y="4766525"/>
            <a:ext cx="950882" cy="1496814"/>
          </a:xfrm>
          <a:prstGeom prst="rect">
            <a:avLst/>
          </a:prstGeom>
        </p:spPr>
      </p:pic>
      <p:sp>
        <p:nvSpPr>
          <p:cNvPr id="12" name="TextBox 11"/>
          <p:cNvSpPr txBox="1"/>
          <p:nvPr/>
        </p:nvSpPr>
        <p:spPr>
          <a:xfrm>
            <a:off x="6248400" y="4822062"/>
            <a:ext cx="2817170" cy="1815882"/>
          </a:xfrm>
          <a:prstGeom prst="rect">
            <a:avLst/>
          </a:prstGeom>
          <a:solidFill>
            <a:srgbClr val="CCFFCC">
              <a:alpha val="60000"/>
            </a:srgbClr>
          </a:solidFill>
        </p:spPr>
        <p:txBody>
          <a:bodyPr wrap="square" rtlCol="0">
            <a:spAutoFit/>
          </a:bodyPr>
          <a:lstStyle/>
          <a:p>
            <a:r>
              <a:rPr lang="en-US" sz="1600" u="sng" dirty="0" smtClean="0"/>
              <a:t>Discourse Analysis</a:t>
            </a:r>
          </a:p>
          <a:p>
            <a:r>
              <a:rPr lang="en-US" sz="1600" i="1" dirty="0" smtClean="0"/>
              <a:t>Oxford Handbook of the Study of Religion</a:t>
            </a:r>
          </a:p>
          <a:p>
            <a:pPr marL="285750" indent="-285750">
              <a:buFont typeface="Arial" panose="020B0604020202020204" pitchFamily="34" charset="0"/>
              <a:buChar char="•"/>
            </a:pPr>
            <a:r>
              <a:rPr lang="en-US" sz="1600" dirty="0" smtClean="0"/>
              <a:t>Vollmer &amp;c (2016). Science. </a:t>
            </a:r>
            <a:br>
              <a:rPr lang="en-US" sz="1600" dirty="0" smtClean="0"/>
            </a:br>
            <a:r>
              <a:rPr lang="en-US" sz="1600" dirty="0" smtClean="0"/>
              <a:t>[Buddhism &amp; science as interacting discourses]</a:t>
            </a:r>
            <a:endParaRPr lang="en-US" sz="1600" dirty="0"/>
          </a:p>
        </p:txBody>
      </p:sp>
      <p:sp>
        <p:nvSpPr>
          <p:cNvPr id="15" name="TextBox 14"/>
          <p:cNvSpPr txBox="1"/>
          <p:nvPr/>
        </p:nvSpPr>
        <p:spPr>
          <a:xfrm>
            <a:off x="2772286" y="6256266"/>
            <a:ext cx="3199622" cy="584775"/>
          </a:xfrm>
          <a:prstGeom prst="rect">
            <a:avLst/>
          </a:prstGeom>
          <a:solidFill>
            <a:srgbClr val="FFFF00">
              <a:alpha val="60000"/>
            </a:srgbClr>
          </a:solidFill>
        </p:spPr>
        <p:txBody>
          <a:bodyPr wrap="square" rtlCol="0">
            <a:spAutoFit/>
          </a:bodyPr>
          <a:lstStyle/>
          <a:p>
            <a:r>
              <a:rPr lang="en-US" sz="1600" i="1" dirty="0" err="1" smtClean="0"/>
              <a:t>McMindfulness</a:t>
            </a:r>
            <a:r>
              <a:rPr lang="en-US" sz="1600" i="1" dirty="0" smtClean="0"/>
              <a:t> = New Capitalist Spirituality </a:t>
            </a:r>
            <a:r>
              <a:rPr lang="en-US" sz="1600" dirty="0" smtClean="0"/>
              <a:t>(Purser, 2019)</a:t>
            </a:r>
            <a:endParaRPr lang="en-US" sz="1600" dirty="0"/>
          </a:p>
        </p:txBody>
      </p:sp>
      <p:sp>
        <p:nvSpPr>
          <p:cNvPr id="16" name="TextBox 15"/>
          <p:cNvSpPr txBox="1"/>
          <p:nvPr/>
        </p:nvSpPr>
        <p:spPr>
          <a:xfrm>
            <a:off x="276086" y="4948453"/>
            <a:ext cx="3199622" cy="584775"/>
          </a:xfrm>
          <a:prstGeom prst="rect">
            <a:avLst/>
          </a:prstGeom>
          <a:solidFill>
            <a:schemeClr val="accent1">
              <a:lumMod val="90000"/>
              <a:alpha val="60000"/>
            </a:schemeClr>
          </a:solidFill>
        </p:spPr>
        <p:txBody>
          <a:bodyPr wrap="square" rtlCol="0">
            <a:spAutoFit/>
          </a:bodyPr>
          <a:lstStyle/>
          <a:p>
            <a:r>
              <a:rPr lang="en-US" sz="1600" u="sng" dirty="0" smtClean="0"/>
              <a:t>Stealth Buddhism</a:t>
            </a:r>
            <a:endParaRPr lang="en-US" sz="1600" u="sng" dirty="0"/>
          </a:p>
          <a:p>
            <a:r>
              <a:rPr lang="en-US" sz="1600" dirty="0" smtClean="0"/>
              <a:t>C. G. Brown (2016, 2017)</a:t>
            </a:r>
            <a:endParaRPr lang="en-US" sz="1600" dirty="0"/>
          </a:p>
        </p:txBody>
      </p:sp>
    </p:spTree>
    <p:extLst>
      <p:ext uri="{BB962C8B-B14F-4D97-AF65-F5344CB8AC3E}">
        <p14:creationId xmlns:p14="http://schemas.microsoft.com/office/powerpoint/2010/main" val="1479379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anim calcmode="lin" valueType="num">
                                      <p:cBhvr>
                                        <p:cTn id="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5384516" y="3051976"/>
            <a:ext cx="2616484" cy="327880"/>
          </a:xfrm>
          <a:prstGeom prst="rect">
            <a:avLst/>
          </a:prstGeom>
          <a:solidFill>
            <a:srgbClr val="FFFF00">
              <a:alpha val="50000"/>
            </a:srgbClr>
          </a:solidFill>
        </p:spPr>
        <p:txBody>
          <a:bodyPr wrap="square" rtlCol="0">
            <a:noAutofit/>
          </a:bodyPr>
          <a:lstStyle/>
          <a:p>
            <a:endParaRPr lang="en-US" sz="1200" dirty="0" smtClean="0"/>
          </a:p>
        </p:txBody>
      </p:sp>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smtClean="0"/>
              <a:t>#4: How are Meditation and “Mindfulness” Relevant to Health and to Religion? </a:t>
            </a:r>
            <a:endParaRPr lang="en-US" sz="5400" dirty="0"/>
          </a:p>
        </p:txBody>
      </p:sp>
      <p:sp>
        <p:nvSpPr>
          <p:cNvPr id="4" name="Slide Number Placeholder 3"/>
          <p:cNvSpPr>
            <a:spLocks noGrp="1"/>
          </p:cNvSpPr>
          <p:nvPr>
            <p:ph type="sldNum" sz="quarter" idx="12"/>
          </p:nvPr>
        </p:nvSpPr>
        <p:spPr>
          <a:xfrm>
            <a:off x="94972" y="6231441"/>
            <a:ext cx="438428" cy="476250"/>
          </a:xfrm>
        </p:spPr>
        <p:txBody>
          <a:bodyPr/>
          <a:lstStyle/>
          <a:p>
            <a:pPr algn="l">
              <a:defRPr/>
            </a:pPr>
            <a:fld id="{1562156A-9564-4DAC-8093-548D72B23337}" type="slidenum">
              <a:rPr lang="en-US" altLang="en-US" smtClean="0"/>
              <a:pPr algn="l">
                <a:defRPr/>
              </a:pPr>
              <a:t>46</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smtClean="0"/>
              <a:t>Locus #4</a:t>
            </a:r>
            <a:endParaRPr lang="en-US" dirty="0"/>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sp>
        <p:nvSpPr>
          <p:cNvPr id="31" name="Rectangle 30"/>
          <p:cNvSpPr/>
          <p:nvPr/>
        </p:nvSpPr>
        <p:spPr bwMode="auto">
          <a:xfrm>
            <a:off x="1004886" y="1676400"/>
            <a:ext cx="3567114" cy="948543"/>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36576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Are meditation/“mindfulness” practices </a:t>
            </a:r>
            <a:r>
              <a:rPr lang="en-US" u="sng" dirty="0" smtClean="0"/>
              <a:t>relevant</a:t>
            </a:r>
            <a:r>
              <a:rPr lang="en-US" dirty="0" smtClean="0"/>
              <a:t> to health promotion and/or healthcare?</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5029200" y="1676400"/>
            <a:ext cx="3581400" cy="948543"/>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228600" indent="-228600">
              <a:buFont typeface="Arial" panose="020B0604020202020204" pitchFamily="34" charset="0"/>
              <a:buChar char="•"/>
            </a:pPr>
            <a:r>
              <a:rPr lang="en-US" dirty="0"/>
              <a:t>Does “mindfulness” already exist within </a:t>
            </a:r>
            <a:r>
              <a:rPr lang="en-US" u="sng" dirty="0"/>
              <a:t>diverse religions</a:t>
            </a:r>
            <a:r>
              <a:rPr lang="en-US" dirty="0"/>
              <a:t>?</a:t>
            </a:r>
          </a:p>
          <a:p>
            <a:pPr marL="228600" marR="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dirty="0" smtClean="0"/>
              <a:t>How culturally tailor?</a:t>
            </a:r>
          </a:p>
        </p:txBody>
      </p:sp>
      <p:sp>
        <p:nvSpPr>
          <p:cNvPr id="33" name="TextBox 32"/>
          <p:cNvSpPr txBox="1"/>
          <p:nvPr/>
        </p:nvSpPr>
        <p:spPr>
          <a:xfrm>
            <a:off x="1004886" y="2015952"/>
            <a:ext cx="383438" cy="307777"/>
          </a:xfrm>
          <a:prstGeom prst="rect">
            <a:avLst/>
          </a:prstGeom>
          <a:noFill/>
        </p:spPr>
        <p:txBody>
          <a:bodyPr wrap="none" rtlCol="0">
            <a:spAutoFit/>
          </a:bodyPr>
          <a:lstStyle/>
          <a:p>
            <a:r>
              <a:rPr lang="en-US" sz="1400" dirty="0" smtClean="0"/>
              <a:t>#4</a:t>
            </a:r>
            <a:endParaRPr lang="en-US" sz="1400" dirty="0"/>
          </a:p>
        </p:txBody>
      </p:sp>
      <p:cxnSp>
        <p:nvCxnSpPr>
          <p:cNvPr id="34" name="Straight Arrow Connector 33"/>
          <p:cNvCxnSpPr/>
          <p:nvPr/>
        </p:nvCxnSpPr>
        <p:spPr bwMode="auto">
          <a:xfrm>
            <a:off x="4572000" y="2133600"/>
            <a:ext cx="457200" cy="0"/>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841965" y="2770255"/>
            <a:ext cx="7460070" cy="2890702"/>
          </a:xfrm>
          <a:prstGeom prst="rect">
            <a:avLst/>
          </a:prstGeom>
          <a:noFill/>
        </p:spPr>
        <p:txBody>
          <a:bodyPr wrap="square" rtlCol="0">
            <a:noAutofit/>
          </a:bodyPr>
          <a:lstStyle/>
          <a:p>
            <a:pPr marL="285750" indent="-285750">
              <a:spcBef>
                <a:spcPts val="600"/>
              </a:spcBef>
              <a:buFont typeface="Wingdings" panose="05000000000000000000" pitchFamily="2" charset="2"/>
              <a:buChar char="ð"/>
            </a:pPr>
            <a:r>
              <a:rPr lang="en-US" b="1" i="1" dirty="0" smtClean="0"/>
              <a:t>Socio-spiritual side-effects? </a:t>
            </a:r>
            <a:r>
              <a:rPr lang="en-US" dirty="0" smtClean="0"/>
              <a:t>Is mindfulness “stealth Buddhism”? Stealth corporatism? Stealth secularism? Colonization of the mind?</a:t>
            </a:r>
          </a:p>
          <a:p>
            <a:endParaRPr lang="en-US" dirty="0"/>
          </a:p>
        </p:txBody>
      </p:sp>
      <p:sp>
        <p:nvSpPr>
          <p:cNvPr id="14" name="TextBox 13"/>
          <p:cNvSpPr txBox="1"/>
          <p:nvPr/>
        </p:nvSpPr>
        <p:spPr>
          <a:xfrm>
            <a:off x="457200" y="3379856"/>
            <a:ext cx="8382000" cy="3416320"/>
          </a:xfrm>
          <a:prstGeom prst="rect">
            <a:avLst/>
          </a:prstGeom>
          <a:solidFill>
            <a:srgbClr val="CCFFCC"/>
          </a:solidFill>
        </p:spPr>
        <p:txBody>
          <a:bodyPr wrap="square" rtlCol="0">
            <a:spAutoFit/>
          </a:bodyPr>
          <a:lstStyle/>
          <a:p>
            <a:r>
              <a:rPr lang="en-US" sz="2400" i="1" dirty="0" smtClean="0"/>
              <a:t>American Psychologist</a:t>
            </a:r>
          </a:p>
          <a:p>
            <a:r>
              <a:rPr lang="en-US" sz="2400" dirty="0" smtClean="0"/>
              <a:t>Walsh </a:t>
            </a:r>
            <a:r>
              <a:rPr lang="en-US" sz="2400" dirty="0"/>
              <a:t>and </a:t>
            </a:r>
            <a:r>
              <a:rPr lang="en-US" sz="2400" dirty="0" smtClean="0"/>
              <a:t>Shapiro (2006</a:t>
            </a:r>
            <a:r>
              <a:rPr lang="en-US" sz="2400" dirty="0"/>
              <a:t>, p. 228</a:t>
            </a:r>
            <a:r>
              <a:rPr lang="en-US" sz="2400" dirty="0" smtClean="0"/>
              <a:t>):</a:t>
            </a:r>
          </a:p>
          <a:p>
            <a:pPr lvl="1"/>
            <a:r>
              <a:rPr lang="en-US" sz="2400" dirty="0" smtClean="0"/>
              <a:t>[</a:t>
            </a:r>
            <a:r>
              <a:rPr lang="en-US" sz="2400" dirty="0"/>
              <a:t>What has emerged] is an assimilative integration that feeds the </a:t>
            </a:r>
            <a:r>
              <a:rPr lang="en-US" sz="2400" b="1" u="sng" dirty="0"/>
              <a:t>global “colonization of the mind</a:t>
            </a:r>
            <a:r>
              <a:rPr lang="en-US" sz="2400" b="1" u="sng" dirty="0" smtClean="0"/>
              <a:t>”</a:t>
            </a:r>
            <a:r>
              <a:rPr lang="en-US" sz="2400" dirty="0" smtClean="0"/>
              <a:t> by </a:t>
            </a:r>
            <a:r>
              <a:rPr lang="en-US" sz="2400" dirty="0"/>
              <a:t>Western psychology that “undermines the growth and credibility of other psychologies” (</a:t>
            </a:r>
            <a:r>
              <a:rPr lang="en-US" sz="2400" dirty="0" err="1"/>
              <a:t>Marsella</a:t>
            </a:r>
            <a:r>
              <a:rPr lang="en-US" sz="2400" dirty="0"/>
              <a:t>, 1998, p. 1286). As such, it overlooks much of the richness and uniqueness of the meditative disciplines and the </a:t>
            </a:r>
            <a:r>
              <a:rPr lang="en-US" sz="2400" b="1" u="sng" dirty="0"/>
              <a:t>valuable complementary perspectives</a:t>
            </a:r>
            <a:r>
              <a:rPr lang="en-US" sz="2400" dirty="0"/>
              <a:t> they offer. </a:t>
            </a:r>
            <a:endParaRPr lang="en-US" sz="2200" dirty="0" smtClean="0"/>
          </a:p>
        </p:txBody>
      </p:sp>
    </p:spTree>
    <p:extLst>
      <p:ext uri="{BB962C8B-B14F-4D97-AF65-F5344CB8AC3E}">
        <p14:creationId xmlns:p14="http://schemas.microsoft.com/office/powerpoint/2010/main" val="1373218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458200" cy="5233764"/>
          </a:xfrm>
        </p:spPr>
        <p:txBody>
          <a:bodyPr/>
          <a:lstStyle/>
          <a:p>
            <a:pPr>
              <a:spcAft>
                <a:spcPts val="1200"/>
              </a:spcAft>
            </a:pPr>
            <a:r>
              <a:rPr lang="en-US" sz="2600" dirty="0" smtClean="0"/>
              <a:t>Public health adds </a:t>
            </a:r>
            <a:r>
              <a:rPr lang="en-US" sz="2600" dirty="0" smtClean="0"/>
              <a:t>new </a:t>
            </a:r>
            <a:r>
              <a:rPr lang="en-US" sz="2600" b="1" u="sng" dirty="0" smtClean="0"/>
              <a:t>community-level</a:t>
            </a:r>
            <a:r>
              <a:rPr lang="en-US" sz="2600" dirty="0" smtClean="0"/>
              <a:t> </a:t>
            </a:r>
            <a:r>
              <a:rPr lang="en-US" sz="2600" dirty="0" smtClean="0"/>
              <a:t>and </a:t>
            </a:r>
            <a:r>
              <a:rPr lang="en-US" sz="2600" b="1" u="sng" dirty="0" smtClean="0"/>
              <a:t>preventive</a:t>
            </a:r>
            <a:r>
              <a:rPr lang="en-US" sz="2600" dirty="0" smtClean="0"/>
              <a:t> emphases </a:t>
            </a:r>
            <a:r>
              <a:rPr lang="en-US" sz="2600" dirty="0" smtClean="0"/>
              <a:t>to studies of Religion/Spirituality (R/S) and health</a:t>
            </a:r>
          </a:p>
          <a:p>
            <a:pPr>
              <a:spcAft>
                <a:spcPts val="1200"/>
              </a:spcAft>
            </a:pPr>
            <a:r>
              <a:rPr lang="en-US" sz="2600" dirty="0" smtClean="0"/>
              <a:t>In public health, R/S and science interact many ways</a:t>
            </a:r>
          </a:p>
          <a:p>
            <a:r>
              <a:rPr lang="en-US" sz="2600" dirty="0" smtClean="0"/>
              <a:t>Public health students and leaders (in USA) are open to R/S topics, and resources are available</a:t>
            </a:r>
            <a:endParaRPr lang="en-US" sz="2000" dirty="0" smtClean="0"/>
          </a:p>
          <a:p>
            <a:endParaRPr lang="en-US" sz="2400" dirty="0" smtClean="0"/>
          </a:p>
          <a:p>
            <a:r>
              <a:rPr lang="en-US" sz="2400" dirty="0" smtClean="0"/>
              <a:t>IN SUM: Public </a:t>
            </a:r>
            <a:r>
              <a:rPr lang="en-US" sz="2400" dirty="0" smtClean="0"/>
              <a:t>health is an emerging </a:t>
            </a:r>
            <a:br>
              <a:rPr lang="en-US" sz="2400" dirty="0" smtClean="0"/>
            </a:br>
            <a:r>
              <a:rPr lang="en-US" sz="2400" dirty="0" smtClean="0"/>
              <a:t>locus of science/religion interaction</a:t>
            </a:r>
          </a:p>
          <a:p>
            <a:pPr marL="0" indent="0">
              <a:buNone/>
            </a:pPr>
            <a:endParaRPr lang="en-US" sz="2400" dirty="0" smtClean="0"/>
          </a:p>
        </p:txBody>
      </p:sp>
      <p:sp>
        <p:nvSpPr>
          <p:cNvPr id="2" name="Title 1"/>
          <p:cNvSpPr>
            <a:spLocks noGrp="1"/>
          </p:cNvSpPr>
          <p:nvPr>
            <p:ph type="title"/>
          </p:nvPr>
        </p:nvSpPr>
        <p:spPr>
          <a:xfrm>
            <a:off x="457200" y="152400"/>
            <a:ext cx="8229600" cy="685800"/>
          </a:xfrm>
          <a:solidFill>
            <a:srgbClr val="FFC000">
              <a:alpha val="60000"/>
            </a:srgbClr>
          </a:solidFill>
        </p:spPr>
        <p:txBody>
          <a:bodyPr/>
          <a:lstStyle/>
          <a:p>
            <a:r>
              <a:rPr lang="en-US" dirty="0" smtClean="0"/>
              <a:t>Summary</a:t>
            </a:r>
            <a:endParaRPr lang="en-US" dirty="0"/>
          </a:p>
        </p:txBody>
      </p:sp>
      <p:sp>
        <p:nvSpPr>
          <p:cNvPr id="4" name="Slide Number Placeholder 3"/>
          <p:cNvSpPr>
            <a:spLocks noGrp="1"/>
          </p:cNvSpPr>
          <p:nvPr>
            <p:ph type="sldNum" sz="quarter" idx="12"/>
          </p:nvPr>
        </p:nvSpPr>
        <p:spPr>
          <a:xfrm>
            <a:off x="457200" y="6249638"/>
            <a:ext cx="533400" cy="476250"/>
          </a:xfrm>
        </p:spPr>
        <p:txBody>
          <a:bodyPr/>
          <a:lstStyle/>
          <a:p>
            <a:pPr>
              <a:defRPr/>
            </a:pPr>
            <a:fld id="{1562156A-9564-4DAC-8093-548D72B23337}" type="slidenum">
              <a:rPr lang="en-US" altLang="en-US" smtClean="0"/>
              <a:pPr>
                <a:defRPr/>
              </a:pPr>
              <a:t>47</a:t>
            </a:fld>
            <a:endParaRPr lang="en-US" altLang="en-US" dirty="0"/>
          </a:p>
        </p:txBody>
      </p:sp>
      <p:sp>
        <p:nvSpPr>
          <p:cNvPr id="5" name="TextBox 4"/>
          <p:cNvSpPr txBox="1"/>
          <p:nvPr/>
        </p:nvSpPr>
        <p:spPr>
          <a:xfrm>
            <a:off x="2473215" y="5477931"/>
            <a:ext cx="3164969" cy="707886"/>
          </a:xfrm>
          <a:prstGeom prst="rect">
            <a:avLst/>
          </a:prstGeom>
          <a:solidFill>
            <a:srgbClr val="FFC000">
              <a:alpha val="65000"/>
            </a:srgbClr>
          </a:solidFill>
        </p:spPr>
        <p:txBody>
          <a:bodyPr wrap="none" rtlCol="0">
            <a:spAutoFit/>
          </a:bodyPr>
          <a:lstStyle/>
          <a:p>
            <a:r>
              <a:rPr lang="en-US" sz="4000" dirty="0" smtClean="0"/>
              <a:t>THANK YOU</a:t>
            </a:r>
            <a:endParaRPr lang="en-US" sz="4000" dirty="0"/>
          </a:p>
        </p:txBody>
      </p:sp>
      <p:sp>
        <p:nvSpPr>
          <p:cNvPr id="8" name="TextBox 7"/>
          <p:cNvSpPr txBox="1"/>
          <p:nvPr/>
        </p:nvSpPr>
        <p:spPr>
          <a:xfrm>
            <a:off x="1771003" y="6300564"/>
            <a:ext cx="5146473" cy="369332"/>
          </a:xfrm>
          <a:prstGeom prst="rect">
            <a:avLst/>
          </a:prstGeom>
          <a:noFill/>
        </p:spPr>
        <p:txBody>
          <a:bodyPr wrap="none" rtlCol="0">
            <a:spAutoFit/>
          </a:bodyPr>
          <a:lstStyle/>
          <a:p>
            <a:r>
              <a:rPr lang="en-US" dirty="0">
                <a:hlinkClick r:id="rId3"/>
              </a:rPr>
              <a:t>DougOman@Berkeley.edu</a:t>
            </a:r>
            <a:r>
              <a:rPr lang="en-US" dirty="0"/>
              <a:t>  </a:t>
            </a:r>
            <a:r>
              <a:rPr lang="en-US" dirty="0" smtClean="0"/>
              <a:t>        DougOman.org</a:t>
            </a:r>
            <a:endParaRPr lang="en-US" dirty="0"/>
          </a:p>
        </p:txBody>
      </p:sp>
      <p:pic>
        <p:nvPicPr>
          <p:cNvPr id="9" name="Picture 8"/>
          <p:cNvPicPr>
            <a:picLocks noChangeAspect="1"/>
          </p:cNvPicPr>
          <p:nvPr/>
        </p:nvPicPr>
        <p:blipFill>
          <a:blip r:embed="rId4"/>
          <a:stretch>
            <a:fillRect/>
          </a:stretch>
        </p:blipFill>
        <p:spPr>
          <a:xfrm>
            <a:off x="7515051" y="4232860"/>
            <a:ext cx="1332842" cy="2084269"/>
          </a:xfrm>
          <a:prstGeom prst="rect">
            <a:avLst/>
          </a:prstGeom>
        </p:spPr>
      </p:pic>
    </p:spTree>
    <p:extLst>
      <p:ext uri="{BB962C8B-B14F-4D97-AF65-F5344CB8AC3E}">
        <p14:creationId xmlns:p14="http://schemas.microsoft.com/office/powerpoint/2010/main" val="2480545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5850" y="5979518"/>
            <a:ext cx="7048500" cy="763698"/>
          </a:xfrm>
        </p:spPr>
        <p:txBody>
          <a:bodyPr/>
          <a:lstStyle/>
          <a:p>
            <a:pPr marL="0" indent="0" algn="ctr">
              <a:buNone/>
            </a:pPr>
            <a:r>
              <a:rPr lang="en-US" dirty="0" smtClean="0"/>
              <a:t>Books on R/S and Public Health</a:t>
            </a:r>
            <a:br>
              <a:rPr lang="en-US" dirty="0" smtClean="0"/>
            </a:br>
            <a:endParaRPr lang="en-US" dirty="0"/>
          </a:p>
        </p:txBody>
      </p:sp>
      <p:sp>
        <p:nvSpPr>
          <p:cNvPr id="2" name="Title 1"/>
          <p:cNvSpPr>
            <a:spLocks noGrp="1"/>
          </p:cNvSpPr>
          <p:nvPr>
            <p:ph type="title"/>
          </p:nvPr>
        </p:nvSpPr>
        <p:spPr>
          <a:xfrm>
            <a:off x="457200" y="274638"/>
            <a:ext cx="8229600" cy="792162"/>
          </a:xfrm>
        </p:spPr>
        <p:txBody>
          <a:bodyPr/>
          <a:lstStyle/>
          <a:p>
            <a:r>
              <a:rPr lang="en-US" sz="4000" dirty="0" smtClean="0"/>
              <a:t>R/S and Public Health: Resources</a:t>
            </a:r>
            <a:endParaRPr lang="en-US" sz="4000" dirty="0"/>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48</a:t>
            </a:fld>
            <a:endParaRPr lang="en-US" altLang="en-US"/>
          </a:p>
        </p:txBody>
      </p:sp>
      <p:pic>
        <p:nvPicPr>
          <p:cNvPr id="1026" name="Picture 2" descr="Image result for tuggle it is well with my so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2015646" cy="30761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global.oup.com/academic/covers/pdp/97801993622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447800"/>
            <a:ext cx="2057400" cy="313182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152400" y="4583815"/>
            <a:ext cx="3200400" cy="57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1600" kern="0" dirty="0" err="1" smtClean="0"/>
              <a:t>Tuggle</a:t>
            </a:r>
            <a:r>
              <a:rPr lang="en-US" sz="1600" kern="0" dirty="0" smtClean="0"/>
              <a:t> (2000)</a:t>
            </a:r>
            <a:br>
              <a:rPr lang="en-US" sz="1600" kern="0" dirty="0" smtClean="0"/>
            </a:br>
            <a:r>
              <a:rPr lang="en-US" sz="1400" kern="0" dirty="0" smtClean="0"/>
              <a:t>American Public Health Association</a:t>
            </a:r>
          </a:p>
        </p:txBody>
      </p:sp>
      <p:sp>
        <p:nvSpPr>
          <p:cNvPr id="8" name="Content Placeholder 2"/>
          <p:cNvSpPr txBox="1">
            <a:spLocks/>
          </p:cNvSpPr>
          <p:nvPr/>
        </p:nvSpPr>
        <p:spPr bwMode="auto">
          <a:xfrm>
            <a:off x="3581400" y="4602913"/>
            <a:ext cx="2057400" cy="57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1600" kern="0" dirty="0" smtClean="0"/>
              <a:t>Idler (ed., 2014)</a:t>
            </a:r>
          </a:p>
          <a:p>
            <a:pPr marL="0" indent="0" algn="ctr">
              <a:buFontTx/>
              <a:buNone/>
            </a:pPr>
            <a:r>
              <a:rPr lang="en-US" sz="1400" kern="0" dirty="0" smtClean="0"/>
              <a:t>Oxford Univ. Press</a:t>
            </a:r>
          </a:p>
        </p:txBody>
      </p:sp>
      <p:pic>
        <p:nvPicPr>
          <p:cNvPr id="10" name="Picture 9"/>
          <p:cNvPicPr>
            <a:picLocks noChangeAspect="1"/>
          </p:cNvPicPr>
          <p:nvPr/>
        </p:nvPicPr>
        <p:blipFill>
          <a:blip r:embed="rId5"/>
          <a:stretch>
            <a:fillRect/>
          </a:stretch>
        </p:blipFill>
        <p:spPr>
          <a:xfrm>
            <a:off x="6443106" y="1447800"/>
            <a:ext cx="2002728" cy="3131821"/>
          </a:xfrm>
          <a:prstGeom prst="rect">
            <a:avLst/>
          </a:prstGeom>
        </p:spPr>
      </p:pic>
      <p:sp>
        <p:nvSpPr>
          <p:cNvPr id="11" name="Content Placeholder 2"/>
          <p:cNvSpPr txBox="1">
            <a:spLocks/>
          </p:cNvSpPr>
          <p:nvPr/>
        </p:nvSpPr>
        <p:spPr bwMode="auto">
          <a:xfrm>
            <a:off x="6369384" y="4650049"/>
            <a:ext cx="2057400" cy="57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1600" kern="0" dirty="0" smtClean="0"/>
              <a:t>Oman (ed., 2018)</a:t>
            </a:r>
          </a:p>
          <a:p>
            <a:pPr marL="0" indent="0" algn="ctr">
              <a:buFontTx/>
              <a:buNone/>
            </a:pPr>
            <a:r>
              <a:rPr lang="en-US" sz="1400" kern="0" dirty="0" smtClean="0"/>
              <a:t>Springer</a:t>
            </a:r>
          </a:p>
        </p:txBody>
      </p:sp>
      <p:sp>
        <p:nvSpPr>
          <p:cNvPr id="12" name="Content Placeholder 2"/>
          <p:cNvSpPr txBox="1">
            <a:spLocks/>
          </p:cNvSpPr>
          <p:nvPr/>
        </p:nvSpPr>
        <p:spPr bwMode="auto">
          <a:xfrm>
            <a:off x="533400" y="5198152"/>
            <a:ext cx="2531823" cy="575092"/>
          </a:xfrm>
          <a:prstGeom prst="rect">
            <a:avLst/>
          </a:prstGeom>
          <a:solidFill>
            <a:srgbClr val="FFFF99">
              <a:alpha val="75000"/>
            </a:srgb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1600" kern="0" dirty="0" smtClean="0"/>
              <a:t>“How to”: Partnering w/ Religious Congregations</a:t>
            </a:r>
            <a:endParaRPr lang="en-US" sz="1400" kern="0" dirty="0" smtClean="0"/>
          </a:p>
        </p:txBody>
      </p:sp>
      <p:sp>
        <p:nvSpPr>
          <p:cNvPr id="13" name="Content Placeholder 2"/>
          <p:cNvSpPr txBox="1">
            <a:spLocks/>
          </p:cNvSpPr>
          <p:nvPr/>
        </p:nvSpPr>
        <p:spPr bwMode="auto">
          <a:xfrm>
            <a:off x="4876800" y="5249734"/>
            <a:ext cx="2286000" cy="575092"/>
          </a:xfrm>
          <a:prstGeom prst="rect">
            <a:avLst/>
          </a:prstGeom>
          <a:solidFill>
            <a:srgbClr val="FFFF99">
              <a:alpha val="75000"/>
            </a:srgb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1600" kern="0" dirty="0" smtClean="0"/>
              <a:t>Evidence,</a:t>
            </a:r>
            <a:br>
              <a:rPr lang="en-US" sz="1600" kern="0" dirty="0" smtClean="0"/>
            </a:br>
            <a:r>
              <a:rPr lang="en-US" sz="1600" kern="0" dirty="0" smtClean="0"/>
              <a:t>Practice, Teaching</a:t>
            </a:r>
            <a:endParaRPr lang="en-US" sz="1400" kern="0" dirty="0" smtClean="0"/>
          </a:p>
        </p:txBody>
      </p:sp>
      <p:sp>
        <p:nvSpPr>
          <p:cNvPr id="14" name="Content Placeholder 2"/>
          <p:cNvSpPr txBox="1">
            <a:spLocks/>
          </p:cNvSpPr>
          <p:nvPr/>
        </p:nvSpPr>
        <p:spPr bwMode="auto">
          <a:xfrm>
            <a:off x="5295900" y="1087982"/>
            <a:ext cx="1447800" cy="303193"/>
          </a:xfrm>
          <a:prstGeom prst="rect">
            <a:avLst/>
          </a:prstGeom>
          <a:solidFill>
            <a:srgbClr val="FFC000">
              <a:alpha val="75000"/>
            </a:srgb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1600" u="sng" kern="0" dirty="0" smtClean="0"/>
              <a:t>Last 5 Years</a:t>
            </a:r>
            <a:endParaRPr lang="en-US" sz="1400" u="sng" kern="0" dirty="0" smtClean="0"/>
          </a:p>
        </p:txBody>
      </p:sp>
    </p:spTree>
    <p:extLst>
      <p:ext uri="{BB962C8B-B14F-4D97-AF65-F5344CB8AC3E}">
        <p14:creationId xmlns:p14="http://schemas.microsoft.com/office/powerpoint/2010/main" val="1496553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 calcmode="lin" valueType="num">
                                      <p:cBhvr>
                                        <p:cTn id="12" dur="500" fill="hold"/>
                                        <p:tgtEl>
                                          <p:spTgt spid="6"/>
                                        </p:tgtEl>
                                        <p:attrNameLst>
                                          <p:attrName>style.rotation</p:attrName>
                                        </p:attrNameLst>
                                      </p:cBhvr>
                                      <p:tavLst>
                                        <p:tav tm="0">
                                          <p:val>
                                            <p:fltVal val="90"/>
                                          </p:val>
                                        </p:tav>
                                        <p:tav tm="100000">
                                          <p:val>
                                            <p:fltVal val="0"/>
                                          </p:val>
                                        </p:tav>
                                      </p:tavLst>
                                    </p:anim>
                                    <p:animEffect transition="in" filter="fade">
                                      <p:cBhvr>
                                        <p:cTn id="13" dur="500"/>
                                        <p:tgtEl>
                                          <p:spTgt spid="6"/>
                                        </p:tgtEl>
                                      </p:cBhvr>
                                    </p:animEffect>
                                  </p:childTnLst>
                                </p:cTn>
                              </p:par>
                              <p:par>
                                <p:cTn id="14" presetID="3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 calcmode="lin" valueType="num">
                                      <p:cBhvr>
                                        <p:cTn id="18" dur="500" fill="hold"/>
                                        <p:tgtEl>
                                          <p:spTgt spid="10"/>
                                        </p:tgtEl>
                                        <p:attrNameLst>
                                          <p:attrName>style.rotation</p:attrName>
                                        </p:attrNameLst>
                                      </p:cBhvr>
                                      <p:tavLst>
                                        <p:tav tm="0">
                                          <p:val>
                                            <p:fltVal val="90"/>
                                          </p:val>
                                        </p:tav>
                                        <p:tav tm="100000">
                                          <p:val>
                                            <p:fltVal val="0"/>
                                          </p:val>
                                        </p:tav>
                                      </p:tavLst>
                                    </p:anim>
                                    <p:animEffect transition="in" filter="fade">
                                      <p:cBhvr>
                                        <p:cTn id="19" dur="500"/>
                                        <p:tgtEl>
                                          <p:spTgt spid="10"/>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rgbClr val="FFFF99">
              <a:alpha val="45000"/>
            </a:srgbClr>
          </a:solidFill>
        </p:spPr>
        <p:txBody>
          <a:bodyPr anchor="b" anchorCtr="0"/>
          <a:lstStyle/>
          <a:p>
            <a:r>
              <a:rPr lang="en-US" sz="3200" dirty="0" smtClean="0"/>
              <a:t>#4: How are Meditation and “Mindfulness” Relevant to Health and to Religion? </a:t>
            </a:r>
            <a:endParaRPr lang="en-US" sz="5400" dirty="0"/>
          </a:p>
        </p:txBody>
      </p:sp>
      <p:sp>
        <p:nvSpPr>
          <p:cNvPr id="4" name="Slide Number Placeholder 3"/>
          <p:cNvSpPr>
            <a:spLocks noGrp="1"/>
          </p:cNvSpPr>
          <p:nvPr>
            <p:ph type="sldNum" sz="quarter" idx="12"/>
          </p:nvPr>
        </p:nvSpPr>
        <p:spPr>
          <a:xfrm>
            <a:off x="304800" y="6138690"/>
            <a:ext cx="838200" cy="476250"/>
          </a:xfrm>
        </p:spPr>
        <p:txBody>
          <a:bodyPr/>
          <a:lstStyle/>
          <a:p>
            <a:pPr algn="l">
              <a:defRPr/>
            </a:pPr>
            <a:fld id="{1562156A-9564-4DAC-8093-548D72B23337}" type="slidenum">
              <a:rPr lang="en-US" altLang="en-US" smtClean="0"/>
              <a:pPr algn="l">
                <a:defRPr/>
              </a:pPr>
              <a:t>49</a:t>
            </a:fld>
            <a:endParaRPr lang="en-US" altLang="en-US" dirty="0"/>
          </a:p>
        </p:txBody>
      </p:sp>
      <p:sp>
        <p:nvSpPr>
          <p:cNvPr id="3" name="TextBox 2"/>
          <p:cNvSpPr txBox="1"/>
          <p:nvPr/>
        </p:nvSpPr>
        <p:spPr>
          <a:xfrm>
            <a:off x="457200" y="0"/>
            <a:ext cx="2595582" cy="533400"/>
          </a:xfrm>
          <a:prstGeom prst="rect">
            <a:avLst/>
          </a:prstGeom>
          <a:noFill/>
        </p:spPr>
        <p:txBody>
          <a:bodyPr wrap="none" rtlCol="0" anchor="b" anchorCtr="0">
            <a:noAutofit/>
          </a:bodyPr>
          <a:lstStyle/>
          <a:p>
            <a:r>
              <a:rPr lang="en-US" dirty="0" smtClean="0"/>
              <a:t>Locus #4</a:t>
            </a:r>
            <a:endParaRPr lang="en-US" dirty="0"/>
          </a:p>
        </p:txBody>
      </p:sp>
      <p:sp>
        <p:nvSpPr>
          <p:cNvPr id="13" name="TextBox 12"/>
          <p:cNvSpPr txBox="1"/>
          <p:nvPr/>
        </p:nvSpPr>
        <p:spPr>
          <a:xfrm>
            <a:off x="4227641" y="152400"/>
            <a:ext cx="4878259" cy="369332"/>
          </a:xfrm>
          <a:prstGeom prst="rect">
            <a:avLst/>
          </a:prstGeom>
          <a:solidFill>
            <a:srgbClr val="FFFF00"/>
          </a:solidFill>
        </p:spPr>
        <p:txBody>
          <a:bodyPr wrap="none" rtlCol="0">
            <a:spAutoFit/>
          </a:bodyPr>
          <a:lstStyle/>
          <a:p>
            <a:r>
              <a:rPr lang="en-US" dirty="0"/>
              <a:t>2</a:t>
            </a:r>
            <a:r>
              <a:rPr lang="en-US" dirty="0" smtClean="0"/>
              <a:t>. Collaboration on fully or partly </a:t>
            </a:r>
            <a:r>
              <a:rPr lang="en-US" u="sng" dirty="0" smtClean="0"/>
              <a:t>shared</a:t>
            </a:r>
            <a:r>
              <a:rPr lang="en-US" dirty="0" smtClean="0"/>
              <a:t> goals</a:t>
            </a:r>
            <a:endParaRPr lang="en-US" dirty="0"/>
          </a:p>
        </p:txBody>
      </p:sp>
      <p:sp>
        <p:nvSpPr>
          <p:cNvPr id="31" name="Rectangle 30"/>
          <p:cNvSpPr/>
          <p:nvPr/>
        </p:nvSpPr>
        <p:spPr bwMode="auto">
          <a:xfrm>
            <a:off x="1004886" y="1676400"/>
            <a:ext cx="3567114" cy="948543"/>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36576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Are meditation/“mindfulness” practices </a:t>
            </a:r>
            <a:r>
              <a:rPr lang="en-US" u="sng" dirty="0" smtClean="0"/>
              <a:t>relevant</a:t>
            </a:r>
            <a:r>
              <a:rPr lang="en-US" dirty="0" smtClean="0"/>
              <a:t> to health promotion and/or healthcare?</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5029200" y="1676400"/>
            <a:ext cx="3581400" cy="948543"/>
          </a:xfrm>
          <a:prstGeom prst="rect">
            <a:avLst/>
          </a:prstGeom>
          <a:solidFill>
            <a:srgbClr val="FF0000">
              <a:alpha val="10000"/>
            </a:srgbClr>
          </a:solidFill>
          <a:ln w="25400" cap="flat" cmpd="sng" algn="ctr">
            <a:solidFill>
              <a:srgbClr val="FF0000"/>
            </a:solidFill>
            <a:prstDash val="solid"/>
            <a:miter lim="800000"/>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228600" indent="-228600">
              <a:buFont typeface="Arial" panose="020B0604020202020204" pitchFamily="34" charset="0"/>
              <a:buChar char="•"/>
            </a:pPr>
            <a:r>
              <a:rPr lang="en-US" dirty="0"/>
              <a:t>Does “mindfulness” already exist within </a:t>
            </a:r>
            <a:r>
              <a:rPr lang="en-US" u="sng" dirty="0"/>
              <a:t>diverse religions</a:t>
            </a:r>
            <a:r>
              <a:rPr lang="en-US" dirty="0"/>
              <a:t>?</a:t>
            </a:r>
          </a:p>
          <a:p>
            <a:pPr marL="228600" marR="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dirty="0" smtClean="0"/>
              <a:t>How culturally tailor?</a:t>
            </a:r>
          </a:p>
        </p:txBody>
      </p:sp>
      <p:sp>
        <p:nvSpPr>
          <p:cNvPr id="33" name="TextBox 32"/>
          <p:cNvSpPr txBox="1"/>
          <p:nvPr/>
        </p:nvSpPr>
        <p:spPr>
          <a:xfrm>
            <a:off x="1004886" y="2015952"/>
            <a:ext cx="383438" cy="307777"/>
          </a:xfrm>
          <a:prstGeom prst="rect">
            <a:avLst/>
          </a:prstGeom>
          <a:noFill/>
        </p:spPr>
        <p:txBody>
          <a:bodyPr wrap="none" rtlCol="0">
            <a:spAutoFit/>
          </a:bodyPr>
          <a:lstStyle/>
          <a:p>
            <a:r>
              <a:rPr lang="en-US" sz="1400" dirty="0" smtClean="0"/>
              <a:t>#4</a:t>
            </a:r>
            <a:endParaRPr lang="en-US" sz="1400" dirty="0"/>
          </a:p>
        </p:txBody>
      </p:sp>
      <p:cxnSp>
        <p:nvCxnSpPr>
          <p:cNvPr id="34" name="Straight Arrow Connector 33"/>
          <p:cNvCxnSpPr/>
          <p:nvPr/>
        </p:nvCxnSpPr>
        <p:spPr bwMode="auto">
          <a:xfrm>
            <a:off x="4572000" y="2133600"/>
            <a:ext cx="457200" cy="0"/>
          </a:xfrm>
          <a:prstGeom prst="straightConnector1">
            <a:avLst/>
          </a:prstGeom>
          <a:solidFill>
            <a:schemeClr val="accent1"/>
          </a:solidFill>
          <a:ln w="3810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841964" y="3300010"/>
            <a:ext cx="8149636" cy="2482033"/>
          </a:xfrm>
          <a:prstGeom prst="rect">
            <a:avLst/>
          </a:prstGeom>
          <a:noFill/>
        </p:spPr>
        <p:txBody>
          <a:bodyPr wrap="square" rtlCol="0">
            <a:noAutofit/>
          </a:bodyPr>
          <a:lstStyle/>
          <a:p>
            <a:pPr marL="285750" indent="-285750">
              <a:buFont typeface="Wingdings" panose="05000000000000000000" pitchFamily="2" charset="2"/>
              <a:buChar char="ð"/>
            </a:pPr>
            <a:r>
              <a:rPr lang="en-US" dirty="0" smtClean="0"/>
              <a:t>Are meditation and/or mindfulness, like physical exercise, so healthy as to merit wide dissemination in schools + elsewhere as “upstream” prevention?</a:t>
            </a:r>
          </a:p>
          <a:p>
            <a:endParaRPr lang="en-US" dirty="0"/>
          </a:p>
          <a:p>
            <a:endParaRPr lang="en-US" dirty="0"/>
          </a:p>
        </p:txBody>
      </p:sp>
      <p:sp>
        <p:nvSpPr>
          <p:cNvPr id="20" name="TextBox 19"/>
          <p:cNvSpPr txBox="1"/>
          <p:nvPr/>
        </p:nvSpPr>
        <p:spPr>
          <a:xfrm>
            <a:off x="1004886" y="4085190"/>
            <a:ext cx="4372640" cy="1077218"/>
          </a:xfrm>
          <a:prstGeom prst="rect">
            <a:avLst/>
          </a:prstGeom>
          <a:solidFill>
            <a:srgbClr val="C4E59F">
              <a:alpha val="60000"/>
            </a:srgbClr>
          </a:solidFill>
        </p:spPr>
        <p:txBody>
          <a:bodyPr wrap="square" rtlCol="0">
            <a:spAutoFit/>
          </a:bodyPr>
          <a:lstStyle/>
          <a:p>
            <a:r>
              <a:rPr lang="en-US" sz="1600" u="sng" dirty="0" smtClean="0"/>
              <a:t>Visionary Advocacy</a:t>
            </a:r>
          </a:p>
          <a:p>
            <a:r>
              <a:rPr lang="en-US" sz="1600" i="1" dirty="0"/>
              <a:t>Teachers College </a:t>
            </a:r>
            <a:r>
              <a:rPr lang="en-US" sz="1600" i="1" dirty="0" smtClean="0"/>
              <a:t>Record</a:t>
            </a:r>
            <a:endParaRPr lang="en-US" sz="1600" dirty="0" smtClean="0"/>
          </a:p>
          <a:p>
            <a:pPr marL="285750" indent="-285750">
              <a:buFont typeface="Arial" panose="020B0604020202020204" pitchFamily="34" charset="0"/>
              <a:buChar char="•"/>
            </a:pPr>
            <a:r>
              <a:rPr lang="en-US" sz="1600" dirty="0" smtClean="0"/>
              <a:t>Thurman (</a:t>
            </a:r>
            <a:r>
              <a:rPr lang="en-US" sz="1600" dirty="0"/>
              <a:t>2006). Meditation and education: India, </a:t>
            </a:r>
            <a:r>
              <a:rPr lang="en-US" sz="1600" dirty="0" smtClean="0"/>
              <a:t>Tibet</a:t>
            </a:r>
            <a:r>
              <a:rPr lang="en-US" sz="1600" dirty="0"/>
              <a:t>, and modern America. </a:t>
            </a:r>
            <a:endParaRPr lang="en-US" sz="1600" i="1" dirty="0"/>
          </a:p>
        </p:txBody>
      </p:sp>
      <p:sp>
        <p:nvSpPr>
          <p:cNvPr id="21" name="TextBox 20"/>
          <p:cNvSpPr txBox="1"/>
          <p:nvPr/>
        </p:nvSpPr>
        <p:spPr>
          <a:xfrm>
            <a:off x="3810000" y="5171883"/>
            <a:ext cx="5091114" cy="1569660"/>
          </a:xfrm>
          <a:prstGeom prst="rect">
            <a:avLst/>
          </a:prstGeom>
          <a:solidFill>
            <a:srgbClr val="FFFF00">
              <a:alpha val="60000"/>
            </a:srgbClr>
          </a:solidFill>
        </p:spPr>
        <p:txBody>
          <a:bodyPr wrap="square" rtlCol="0">
            <a:spAutoFit/>
          </a:bodyPr>
          <a:lstStyle/>
          <a:p>
            <a:r>
              <a:rPr lang="en-US" sz="1600" u="sng" dirty="0" smtClean="0"/>
              <a:t>Empirical Studies</a:t>
            </a:r>
          </a:p>
          <a:p>
            <a:r>
              <a:rPr lang="en-US" sz="1600" i="1" dirty="0" smtClean="0"/>
              <a:t>American Journal of Public Health</a:t>
            </a:r>
          </a:p>
          <a:p>
            <a:pPr marL="177800" indent="-177800">
              <a:buFont typeface="Arial" panose="020B0604020202020204" pitchFamily="34" charset="0"/>
              <a:buChar char="•"/>
            </a:pPr>
            <a:r>
              <a:rPr lang="en-US" sz="1600" dirty="0" err="1"/>
              <a:t>Fledderus</a:t>
            </a:r>
            <a:r>
              <a:rPr lang="en-US" sz="1600" dirty="0"/>
              <a:t> &amp;c (2010). Mental health promotion as a new goal in public mental health care: A randomized controlled trial of an </a:t>
            </a:r>
            <a:r>
              <a:rPr lang="en-US" sz="1600" dirty="0" smtClean="0"/>
              <a:t>[mindfulness-based] intervention </a:t>
            </a:r>
            <a:r>
              <a:rPr lang="en-US" sz="1600" dirty="0"/>
              <a:t>enhancing psychological flexibility. </a:t>
            </a:r>
          </a:p>
        </p:txBody>
      </p:sp>
      <p:sp>
        <p:nvSpPr>
          <p:cNvPr id="5" name="TextBox 4"/>
          <p:cNvSpPr txBox="1"/>
          <p:nvPr/>
        </p:nvSpPr>
        <p:spPr>
          <a:xfrm>
            <a:off x="457200" y="2895600"/>
            <a:ext cx="4506618" cy="369332"/>
          </a:xfrm>
          <a:prstGeom prst="rect">
            <a:avLst/>
          </a:prstGeom>
          <a:solidFill>
            <a:srgbClr val="FFFF00"/>
          </a:solidFill>
        </p:spPr>
        <p:txBody>
          <a:bodyPr wrap="none" rtlCol="0">
            <a:spAutoFit/>
          </a:bodyPr>
          <a:lstStyle/>
          <a:p>
            <a:r>
              <a:rPr lang="en-US" u="sng" dirty="0" smtClean="0"/>
              <a:t>First: Are they TRULY health-promotional?</a:t>
            </a:r>
            <a:endParaRPr lang="en-US" u="sng" dirty="0"/>
          </a:p>
        </p:txBody>
      </p:sp>
    </p:spTree>
    <p:extLst>
      <p:ext uri="{BB962C8B-B14F-4D97-AF65-F5344CB8AC3E}">
        <p14:creationId xmlns:p14="http://schemas.microsoft.com/office/powerpoint/2010/main" val="105365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500" tmFilter="0, 0; .2, .5; .8, .5; 1, 0"/>
                                        <p:tgtEl>
                                          <p:spTgt spid="31"/>
                                        </p:tgtEl>
                                      </p:cBhvr>
                                    </p:animEffect>
                                    <p:animScale>
                                      <p:cBhvr>
                                        <p:cTn id="7" dur="750" autoRev="1" fill="hold"/>
                                        <p:tgtEl>
                                          <p:spTgt spid="31"/>
                                        </p:tgtEl>
                                      </p:cBhvr>
                                      <p:by x="105000" y="105000"/>
                                    </p:animScale>
                                  </p:childTnLst>
                                </p:cTn>
                              </p:par>
                              <p:par>
                                <p:cTn id="8" presetID="42"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anim calcmode="lin" valueType="num">
                                      <p:cBhvr>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5081" y="152400"/>
            <a:ext cx="7448319" cy="1143000"/>
          </a:xfrm>
          <a:solidFill>
            <a:srgbClr val="FFCC00"/>
          </a:solidFill>
        </p:spPr>
        <p:txBody>
          <a:bodyPr/>
          <a:lstStyle/>
          <a:p>
            <a:r>
              <a:rPr lang="en-US" sz="3200" dirty="0" smtClean="0"/>
              <a:t>Rediscovery of R/S-Health:</a:t>
            </a:r>
            <a:r>
              <a:rPr lang="en-US" dirty="0" smtClean="0"/>
              <a:t/>
            </a:r>
            <a:br>
              <a:rPr lang="en-US" dirty="0" smtClean="0"/>
            </a:br>
            <a:r>
              <a:rPr lang="en-US" dirty="0" smtClean="0"/>
              <a:t>Major Findings</a:t>
            </a:r>
            <a:endParaRPr lang="en-US" dirty="0"/>
          </a:p>
        </p:txBody>
      </p:sp>
      <p:sp>
        <p:nvSpPr>
          <p:cNvPr id="3" name="Content Placeholder 2"/>
          <p:cNvSpPr>
            <a:spLocks noGrp="1"/>
          </p:cNvSpPr>
          <p:nvPr>
            <p:ph idx="1"/>
          </p:nvPr>
        </p:nvSpPr>
        <p:spPr>
          <a:xfrm>
            <a:off x="1143000" y="1848730"/>
            <a:ext cx="8001000" cy="4887033"/>
          </a:xfrm>
        </p:spPr>
        <p:txBody>
          <a:bodyPr/>
          <a:lstStyle/>
          <a:p>
            <a:pPr marL="0" indent="0">
              <a:buNone/>
            </a:pPr>
            <a:r>
              <a:rPr lang="en-US" sz="2500" dirty="0" smtClean="0"/>
              <a:t>Religion and Spirituality (R/S) in individuals are mostly associated with </a:t>
            </a:r>
            <a:r>
              <a:rPr lang="en-US" sz="2500" u="sng" dirty="0" smtClean="0"/>
              <a:t>better</a:t>
            </a:r>
            <a:r>
              <a:rPr lang="en-US" sz="2500" dirty="0" smtClean="0"/>
              <a:t> physical &amp; mental health</a:t>
            </a:r>
            <a:r>
              <a:rPr lang="en-US" sz="2800" dirty="0" smtClean="0"/>
              <a:t/>
            </a:r>
            <a:br>
              <a:rPr lang="en-US" sz="2800" dirty="0" smtClean="0"/>
            </a:br>
            <a:r>
              <a:rPr lang="en-US" sz="2800" dirty="0" smtClean="0"/>
              <a:t>               </a:t>
            </a:r>
          </a:p>
          <a:p>
            <a:endParaRPr lang="en-US" sz="4000" dirty="0" smtClean="0"/>
          </a:p>
          <a:p>
            <a:pPr marL="0" indent="0">
              <a:buNone/>
            </a:pPr>
            <a:r>
              <a:rPr lang="en-US" sz="2500" dirty="0" smtClean="0"/>
              <a:t>R/S (some dimensions) have at times been associated with worse health:</a:t>
            </a:r>
          </a:p>
          <a:p>
            <a:pPr lvl="1"/>
            <a:r>
              <a:rPr lang="en-US" sz="2200" dirty="0"/>
              <a:t>Extreme R/S beliefs (e.g., refuse </a:t>
            </a:r>
            <a:r>
              <a:rPr lang="en-US" sz="2200" dirty="0" smtClean="0"/>
              <a:t>medical care)</a:t>
            </a:r>
            <a:endParaRPr lang="en-US" sz="2200" dirty="0"/>
          </a:p>
          <a:p>
            <a:pPr lvl="1"/>
            <a:r>
              <a:rPr lang="en-US" sz="2200" dirty="0" smtClean="0"/>
              <a:t>R/S “struggles” </a:t>
            </a:r>
            <a:r>
              <a:rPr lang="en-US" sz="2400" dirty="0" smtClean="0"/>
              <a:t/>
            </a:r>
            <a:br>
              <a:rPr lang="en-US" sz="2400" dirty="0" smtClean="0"/>
            </a:br>
            <a:r>
              <a:rPr lang="en-US" sz="1800" dirty="0" smtClean="0"/>
              <a:t>    (persistent conflicts related to R/S)</a:t>
            </a:r>
            <a:endParaRPr lang="en-US" sz="24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62156A-9564-4DAC-8093-548D72B23337}" type="slidenum">
              <a:rPr kumimoji="0" lang="en-US" alt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extBox 4"/>
          <p:cNvSpPr txBox="1"/>
          <p:nvPr/>
        </p:nvSpPr>
        <p:spPr>
          <a:xfrm>
            <a:off x="148442" y="114795"/>
            <a:ext cx="450764" cy="461665"/>
          </a:xfrm>
          <a:prstGeom prst="rect">
            <a:avLst/>
          </a:prstGeom>
          <a:solidFill>
            <a:srgbClr val="00B0F0">
              <a:alpha val="25000"/>
            </a:srgbClr>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lgerian" panose="04020705040A02060702" pitchFamily="82" charset="0"/>
                <a:ea typeface="+mn-ea"/>
                <a:cs typeface="+mn-cs"/>
              </a:rPr>
              <a:t>1.</a:t>
            </a:r>
            <a:endParaRPr kumimoji="0" lang="en-US" sz="2400" b="0" i="0" u="none" strike="noStrike" kern="1200" cap="none" spc="0" normalizeH="0" baseline="0" noProof="0" dirty="0">
              <a:ln>
                <a:noFill/>
              </a:ln>
              <a:solidFill>
                <a:srgbClr val="000000"/>
              </a:solidFill>
              <a:effectLst/>
              <a:uLnTx/>
              <a:uFillTx/>
              <a:latin typeface="Algerian" panose="04020705040A02060702" pitchFamily="82" charset="0"/>
              <a:ea typeface="+mn-ea"/>
              <a:cs typeface="+mn-cs"/>
            </a:endParaRPr>
          </a:p>
        </p:txBody>
      </p:sp>
      <p:sp>
        <p:nvSpPr>
          <p:cNvPr id="6" name="TextBox 5"/>
          <p:cNvSpPr txBox="1"/>
          <p:nvPr/>
        </p:nvSpPr>
        <p:spPr>
          <a:xfrm>
            <a:off x="228600" y="1723935"/>
            <a:ext cx="862173"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200" b="0" i="0" u="none" strike="noStrike" kern="1200" cap="none" spc="0" normalizeH="0" baseline="0" noProof="0" dirty="0" smtClean="0">
                <a:ln>
                  <a:noFill/>
                </a:ln>
                <a:solidFill>
                  <a:srgbClr val="000000"/>
                </a:solidFill>
                <a:effectLst/>
                <a:uLnTx/>
                <a:uFillTx/>
                <a:latin typeface="Arial" charset="0"/>
                <a:ea typeface="+mn-ea"/>
                <a:cs typeface="+mn-cs"/>
                <a:sym typeface="Wingdings"/>
              </a:rPr>
              <a:t></a:t>
            </a:r>
            <a:endParaRPr kumimoji="0" lang="en-US" sz="7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TextBox 6"/>
          <p:cNvSpPr txBox="1"/>
          <p:nvPr/>
        </p:nvSpPr>
        <p:spPr>
          <a:xfrm>
            <a:off x="618518" y="3832950"/>
            <a:ext cx="530915"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charset="0"/>
                <a:ea typeface="+mn-ea"/>
                <a:cs typeface="+mn-cs"/>
                <a:sym typeface="Wingdings"/>
              </a:rPr>
              <a:t></a:t>
            </a:r>
            <a:endParaRPr kumimoji="0" lang="en-US"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p:cNvSpPr/>
          <p:nvPr/>
        </p:nvSpPr>
        <p:spPr bwMode="auto">
          <a:xfrm>
            <a:off x="228600" y="1371600"/>
            <a:ext cx="8763000" cy="1752600"/>
          </a:xfrm>
          <a:prstGeom prst="rect">
            <a:avLst/>
          </a:prstGeom>
          <a:noFill/>
          <a:ln w="76200" cap="flat" cmpd="sng" algn="ctr">
            <a:solidFill>
              <a:srgbClr val="FFC000"/>
            </a:solidFill>
            <a:prstDash val="solid"/>
            <a:miter lim="800000"/>
            <a:headEnd type="none" w="med" len="med"/>
            <a:tailEnd type="none" w="med" len="med"/>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R="0" lvl="0" algn="r" defTabSz="914400" rtl="0" eaLnBrk="1" fontAlgn="base" latinLnBrk="0" hangingPunct="1">
              <a:lnSpc>
                <a:spcPct val="100000"/>
              </a:lnSpc>
              <a:spcBef>
                <a:spcPct val="0"/>
              </a:spcBef>
              <a:spcAft>
                <a:spcPct val="0"/>
              </a:spcAft>
              <a:buClrTx/>
              <a:buSzTx/>
              <a:tabLst/>
              <a:defRPr/>
            </a:pPr>
            <a:r>
              <a:rPr kumimoji="0" lang="en-US" sz="1800" b="0" i="0" u="none" strike="noStrike" kern="1200" cap="none" spc="0" normalizeH="0" baseline="0" noProof="0" dirty="0" smtClean="0">
                <a:ln>
                  <a:noFill/>
                </a:ln>
                <a:solidFill>
                  <a:srgbClr val="FFC000"/>
                </a:solidFill>
                <a:effectLst/>
                <a:uLnTx/>
                <a:uFillTx/>
                <a:latin typeface="Arial" charset="0"/>
                <a:ea typeface="+mn-ea"/>
                <a:cs typeface="+mn-cs"/>
              </a:rPr>
              <a:t>Examples</a:t>
            </a:r>
            <a:r>
              <a:rPr kumimoji="0" lang="en-US" sz="1800" b="0" i="0" u="none" strike="noStrike" kern="1200" cap="none" spc="0" normalizeH="0" noProof="0" dirty="0" smtClean="0">
                <a:ln>
                  <a:noFill/>
                </a:ln>
                <a:solidFill>
                  <a:srgbClr val="FFC000"/>
                </a:solidFill>
                <a:effectLst/>
                <a:uLnTx/>
                <a:uFillTx/>
                <a:latin typeface="Arial" charset="0"/>
                <a:ea typeface="+mn-ea"/>
                <a:cs typeface="+mn-cs"/>
              </a:rPr>
              <a:t>…</a:t>
            </a:r>
            <a:endParaRPr kumimoji="0" lang="en-US" sz="1800" b="0" i="0" u="none" strike="noStrike" kern="1200" cap="none" spc="0" normalizeH="0" baseline="0" noProof="0" dirty="0" smtClean="0">
              <a:ln>
                <a:noFill/>
              </a:ln>
              <a:solidFill>
                <a:srgbClr val="FFC000"/>
              </a:solidFill>
              <a:effectLst/>
              <a:uLnTx/>
              <a:uFillTx/>
              <a:latin typeface="Arial" charset="0"/>
              <a:ea typeface="+mn-ea"/>
              <a:cs typeface="+mn-cs"/>
            </a:endParaRPr>
          </a:p>
        </p:txBody>
      </p:sp>
      <p:sp>
        <p:nvSpPr>
          <p:cNvPr id="9" name="TextBox 8"/>
          <p:cNvSpPr txBox="1"/>
          <p:nvPr/>
        </p:nvSpPr>
        <p:spPr>
          <a:xfrm>
            <a:off x="452675" y="1465109"/>
            <a:ext cx="1428596" cy="369332"/>
          </a:xfrm>
          <a:prstGeom prst="rect">
            <a:avLst/>
          </a:prstGeom>
          <a:noFill/>
        </p:spPr>
        <p:txBody>
          <a:bodyPr wrap="none" rtlCol="0">
            <a:spAutoFit/>
          </a:bodyPr>
          <a:lstStyle/>
          <a:p>
            <a:r>
              <a:rPr lang="en-US" u="sng" dirty="0" smtClean="0"/>
              <a:t>Main finding</a:t>
            </a:r>
            <a:endParaRPr lang="en-US" u="sng" dirty="0"/>
          </a:p>
        </p:txBody>
      </p:sp>
      <p:sp>
        <p:nvSpPr>
          <p:cNvPr id="10" name="TextBox 9"/>
          <p:cNvSpPr txBox="1"/>
          <p:nvPr/>
        </p:nvSpPr>
        <p:spPr>
          <a:xfrm>
            <a:off x="618518" y="3463618"/>
            <a:ext cx="1646605" cy="369332"/>
          </a:xfrm>
          <a:prstGeom prst="rect">
            <a:avLst/>
          </a:prstGeom>
          <a:noFill/>
        </p:spPr>
        <p:txBody>
          <a:bodyPr wrap="none" rtlCol="0">
            <a:spAutoFit/>
          </a:bodyPr>
          <a:lstStyle/>
          <a:p>
            <a:r>
              <a:rPr lang="en-US" u="sng" dirty="0" smtClean="0"/>
              <a:t>Not monolithic</a:t>
            </a:r>
            <a:endParaRPr lang="en-US" u="sng" dirty="0"/>
          </a:p>
        </p:txBody>
      </p:sp>
    </p:spTree>
    <p:extLst>
      <p:ext uri="{BB962C8B-B14F-4D97-AF65-F5344CB8AC3E}">
        <p14:creationId xmlns:p14="http://schemas.microsoft.com/office/powerpoint/2010/main" val="1938807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anim calcmode="lin" valueType="num">
                                      <p:cBhvr>
                                        <p:cTn id="20" dur="750" fill="hold"/>
                                        <p:tgtEl>
                                          <p:spTgt spid="8"/>
                                        </p:tgtEl>
                                        <p:attrNameLst>
                                          <p:attrName>ppt_x</p:attrName>
                                        </p:attrNameLst>
                                      </p:cBhvr>
                                      <p:tavLst>
                                        <p:tav tm="0">
                                          <p:val>
                                            <p:strVal val="#ppt_x"/>
                                          </p:val>
                                        </p:tav>
                                        <p:tav tm="100000">
                                          <p:val>
                                            <p:strVal val="#ppt_x"/>
                                          </p:val>
                                        </p:tav>
                                      </p:tavLst>
                                    </p:anim>
                                    <p:anim calcmode="lin" valueType="num">
                                      <p:cBhvr>
                                        <p:cTn id="21" dur="750" fill="hold"/>
                                        <p:tgtEl>
                                          <p:spTgt spid="8"/>
                                        </p:tgtEl>
                                        <p:attrNameLst>
                                          <p:attrName>ppt_y</p:attrName>
                                        </p:attrNameLst>
                                      </p:cBhvr>
                                      <p:tavLst>
                                        <p:tav tm="0">
                                          <p:val>
                                            <p:strVal val="#ppt_y-.1"/>
                                          </p:val>
                                        </p:tav>
                                        <p:tav tm="100000">
                                          <p:val>
                                            <p:strVal val="#ppt_y"/>
                                          </p:val>
                                        </p:tav>
                                      </p:tavLst>
                                    </p:anim>
                                  </p:childTnLst>
                                </p:cTn>
                              </p:par>
                              <p:par>
                                <p:cTn id="22" presetID="1" presetClass="entr" presetSubtype="0" fill="hold"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723"/>
            <a:ext cx="7772400" cy="914400"/>
          </a:xfrm>
          <a:solidFill>
            <a:srgbClr val="FFCC00"/>
          </a:solidFill>
        </p:spPr>
        <p:txBody>
          <a:bodyPr/>
          <a:lstStyle/>
          <a:p>
            <a:r>
              <a:rPr lang="en-US" sz="3600" dirty="0" smtClean="0"/>
              <a:t>Sample Findings: Health Outcomes</a:t>
            </a:r>
            <a:r>
              <a:rPr lang="en-US" dirty="0" smtClean="0"/>
              <a:t/>
            </a:r>
            <a:br>
              <a:rPr lang="en-US" dirty="0" smtClean="0"/>
            </a:br>
            <a:r>
              <a:rPr lang="en-US" sz="2000" dirty="0" smtClean="0"/>
              <a:t>from Meta-Analyses</a:t>
            </a:r>
            <a:endParaRPr lang="en-US" sz="2000" dirty="0"/>
          </a:p>
        </p:txBody>
      </p:sp>
      <p:sp>
        <p:nvSpPr>
          <p:cNvPr id="3" name="Content Placeholder 2"/>
          <p:cNvSpPr>
            <a:spLocks noGrp="1"/>
          </p:cNvSpPr>
          <p:nvPr>
            <p:ph idx="1"/>
          </p:nvPr>
        </p:nvSpPr>
        <p:spPr>
          <a:xfrm>
            <a:off x="356407" y="1295400"/>
            <a:ext cx="8223069" cy="5181600"/>
          </a:xfrm>
        </p:spPr>
        <p:txBody>
          <a:bodyPr/>
          <a:lstStyle/>
          <a:p>
            <a:pPr marL="0" indent="0">
              <a:buNone/>
            </a:pPr>
            <a:r>
              <a:rPr lang="en-US" sz="2800" dirty="0" smtClean="0"/>
              <a:t>Physical Health</a:t>
            </a:r>
          </a:p>
          <a:p>
            <a:r>
              <a:rPr lang="en-US" sz="2800" dirty="0" smtClean="0"/>
              <a:t>R/S                                       </a:t>
            </a:r>
            <a:r>
              <a:rPr lang="en-US" sz="1800" dirty="0" smtClean="0"/>
              <a:t>[mostly western samples]</a:t>
            </a:r>
            <a:r>
              <a:rPr lang="en-US" sz="2800" dirty="0"/>
              <a:t/>
            </a:r>
            <a:br>
              <a:rPr lang="en-US" sz="2800" dirty="0"/>
            </a:br>
            <a:r>
              <a:rPr lang="en-US" sz="2000" dirty="0"/>
              <a:t>     </a:t>
            </a:r>
            <a:r>
              <a:rPr lang="en-US" sz="2800" dirty="0">
                <a:sym typeface="Wingdings"/>
              </a:rPr>
              <a:t> </a:t>
            </a:r>
            <a:r>
              <a:rPr lang="en-US" sz="2400" dirty="0" smtClean="0">
                <a:sym typeface="Wingdings"/>
              </a:rPr>
              <a:t>longevity </a:t>
            </a:r>
            <a:r>
              <a:rPr lang="en-US" sz="2400" dirty="0" smtClean="0"/>
              <a:t>(18% less risk of death,</a:t>
            </a:r>
            <a:r>
              <a:rPr lang="en-US" sz="2000" dirty="0" smtClean="0"/>
              <a:t> HR=0.82</a:t>
            </a:r>
            <a:r>
              <a:rPr lang="en-US" sz="2000" dirty="0"/>
              <a:t>, p &lt;0.001)</a:t>
            </a:r>
            <a:r>
              <a:rPr lang="en-US" sz="2400" dirty="0"/>
              <a:t/>
            </a:r>
            <a:br>
              <a:rPr lang="en-US" sz="2400" dirty="0"/>
            </a:br>
            <a:r>
              <a:rPr lang="en-US" sz="1800" dirty="0"/>
              <a:t>                   </a:t>
            </a:r>
            <a:r>
              <a:rPr lang="en-US" sz="1800" dirty="0" err="1"/>
              <a:t>k</a:t>
            </a:r>
            <a:r>
              <a:rPr lang="en-US" sz="1800" baseline="-25000" dirty="0" err="1"/>
              <a:t>MA</a:t>
            </a:r>
            <a:r>
              <a:rPr lang="en-US" sz="1800" dirty="0"/>
              <a:t>=36 </a:t>
            </a:r>
            <a:r>
              <a:rPr lang="en-US" sz="1800" dirty="0">
                <a:solidFill>
                  <a:srgbClr val="FF00FF"/>
                </a:solidFill>
              </a:rPr>
              <a:t>(</a:t>
            </a:r>
            <a:r>
              <a:rPr lang="en-US" sz="1800" dirty="0" err="1">
                <a:solidFill>
                  <a:srgbClr val="FF00FF"/>
                </a:solidFill>
              </a:rPr>
              <a:t>Chida</a:t>
            </a:r>
            <a:r>
              <a:rPr lang="en-US" sz="1800" dirty="0">
                <a:solidFill>
                  <a:srgbClr val="FF00FF"/>
                </a:solidFill>
              </a:rPr>
              <a:t> et al, </a:t>
            </a:r>
            <a:r>
              <a:rPr lang="en-US" sz="1800" dirty="0" smtClean="0">
                <a:solidFill>
                  <a:srgbClr val="FF00FF"/>
                </a:solidFill>
              </a:rPr>
              <a:t>2009)</a:t>
            </a:r>
            <a:endParaRPr lang="en-US" sz="1800" dirty="0">
              <a:solidFill>
                <a:srgbClr val="FF00FF"/>
              </a:solidFill>
            </a:endParaRPr>
          </a:p>
          <a:p>
            <a:pPr marL="687388" lvl="2" indent="0">
              <a:buNone/>
            </a:pPr>
            <a:r>
              <a:rPr lang="en-US" sz="2800" dirty="0">
                <a:ea typeface="+mn-ea"/>
                <a:cs typeface="+mn-cs"/>
                <a:sym typeface="Wingdings"/>
              </a:rPr>
              <a:t></a:t>
            </a:r>
            <a:r>
              <a:rPr lang="en-US" dirty="0">
                <a:ea typeface="+mn-ea"/>
                <a:cs typeface="+mn-cs"/>
                <a:sym typeface="Wingdings"/>
              </a:rPr>
              <a:t> </a:t>
            </a:r>
            <a:r>
              <a:rPr lang="en-US" dirty="0">
                <a:ea typeface="+mn-ea"/>
                <a:cs typeface="+mn-cs"/>
              </a:rPr>
              <a:t>lower rates of cardiovascular diseases, cancer, </a:t>
            </a:r>
            <a:r>
              <a:rPr lang="en-US" dirty="0" smtClean="0">
                <a:ea typeface="+mn-ea"/>
                <a:cs typeface="+mn-cs"/>
              </a:rPr>
              <a:t/>
            </a:r>
            <a:br>
              <a:rPr lang="en-US" dirty="0" smtClean="0">
                <a:ea typeface="+mn-ea"/>
                <a:cs typeface="+mn-cs"/>
              </a:rPr>
            </a:br>
            <a:r>
              <a:rPr lang="en-US" dirty="0" smtClean="0">
                <a:ea typeface="+mn-ea"/>
                <a:cs typeface="+mn-cs"/>
              </a:rPr>
              <a:t>      pulmonary </a:t>
            </a:r>
            <a:r>
              <a:rPr lang="en-US" dirty="0">
                <a:ea typeface="+mn-ea"/>
                <a:cs typeface="+mn-cs"/>
              </a:rPr>
              <a:t>disease, dementia, and disability </a:t>
            </a:r>
            <a:r>
              <a:rPr lang="en-US" dirty="0" smtClean="0">
                <a:ea typeface="+mn-ea"/>
                <a:cs typeface="+mn-cs"/>
              </a:rPr>
              <a:t/>
            </a:r>
            <a:br>
              <a:rPr lang="en-US" dirty="0" smtClean="0">
                <a:ea typeface="+mn-ea"/>
                <a:cs typeface="+mn-cs"/>
              </a:rPr>
            </a:br>
            <a:r>
              <a:rPr lang="en-US" sz="2000" dirty="0" smtClean="0">
                <a:solidFill>
                  <a:srgbClr val="FF00FF"/>
                </a:solidFill>
                <a:ea typeface="+mn-ea"/>
                <a:cs typeface="+mn-cs"/>
              </a:rPr>
              <a:t>            (Koenig et al, 2012)</a:t>
            </a:r>
            <a:endParaRPr lang="en-US" dirty="0">
              <a:solidFill>
                <a:srgbClr val="FF00FF"/>
              </a:solidFill>
              <a:ea typeface="+mn-ea"/>
              <a:cs typeface="+mn-cs"/>
            </a:endParaRPr>
          </a:p>
          <a:p>
            <a:pPr marL="0" indent="0">
              <a:buNone/>
            </a:pPr>
            <a:endParaRPr lang="en-US" sz="2000" dirty="0" smtClean="0"/>
          </a:p>
          <a:p>
            <a:pPr marL="0" indent="0">
              <a:buNone/>
            </a:pPr>
            <a:r>
              <a:rPr lang="en-US" sz="2400" dirty="0" smtClean="0"/>
              <a:t>Mental Health</a:t>
            </a:r>
          </a:p>
          <a:p>
            <a:r>
              <a:rPr lang="en-US" sz="2400" dirty="0" smtClean="0"/>
              <a:t>R/S </a:t>
            </a:r>
            <a:r>
              <a:rPr lang="en-US" sz="2400" dirty="0" smtClean="0">
                <a:sym typeface="Wingdings 3"/>
              </a:rPr>
              <a:t> </a:t>
            </a:r>
            <a:r>
              <a:rPr lang="en-US" sz="2400" dirty="0" smtClean="0"/>
              <a:t>less depression</a:t>
            </a:r>
            <a:br>
              <a:rPr lang="en-US" sz="2400" dirty="0" smtClean="0"/>
            </a:br>
            <a:r>
              <a:rPr lang="en-US" sz="2400" dirty="0" smtClean="0"/>
              <a:t>       </a:t>
            </a:r>
            <a:r>
              <a:rPr lang="en-US" sz="1800" dirty="0" smtClean="0"/>
              <a:t>      </a:t>
            </a:r>
            <a:r>
              <a:rPr lang="en-US" sz="1800" dirty="0" err="1"/>
              <a:t>k</a:t>
            </a:r>
            <a:r>
              <a:rPr lang="en-US" sz="1800" baseline="-25000" dirty="0" err="1"/>
              <a:t>MA</a:t>
            </a:r>
            <a:r>
              <a:rPr lang="en-US" sz="1800" dirty="0"/>
              <a:t>=147 </a:t>
            </a:r>
            <a:r>
              <a:rPr lang="en-US" sz="1800" dirty="0">
                <a:solidFill>
                  <a:srgbClr val="FF00FF"/>
                </a:solidFill>
              </a:rPr>
              <a:t>(</a:t>
            </a:r>
            <a:r>
              <a:rPr lang="en-US" sz="1800" dirty="0" smtClean="0">
                <a:solidFill>
                  <a:srgbClr val="FF00FF"/>
                </a:solidFill>
              </a:rPr>
              <a:t>Smith &amp;c, 2003) </a:t>
            </a:r>
          </a:p>
          <a:p>
            <a:r>
              <a:rPr lang="en-US" sz="2400" dirty="0" smtClean="0"/>
              <a:t>R/S </a:t>
            </a:r>
            <a:r>
              <a:rPr lang="en-US" sz="2400" dirty="0">
                <a:sym typeface="Wingdings 3"/>
              </a:rPr>
              <a:t> </a:t>
            </a:r>
            <a:r>
              <a:rPr lang="en-US" sz="2400" dirty="0"/>
              <a:t>better mental health </a:t>
            </a:r>
            <a:br>
              <a:rPr lang="en-US" sz="2400" dirty="0"/>
            </a:br>
            <a:r>
              <a:rPr lang="en-US" sz="1800" dirty="0"/>
              <a:t>        </a:t>
            </a:r>
            <a:r>
              <a:rPr lang="en-US" sz="1800" dirty="0" smtClean="0"/>
              <a:t>        </a:t>
            </a:r>
            <a:r>
              <a:rPr lang="en-US" sz="1800" dirty="0" err="1"/>
              <a:t>k</a:t>
            </a:r>
            <a:r>
              <a:rPr lang="en-US" sz="1800" baseline="-25000" dirty="0" err="1"/>
              <a:t>MA</a:t>
            </a:r>
            <a:r>
              <a:rPr lang="en-US" sz="1800" dirty="0"/>
              <a:t>=35 </a:t>
            </a:r>
            <a:r>
              <a:rPr lang="en-US" sz="1800" dirty="0">
                <a:solidFill>
                  <a:srgbClr val="FF00FF"/>
                </a:solidFill>
              </a:rPr>
              <a:t>(Hackney &amp;c, </a:t>
            </a:r>
            <a:r>
              <a:rPr lang="en-US" sz="1800" dirty="0" smtClean="0">
                <a:solidFill>
                  <a:srgbClr val="FF00FF"/>
                </a:solidFill>
              </a:rPr>
              <a:t>2003)</a:t>
            </a:r>
            <a:endParaRPr lang="en-US" sz="1800" dirty="0">
              <a:solidFill>
                <a:srgbClr val="FF00FF"/>
              </a:solidFill>
              <a:sym typeface="Wingdings"/>
            </a:endParaRPr>
          </a:p>
          <a:p>
            <a:pPr marL="0" indent="0">
              <a:buNone/>
            </a:pPr>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62156A-9564-4DAC-8093-548D72B23337}" type="slidenum">
              <a:rPr kumimoji="0" lang="en-US" alt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ular Callout 5"/>
          <p:cNvSpPr/>
          <p:nvPr/>
        </p:nvSpPr>
        <p:spPr bwMode="auto">
          <a:xfrm>
            <a:off x="5867400" y="680357"/>
            <a:ext cx="3276600" cy="1230085"/>
          </a:xfrm>
          <a:prstGeom prst="wedgeRectCallout">
            <a:avLst>
              <a:gd name="adj1" fmla="val -118925"/>
              <a:gd name="adj2" fmla="val 83325"/>
            </a:avLst>
          </a:prstGeom>
          <a:solidFill>
            <a:srgbClr val="FFFF00">
              <a:alpha val="60000"/>
            </a:srgbClr>
          </a:solidFill>
          <a:ln w="28575"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Hummer &amp;c (1999</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N&gt;20,000</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+7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years US adults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sym typeface="Symbol"/>
              </a:rPr>
              <a:t>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Heavy smoking (RH)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14 years African </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Americans</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TextBox 6"/>
          <p:cNvSpPr txBox="1"/>
          <p:nvPr/>
        </p:nvSpPr>
        <p:spPr>
          <a:xfrm>
            <a:off x="148442" y="114795"/>
            <a:ext cx="450764" cy="461665"/>
          </a:xfrm>
          <a:prstGeom prst="rect">
            <a:avLst/>
          </a:prstGeom>
          <a:solidFill>
            <a:srgbClr val="00B0F0">
              <a:alpha val="25000"/>
            </a:srgbClr>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lgerian" panose="04020705040A02060702" pitchFamily="82" charset="0"/>
                <a:ea typeface="+mn-ea"/>
                <a:cs typeface="+mn-cs"/>
              </a:rPr>
              <a:t>1.</a:t>
            </a:r>
            <a:endParaRPr kumimoji="0" lang="en-US" sz="2400" b="0" i="0" u="none" strike="noStrike" kern="1200" cap="none" spc="0" normalizeH="0" baseline="0" noProof="0" dirty="0">
              <a:ln>
                <a:noFill/>
              </a:ln>
              <a:solidFill>
                <a:srgbClr val="000000"/>
              </a:solidFill>
              <a:effectLst/>
              <a:uLnTx/>
              <a:uFillTx/>
              <a:latin typeface="Algerian" panose="04020705040A02060702" pitchFamily="82" charset="0"/>
              <a:ea typeface="+mn-ea"/>
              <a:cs typeface="+mn-cs"/>
            </a:endParaRPr>
          </a:p>
        </p:txBody>
      </p:sp>
      <p:sp>
        <p:nvSpPr>
          <p:cNvPr id="5" name="Rectangular Callout 4"/>
          <p:cNvSpPr/>
          <p:nvPr/>
        </p:nvSpPr>
        <p:spPr bwMode="auto">
          <a:xfrm>
            <a:off x="4898756" y="4953000"/>
            <a:ext cx="3962400" cy="1524000"/>
          </a:xfrm>
          <a:prstGeom prst="wedgeRectCallout">
            <a:avLst>
              <a:gd name="adj1" fmla="val -59645"/>
              <a:gd name="adj2" fmla="val 45767"/>
            </a:avLst>
          </a:prstGeom>
          <a:noFill/>
          <a:ln w="28575" cap="flat" cmpd="sng" algn="ctr">
            <a:noFill/>
            <a:prstDash val="solid"/>
            <a:miter lim="800000"/>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Arial" charset="0"/>
                <a:ea typeface="+mn-ea"/>
                <a:cs typeface="+mn-cs"/>
              </a:rPr>
              <a:t>R/S-accommodative </a:t>
            </a:r>
            <a:r>
              <a:rPr kumimoji="0" lang="en-US" sz="2000" b="1" i="0" u="sng" strike="noStrike" kern="1200" cap="none" spc="0" normalizeH="0" baseline="0" noProof="0" dirty="0" smtClean="0">
                <a:ln>
                  <a:noFill/>
                </a:ln>
                <a:solidFill>
                  <a:srgbClr val="000000"/>
                </a:solidFill>
                <a:effectLst/>
                <a:uLnTx/>
                <a:uFillTx/>
                <a:latin typeface="Arial" charset="0"/>
                <a:ea typeface="+mn-ea"/>
                <a:cs typeface="+mn-cs"/>
              </a:rPr>
              <a:t>therapies </a:t>
            </a:r>
            <a:r>
              <a:rPr kumimoji="0" lang="en-US" sz="2000" b="0" i="0" u="none" strike="noStrike" kern="1200" cap="none" spc="0" normalizeH="0" baseline="0" noProof="0" dirty="0" smtClean="0">
                <a:ln>
                  <a:noFill/>
                </a:ln>
                <a:solidFill>
                  <a:srgbClr val="000000"/>
                </a:solidFill>
                <a:effectLst/>
                <a:uLnTx/>
                <a:uFillTx/>
                <a:latin typeface="Arial" charset="0"/>
                <a:ea typeface="+mn-ea"/>
                <a:cs typeface="+mn-cs"/>
              </a:rPr>
              <a:t>outperform </a:t>
            </a:r>
            <a:r>
              <a:rPr kumimoji="0" lang="en-US" sz="2000" b="0" i="0" u="none" strike="noStrike" kern="1200" cap="none" spc="0" normalizeH="0" baseline="0" noProof="0" dirty="0">
                <a:ln>
                  <a:noFill/>
                </a:ln>
                <a:solidFill>
                  <a:srgbClr val="000000"/>
                </a:solidFill>
                <a:effectLst/>
                <a:uLnTx/>
                <a:uFillTx/>
                <a:latin typeface="Arial" charset="0"/>
                <a:ea typeface="+mn-ea"/>
                <a:cs typeface="+mn-cs"/>
              </a:rPr>
              <a:t>both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no-treatment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controls </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800" b="0" i="1" u="none" strike="noStrike" kern="1200" cap="none" spc="0" normalizeH="0" baseline="0" noProof="0" dirty="0">
                <a:ln>
                  <a:noFill/>
                </a:ln>
                <a:solidFill>
                  <a:srgbClr val="000000"/>
                </a:solidFill>
                <a:effectLst/>
                <a:uLnTx/>
                <a:uFillTx/>
                <a:latin typeface="Arial" charset="0"/>
                <a:ea typeface="+mn-ea"/>
                <a:cs typeface="+mn-cs"/>
              </a:rPr>
              <a:t>d</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45) &amp;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alternate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secular </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therapies (</a:t>
            </a:r>
            <a:r>
              <a:rPr kumimoji="0" lang="en-US" sz="1800" b="0" i="1" u="none" strike="noStrike" kern="1200" cap="none" spc="0" normalizeH="0" baseline="0" noProof="0" dirty="0" smtClean="0">
                <a:ln>
                  <a:noFill/>
                </a:ln>
                <a:solidFill>
                  <a:srgbClr val="000000"/>
                </a:solidFill>
                <a:effectLst/>
                <a:uLnTx/>
                <a:uFillTx/>
                <a:latin typeface="Arial" charset="0"/>
                <a:ea typeface="+mn-ea"/>
                <a:cs typeface="+mn-cs"/>
              </a:rPr>
              <a:t>d</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Arial" charset="0"/>
                <a:ea typeface="+mn-ea"/>
                <a:cs typeface="+mn-cs"/>
              </a:rPr>
              <a:t> </a:t>
            </a:r>
            <a:r>
              <a:rPr kumimoji="0" lang="en-US" sz="1800" b="0" i="0" u="none" strike="noStrike" kern="1200" cap="none" spc="0" normalizeH="0" baseline="0" noProof="0" dirty="0" smtClean="0">
                <a:ln>
                  <a:noFill/>
                </a:ln>
                <a:solidFill>
                  <a:srgbClr val="FF00FF"/>
                </a:solidFill>
                <a:effectLst/>
                <a:uLnTx/>
                <a:uFillTx/>
                <a:latin typeface="Arial" charset="0"/>
                <a:ea typeface="+mn-ea"/>
                <a:cs typeface="+mn-cs"/>
              </a:rPr>
              <a:t>         (Worthington &amp;c, 2011)</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a:r>
            <a:b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br>
            <a:endParaRPr kumimoji="0" lang="en-US" sz="1400" b="0" i="0" u="none" strike="noStrike" kern="1200" cap="none" spc="0" normalizeH="0" baseline="0" noProof="0" dirty="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23374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par>
                          <p:cTn id="21" fill="hold">
                            <p:stCondLst>
                              <p:cond delay="0"/>
                            </p:stCondLst>
                            <p:childTnLst>
                              <p:par>
                                <p:cTn id="22" presetID="22" presetClass="entr" presetSubtype="8" fill="hold" grpId="0" nodeType="after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smtClean="0"/>
              <a:t>Generic Model of Individual Effects</a:t>
            </a:r>
            <a:endParaRPr lang="en-US" sz="3600" dirty="0"/>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7</a:t>
            </a:fld>
            <a:endParaRPr lang="en-US" altLang="en-US"/>
          </a:p>
        </p:txBody>
      </p:sp>
      <p:sp>
        <p:nvSpPr>
          <p:cNvPr id="5" name="Flowchart: Display 4"/>
          <p:cNvSpPr/>
          <p:nvPr/>
        </p:nvSpPr>
        <p:spPr bwMode="auto">
          <a:xfrm>
            <a:off x="457200" y="1752600"/>
            <a:ext cx="2057400" cy="1828800"/>
          </a:xfrm>
          <a:prstGeom prst="flowChartDisplay">
            <a:avLst/>
          </a:prstGeom>
          <a:solidFill>
            <a:srgbClr val="FFCC00">
              <a:alpha val="40000"/>
            </a:srgbClr>
          </a:solidFill>
          <a:ln w="25400" cap="flat" cmpd="sng" algn="ctr">
            <a:solidFill>
              <a:schemeClr val="tx1"/>
            </a:solidFill>
            <a:prstDash val="solid"/>
            <a:miter lim="800000"/>
            <a:headEnd type="none" w="med" len="med"/>
            <a:tailEnd type="none" w="med" len="med"/>
          </a:ln>
          <a:effectLst/>
          <a:extLst/>
        </p:spPr>
        <p:txBody>
          <a:bodyPr vert="horz" wrap="square" lIns="18288"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Individual</a:t>
            </a:r>
          </a:p>
          <a:p>
            <a:pPr marR="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Arial" charset="0"/>
              </a:rPr>
              <a:t>Religion / Spirituality</a:t>
            </a:r>
          </a:p>
          <a:p>
            <a:pPr marL="287338" marR="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rPr>
              <a:t>Beliefs</a:t>
            </a:r>
          </a:p>
          <a:p>
            <a:pPr marL="287338" marR="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smtClean="0"/>
              <a:t>Practices</a:t>
            </a:r>
          </a:p>
          <a:p>
            <a:pPr marL="287338" marR="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rPr>
              <a:t>R/S</a:t>
            </a:r>
            <a:r>
              <a:rPr kumimoji="0" lang="en-US" sz="1600" b="0" i="0" u="none" strike="noStrike" cap="none" normalizeH="0" dirty="0" smtClean="0">
                <a:ln>
                  <a:noFill/>
                </a:ln>
                <a:solidFill>
                  <a:schemeClr val="tx1"/>
                </a:solidFill>
                <a:effectLst/>
              </a:rPr>
              <a:t> coping</a:t>
            </a:r>
            <a:endParaRPr kumimoji="0" lang="en-US" sz="1600" b="0" i="0" u="none" strike="noStrike" cap="none" normalizeH="0" baseline="0" dirty="0" smtClean="0">
              <a:ln>
                <a:noFill/>
              </a:ln>
              <a:solidFill>
                <a:schemeClr val="tx1"/>
              </a:solidFill>
              <a:effectLst/>
            </a:endParaRPr>
          </a:p>
        </p:txBody>
      </p:sp>
      <p:sp>
        <p:nvSpPr>
          <p:cNvPr id="6" name="Flowchart: Process 5"/>
          <p:cNvSpPr/>
          <p:nvPr/>
        </p:nvSpPr>
        <p:spPr bwMode="auto">
          <a:xfrm>
            <a:off x="4114800" y="1446276"/>
            <a:ext cx="1524000" cy="763524"/>
          </a:xfrm>
          <a:prstGeom prst="flowChartProcess">
            <a:avLst/>
          </a:prstGeom>
          <a:solidFill>
            <a:srgbClr val="FFFF00">
              <a:alpha val="80000"/>
            </a:srgbClr>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Health Behaviors</a:t>
            </a:r>
          </a:p>
        </p:txBody>
      </p:sp>
      <p:sp>
        <p:nvSpPr>
          <p:cNvPr id="7" name="Flowchart: Process 6"/>
          <p:cNvSpPr/>
          <p:nvPr/>
        </p:nvSpPr>
        <p:spPr bwMode="auto">
          <a:xfrm>
            <a:off x="3352800" y="2840301"/>
            <a:ext cx="1524000" cy="763524"/>
          </a:xfrm>
          <a:prstGeom prst="flowChartProcess">
            <a:avLst/>
          </a:prstGeom>
          <a:solidFill>
            <a:srgbClr val="FFFF00"/>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Social Connections</a:t>
            </a:r>
          </a:p>
        </p:txBody>
      </p:sp>
      <p:sp>
        <p:nvSpPr>
          <p:cNvPr id="8" name="Flowchart: Process 7"/>
          <p:cNvSpPr/>
          <p:nvPr/>
        </p:nvSpPr>
        <p:spPr bwMode="auto">
          <a:xfrm>
            <a:off x="3364230" y="4098798"/>
            <a:ext cx="2362199" cy="762000"/>
          </a:xfrm>
          <a:prstGeom prst="flowChartProcess">
            <a:avLst/>
          </a:prstGeom>
          <a:solidFill>
            <a:srgbClr val="FFFF00"/>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Mental Health &amp; Character Strengths</a:t>
            </a:r>
          </a:p>
        </p:txBody>
      </p:sp>
      <p:cxnSp>
        <p:nvCxnSpPr>
          <p:cNvPr id="10" name="Straight Arrow Connector 9"/>
          <p:cNvCxnSpPr>
            <a:stCxn id="5" idx="3"/>
            <a:endCxn id="6" idx="1"/>
          </p:cNvCxnSpPr>
          <p:nvPr/>
        </p:nvCxnSpPr>
        <p:spPr bwMode="auto">
          <a:xfrm flipV="1">
            <a:off x="2514600" y="1828038"/>
            <a:ext cx="1600200" cy="838962"/>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2552700" y="2667000"/>
            <a:ext cx="800100" cy="555063"/>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5" idx="3"/>
            <a:endCxn id="8" idx="1"/>
          </p:cNvCxnSpPr>
          <p:nvPr/>
        </p:nvCxnSpPr>
        <p:spPr bwMode="auto">
          <a:xfrm>
            <a:off x="2514600" y="2667000"/>
            <a:ext cx="849630" cy="1812798"/>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5638800" y="1828038"/>
            <a:ext cx="1600200" cy="177437"/>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Vertical Scroll 18"/>
          <p:cNvSpPr/>
          <p:nvPr/>
        </p:nvSpPr>
        <p:spPr bwMode="auto">
          <a:xfrm>
            <a:off x="7467600" y="1610269"/>
            <a:ext cx="1414272" cy="3179499"/>
          </a:xfrm>
          <a:prstGeom prst="verticalScroll">
            <a:avLst/>
          </a:prstGeom>
          <a:solidFill>
            <a:srgbClr val="92D050">
              <a:alpha val="25000"/>
            </a:srgbClr>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Physical Health &amp; Longevity</a:t>
            </a:r>
          </a:p>
        </p:txBody>
      </p:sp>
      <p:cxnSp>
        <p:nvCxnSpPr>
          <p:cNvPr id="20" name="Straight Arrow Connector 19"/>
          <p:cNvCxnSpPr>
            <a:stCxn id="7" idx="3"/>
          </p:cNvCxnSpPr>
          <p:nvPr/>
        </p:nvCxnSpPr>
        <p:spPr bwMode="auto">
          <a:xfrm>
            <a:off x="4876800" y="3222063"/>
            <a:ext cx="2362200" cy="0"/>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8" idx="3"/>
          </p:cNvCxnSpPr>
          <p:nvPr/>
        </p:nvCxnSpPr>
        <p:spPr bwMode="auto">
          <a:xfrm flipV="1">
            <a:off x="5726429" y="4373499"/>
            <a:ext cx="1512571" cy="106299"/>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5410200" y="2209800"/>
            <a:ext cx="0" cy="1905000"/>
          </a:xfrm>
          <a:prstGeom prst="straightConnector1">
            <a:avLst/>
          </a:prstGeom>
          <a:solidFill>
            <a:schemeClr val="accent1"/>
          </a:solidFill>
          <a:ln w="31750" cap="flat" cmpd="sng" algn="ctr">
            <a:solidFill>
              <a:schemeClr val="tx1"/>
            </a:solidFill>
            <a:prstDash val="dash"/>
            <a:miter lim="800000"/>
            <a:headEnd type="arrow"/>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H="1">
            <a:off x="4419600" y="2209800"/>
            <a:ext cx="609600" cy="630501"/>
          </a:xfrm>
          <a:prstGeom prst="straightConnector1">
            <a:avLst/>
          </a:prstGeom>
          <a:solidFill>
            <a:schemeClr val="accent1"/>
          </a:solidFill>
          <a:ln w="31750" cap="flat" cmpd="sng" algn="ctr">
            <a:solidFill>
              <a:schemeClr val="tx1"/>
            </a:solidFill>
            <a:prstDash val="dash"/>
            <a:miter lim="800000"/>
            <a:headEnd type="arrow"/>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flipH="1" flipV="1">
            <a:off x="4419600" y="3603825"/>
            <a:ext cx="667109" cy="510976"/>
          </a:xfrm>
          <a:prstGeom prst="straightConnector1">
            <a:avLst/>
          </a:prstGeom>
          <a:solidFill>
            <a:schemeClr val="accent1"/>
          </a:solidFill>
          <a:ln w="31750" cap="flat" cmpd="sng" algn="ctr">
            <a:solidFill>
              <a:schemeClr val="tx1"/>
            </a:solidFill>
            <a:prstDash val="dash"/>
            <a:miter lim="800000"/>
            <a:headEnd type="arrow"/>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p:cNvSpPr txBox="1"/>
          <p:nvPr/>
        </p:nvSpPr>
        <p:spPr>
          <a:xfrm>
            <a:off x="228600" y="7400"/>
            <a:ext cx="4745851" cy="369332"/>
          </a:xfrm>
          <a:prstGeom prst="rect">
            <a:avLst/>
          </a:prstGeom>
          <a:solidFill>
            <a:srgbClr val="FFDD4B">
              <a:alpha val="70000"/>
            </a:srgbClr>
          </a:solidFill>
        </p:spPr>
        <p:txBody>
          <a:bodyPr wrap="none" rtlCol="0">
            <a:spAutoFit/>
          </a:bodyPr>
          <a:lstStyle/>
          <a:p>
            <a:r>
              <a:rPr lang="en-US" dirty="0" smtClean="0"/>
              <a:t>Conceptualizing R/S community-level effects</a:t>
            </a:r>
            <a:endParaRPr lang="en-US" dirty="0"/>
          </a:p>
        </p:txBody>
      </p:sp>
    </p:spTree>
    <p:extLst>
      <p:ext uri="{BB962C8B-B14F-4D97-AF65-F5344CB8AC3E}">
        <p14:creationId xmlns:p14="http://schemas.microsoft.com/office/powerpoint/2010/main" val="3491059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smtClean="0"/>
              <a:t>Generic Model of Individual Effects</a:t>
            </a:r>
            <a:endParaRPr lang="en-US" sz="3600" dirty="0"/>
          </a:p>
        </p:txBody>
      </p:sp>
      <p:sp>
        <p:nvSpPr>
          <p:cNvPr id="4" name="Slide Number Placeholder 3"/>
          <p:cNvSpPr>
            <a:spLocks noGrp="1"/>
          </p:cNvSpPr>
          <p:nvPr>
            <p:ph type="sldNum" sz="quarter" idx="12"/>
          </p:nvPr>
        </p:nvSpPr>
        <p:spPr/>
        <p:txBody>
          <a:bodyPr/>
          <a:lstStyle/>
          <a:p>
            <a:pPr>
              <a:defRPr/>
            </a:pPr>
            <a:fld id="{1562156A-9564-4DAC-8093-548D72B23337}" type="slidenum">
              <a:rPr lang="en-US" altLang="en-US" smtClean="0"/>
              <a:pPr>
                <a:defRPr/>
              </a:pPr>
              <a:t>8</a:t>
            </a:fld>
            <a:endParaRPr lang="en-US" altLang="en-US"/>
          </a:p>
        </p:txBody>
      </p:sp>
      <p:sp>
        <p:nvSpPr>
          <p:cNvPr id="5" name="Flowchart: Display 4"/>
          <p:cNvSpPr/>
          <p:nvPr/>
        </p:nvSpPr>
        <p:spPr bwMode="auto">
          <a:xfrm>
            <a:off x="457200" y="1752600"/>
            <a:ext cx="2057400" cy="1828800"/>
          </a:xfrm>
          <a:prstGeom prst="flowChartDisplay">
            <a:avLst/>
          </a:prstGeom>
          <a:solidFill>
            <a:srgbClr val="FFCC00">
              <a:alpha val="40000"/>
            </a:srgbClr>
          </a:solidFill>
          <a:ln w="25400" cap="flat" cmpd="sng" algn="ctr">
            <a:solidFill>
              <a:schemeClr val="tx1"/>
            </a:solidFill>
            <a:prstDash val="solid"/>
            <a:miter lim="800000"/>
            <a:headEnd type="none" w="med" len="med"/>
            <a:tailEnd type="none" w="med" len="med"/>
          </a:ln>
          <a:effectLst/>
          <a:extLst/>
        </p:spPr>
        <p:txBody>
          <a:bodyPr vert="horz" wrap="square" lIns="18288"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Individual</a:t>
            </a:r>
          </a:p>
          <a:p>
            <a:pPr marR="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Arial" charset="0"/>
              </a:rPr>
              <a:t>Religion / Spirituality</a:t>
            </a:r>
          </a:p>
          <a:p>
            <a:pPr marL="287338" marR="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rPr>
              <a:t>Beliefs</a:t>
            </a:r>
          </a:p>
          <a:p>
            <a:pPr marL="287338" marR="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smtClean="0"/>
              <a:t>Practices</a:t>
            </a:r>
          </a:p>
          <a:p>
            <a:pPr marL="287338" marR="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rPr>
              <a:t>R/S</a:t>
            </a:r>
            <a:r>
              <a:rPr kumimoji="0" lang="en-US" sz="1600" b="0" i="0" u="none" strike="noStrike" cap="none" normalizeH="0" dirty="0" smtClean="0">
                <a:ln>
                  <a:noFill/>
                </a:ln>
                <a:solidFill>
                  <a:schemeClr val="tx1"/>
                </a:solidFill>
                <a:effectLst/>
              </a:rPr>
              <a:t> coping</a:t>
            </a:r>
            <a:endParaRPr kumimoji="0" lang="en-US" sz="1600" b="0" i="0" u="none" strike="noStrike" cap="none" normalizeH="0" baseline="0" dirty="0" smtClean="0">
              <a:ln>
                <a:noFill/>
              </a:ln>
              <a:solidFill>
                <a:schemeClr val="tx1"/>
              </a:solidFill>
              <a:effectLst/>
            </a:endParaRPr>
          </a:p>
        </p:txBody>
      </p:sp>
      <p:sp>
        <p:nvSpPr>
          <p:cNvPr id="6" name="Flowchart: Process 5"/>
          <p:cNvSpPr/>
          <p:nvPr/>
        </p:nvSpPr>
        <p:spPr bwMode="auto">
          <a:xfrm>
            <a:off x="4114800" y="1446276"/>
            <a:ext cx="1524000" cy="763524"/>
          </a:xfrm>
          <a:prstGeom prst="flowChartProcess">
            <a:avLst/>
          </a:prstGeom>
          <a:solidFill>
            <a:srgbClr val="FFFF00">
              <a:alpha val="80000"/>
            </a:srgbClr>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Health Behaviors</a:t>
            </a:r>
          </a:p>
        </p:txBody>
      </p:sp>
      <p:sp>
        <p:nvSpPr>
          <p:cNvPr id="7" name="Flowchart: Process 6"/>
          <p:cNvSpPr/>
          <p:nvPr/>
        </p:nvSpPr>
        <p:spPr bwMode="auto">
          <a:xfrm>
            <a:off x="3352800" y="2840301"/>
            <a:ext cx="1524000" cy="763524"/>
          </a:xfrm>
          <a:prstGeom prst="flowChartProcess">
            <a:avLst/>
          </a:prstGeom>
          <a:solidFill>
            <a:srgbClr val="FFFF00"/>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Social Connections</a:t>
            </a:r>
          </a:p>
        </p:txBody>
      </p:sp>
      <p:sp>
        <p:nvSpPr>
          <p:cNvPr id="8" name="Flowchart: Process 7"/>
          <p:cNvSpPr/>
          <p:nvPr/>
        </p:nvSpPr>
        <p:spPr bwMode="auto">
          <a:xfrm>
            <a:off x="3364230" y="4098798"/>
            <a:ext cx="2362199" cy="762000"/>
          </a:xfrm>
          <a:prstGeom prst="flowChartProcess">
            <a:avLst/>
          </a:prstGeom>
          <a:solidFill>
            <a:srgbClr val="FFFF00"/>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Mental Health &amp; Character Strengths</a:t>
            </a:r>
          </a:p>
        </p:txBody>
      </p:sp>
      <p:cxnSp>
        <p:nvCxnSpPr>
          <p:cNvPr id="10" name="Straight Arrow Connector 9"/>
          <p:cNvCxnSpPr>
            <a:stCxn id="5" idx="3"/>
            <a:endCxn id="6" idx="1"/>
          </p:cNvCxnSpPr>
          <p:nvPr/>
        </p:nvCxnSpPr>
        <p:spPr bwMode="auto">
          <a:xfrm flipV="1">
            <a:off x="2514600" y="1828038"/>
            <a:ext cx="1600200" cy="838962"/>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2552700" y="2667000"/>
            <a:ext cx="800100" cy="555063"/>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5" idx="3"/>
            <a:endCxn id="8" idx="1"/>
          </p:cNvCxnSpPr>
          <p:nvPr/>
        </p:nvCxnSpPr>
        <p:spPr bwMode="auto">
          <a:xfrm>
            <a:off x="2514600" y="2667000"/>
            <a:ext cx="849630" cy="1812798"/>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5638800" y="1828038"/>
            <a:ext cx="1600200" cy="177437"/>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Vertical Scroll 18"/>
          <p:cNvSpPr/>
          <p:nvPr/>
        </p:nvSpPr>
        <p:spPr bwMode="auto">
          <a:xfrm>
            <a:off x="7467600" y="1610269"/>
            <a:ext cx="1414272" cy="3179499"/>
          </a:xfrm>
          <a:prstGeom prst="verticalScroll">
            <a:avLst/>
          </a:prstGeom>
          <a:solidFill>
            <a:srgbClr val="92D050">
              <a:alpha val="25000"/>
            </a:srgbClr>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Physical Health &amp; Longevity</a:t>
            </a:r>
          </a:p>
        </p:txBody>
      </p:sp>
      <p:cxnSp>
        <p:nvCxnSpPr>
          <p:cNvPr id="20" name="Straight Arrow Connector 19"/>
          <p:cNvCxnSpPr>
            <a:stCxn id="7" idx="3"/>
            <a:endCxn id="36" idx="1"/>
          </p:cNvCxnSpPr>
          <p:nvPr/>
        </p:nvCxnSpPr>
        <p:spPr bwMode="auto">
          <a:xfrm flipV="1">
            <a:off x="4876800" y="3200019"/>
            <a:ext cx="1333500" cy="22044"/>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8" idx="3"/>
          </p:cNvCxnSpPr>
          <p:nvPr/>
        </p:nvCxnSpPr>
        <p:spPr bwMode="auto">
          <a:xfrm flipV="1">
            <a:off x="5726429" y="4373499"/>
            <a:ext cx="1512571" cy="106299"/>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5410200" y="2209800"/>
            <a:ext cx="0" cy="1905000"/>
          </a:xfrm>
          <a:prstGeom prst="straightConnector1">
            <a:avLst/>
          </a:prstGeom>
          <a:solidFill>
            <a:schemeClr val="accent1"/>
          </a:solidFill>
          <a:ln w="31750" cap="flat" cmpd="sng" algn="ctr">
            <a:solidFill>
              <a:schemeClr val="tx1"/>
            </a:solidFill>
            <a:prstDash val="dash"/>
            <a:miter lim="800000"/>
            <a:headEnd type="arrow"/>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H="1">
            <a:off x="4419600" y="2209800"/>
            <a:ext cx="609600" cy="630501"/>
          </a:xfrm>
          <a:prstGeom prst="straightConnector1">
            <a:avLst/>
          </a:prstGeom>
          <a:solidFill>
            <a:schemeClr val="accent1"/>
          </a:solidFill>
          <a:ln w="31750" cap="flat" cmpd="sng" algn="ctr">
            <a:solidFill>
              <a:schemeClr val="tx1"/>
            </a:solidFill>
            <a:prstDash val="dash"/>
            <a:miter lim="800000"/>
            <a:headEnd type="arrow"/>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flipH="1" flipV="1">
            <a:off x="4419600" y="3603825"/>
            <a:ext cx="667109" cy="510976"/>
          </a:xfrm>
          <a:prstGeom prst="straightConnector1">
            <a:avLst/>
          </a:prstGeom>
          <a:solidFill>
            <a:schemeClr val="accent1"/>
          </a:solidFill>
          <a:ln w="31750" cap="flat" cmpd="sng" algn="ctr">
            <a:solidFill>
              <a:schemeClr val="tx1"/>
            </a:solidFill>
            <a:prstDash val="dash"/>
            <a:miter lim="800000"/>
            <a:headEnd type="arrow"/>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ounded Rectangle 35"/>
          <p:cNvSpPr/>
          <p:nvPr/>
        </p:nvSpPr>
        <p:spPr bwMode="auto">
          <a:xfrm>
            <a:off x="6210300" y="2247519"/>
            <a:ext cx="1028700" cy="1905000"/>
          </a:xfrm>
          <a:prstGeom prst="roundRect">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t>Host </a:t>
            </a:r>
            <a:r>
              <a:rPr lang="en-US" sz="1600" dirty="0" err="1" smtClean="0"/>
              <a:t>Resis-tance</a:t>
            </a:r>
            <a:endParaRPr lang="en-US" sz="1600" dirty="0" smtClean="0"/>
          </a:p>
          <a:p>
            <a:pPr marL="114300" marR="0" indent="-1143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smtClean="0">
                <a:ln>
                  <a:noFill/>
                </a:ln>
                <a:solidFill>
                  <a:schemeClr val="tx1"/>
                </a:solidFill>
                <a:effectLst/>
              </a:rPr>
              <a:t>Immune</a:t>
            </a:r>
          </a:p>
          <a:p>
            <a:pPr marL="114300" marR="0" indent="-1143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dirty="0" smtClean="0"/>
              <a:t>Endocrine</a:t>
            </a:r>
          </a:p>
          <a:p>
            <a:pPr marL="114300" marR="0" indent="-1143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smtClean="0">
                <a:ln>
                  <a:noFill/>
                </a:ln>
                <a:solidFill>
                  <a:schemeClr val="tx1"/>
                </a:solidFill>
                <a:effectLst/>
              </a:rPr>
              <a:t>Cardio-</a:t>
            </a:r>
            <a:br>
              <a:rPr kumimoji="0" lang="en-US" sz="1200" b="0" i="0" u="none" strike="noStrike" cap="none" normalizeH="0" baseline="0" dirty="0" smtClean="0">
                <a:ln>
                  <a:noFill/>
                </a:ln>
                <a:solidFill>
                  <a:schemeClr val="tx1"/>
                </a:solidFill>
                <a:effectLst/>
              </a:rPr>
            </a:br>
            <a:r>
              <a:rPr kumimoji="0" lang="en-US" sz="1200" b="0" i="0" u="none" strike="noStrike" cap="none" normalizeH="0" baseline="0" dirty="0" smtClean="0">
                <a:ln>
                  <a:noFill/>
                </a:ln>
                <a:solidFill>
                  <a:schemeClr val="tx1"/>
                </a:solidFill>
                <a:effectLst/>
              </a:rPr>
              <a:t>vascular</a:t>
            </a:r>
          </a:p>
        </p:txBody>
      </p:sp>
      <p:cxnSp>
        <p:nvCxnSpPr>
          <p:cNvPr id="21" name="Straight Arrow Connector 20"/>
          <p:cNvCxnSpPr/>
          <p:nvPr/>
        </p:nvCxnSpPr>
        <p:spPr bwMode="auto">
          <a:xfrm>
            <a:off x="5619750" y="2005475"/>
            <a:ext cx="590550" cy="432925"/>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V="1">
            <a:off x="5726429" y="3859313"/>
            <a:ext cx="483871" cy="439401"/>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V="1">
            <a:off x="7221855" y="2667000"/>
            <a:ext cx="321945" cy="0"/>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flipV="1">
            <a:off x="7242810" y="3657600"/>
            <a:ext cx="321945" cy="0"/>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Group 17"/>
          <p:cNvGrpSpPr/>
          <p:nvPr/>
        </p:nvGrpSpPr>
        <p:grpSpPr>
          <a:xfrm>
            <a:off x="131825" y="5142852"/>
            <a:ext cx="3232405" cy="1636102"/>
            <a:chOff x="91282" y="5140637"/>
            <a:chExt cx="2912523" cy="1372150"/>
          </a:xfrm>
        </p:grpSpPr>
        <p:sp>
          <p:nvSpPr>
            <p:cNvPr id="16" name="Up Arrow 15"/>
            <p:cNvSpPr/>
            <p:nvPr/>
          </p:nvSpPr>
          <p:spPr bwMode="auto">
            <a:xfrm rot="2212306">
              <a:off x="1730966" y="5140637"/>
              <a:ext cx="484632" cy="978408"/>
            </a:xfrm>
            <a:prstGeom prst="upArrow">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1" name="Up Arrow 30"/>
            <p:cNvSpPr/>
            <p:nvPr/>
          </p:nvSpPr>
          <p:spPr bwMode="auto">
            <a:xfrm rot="1020936">
              <a:off x="868719" y="5149593"/>
              <a:ext cx="484632" cy="978408"/>
            </a:xfrm>
            <a:prstGeom prst="upArrow">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3" name="Up Arrow 32"/>
            <p:cNvSpPr/>
            <p:nvPr/>
          </p:nvSpPr>
          <p:spPr bwMode="auto">
            <a:xfrm rot="3530491">
              <a:off x="2272285" y="5580627"/>
              <a:ext cx="484632" cy="978408"/>
            </a:xfrm>
            <a:prstGeom prst="upArrow">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5" name="Flowchart: Document 14"/>
            <p:cNvSpPr/>
            <p:nvPr/>
          </p:nvSpPr>
          <p:spPr bwMode="auto">
            <a:xfrm rot="5400000" flipH="1" flipV="1">
              <a:off x="980247" y="4749833"/>
              <a:ext cx="873989" cy="2651920"/>
            </a:xfrm>
            <a:prstGeom prst="flowChartDocument">
              <a:avLst/>
            </a:prstGeom>
            <a:solidFill>
              <a:schemeClr val="bg1"/>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vert" wrap="square" lIns="91440" tIns="91440" rIns="18288" bIns="18288" numCol="1" spcCol="0" rtlCol="0" fromWordArt="0" anchor="ctr" anchorCtr="0" forceAA="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US" dirty="0" smtClean="0"/>
                <a:t>Bio-psycho-social, health, demographic,  &amp; cultural, context</a:t>
              </a:r>
              <a:endParaRPr kumimoji="0" lang="en-US" sz="1800" b="0" i="0" u="none" strike="noStrike" cap="none" normalizeH="0" baseline="0" dirty="0" smtClean="0">
                <a:ln>
                  <a:noFill/>
                </a:ln>
                <a:solidFill>
                  <a:schemeClr val="tx1"/>
                </a:solidFill>
                <a:effectLst/>
                <a:latin typeface="Arial" charset="0"/>
              </a:endParaRPr>
            </a:p>
          </p:txBody>
        </p:sp>
      </p:grpSp>
      <p:sp>
        <p:nvSpPr>
          <p:cNvPr id="29" name="TextBox 28"/>
          <p:cNvSpPr txBox="1"/>
          <p:nvPr/>
        </p:nvSpPr>
        <p:spPr>
          <a:xfrm>
            <a:off x="2748420" y="3636975"/>
            <a:ext cx="659155" cy="646331"/>
          </a:xfrm>
          <a:prstGeom prst="rect">
            <a:avLst/>
          </a:prstGeom>
          <a:noFill/>
        </p:spPr>
        <p:txBody>
          <a:bodyPr wrap="none" rtlCol="0">
            <a:spAutoFit/>
          </a:bodyPr>
          <a:lstStyle/>
          <a:p>
            <a:r>
              <a:rPr lang="en-US" sz="3600" dirty="0" smtClean="0"/>
              <a:t>+</a:t>
            </a:r>
            <a:r>
              <a:rPr lang="en-US" dirty="0" smtClean="0"/>
              <a:t>  -</a:t>
            </a:r>
            <a:endParaRPr lang="en-US" dirty="0"/>
          </a:p>
        </p:txBody>
      </p:sp>
      <p:sp>
        <p:nvSpPr>
          <p:cNvPr id="35" name="TextBox 34"/>
          <p:cNvSpPr txBox="1"/>
          <p:nvPr/>
        </p:nvSpPr>
        <p:spPr>
          <a:xfrm>
            <a:off x="3034652" y="1792069"/>
            <a:ext cx="659155" cy="646331"/>
          </a:xfrm>
          <a:prstGeom prst="rect">
            <a:avLst/>
          </a:prstGeom>
          <a:noFill/>
        </p:spPr>
        <p:txBody>
          <a:bodyPr wrap="none" rtlCol="0">
            <a:spAutoFit/>
          </a:bodyPr>
          <a:lstStyle/>
          <a:p>
            <a:r>
              <a:rPr lang="en-US" sz="3600" dirty="0" smtClean="0"/>
              <a:t>+</a:t>
            </a:r>
            <a:r>
              <a:rPr lang="en-US" dirty="0" smtClean="0"/>
              <a:t>  -</a:t>
            </a:r>
            <a:endParaRPr lang="en-US" dirty="0"/>
          </a:p>
        </p:txBody>
      </p:sp>
      <p:sp>
        <p:nvSpPr>
          <p:cNvPr id="37" name="TextBox 36"/>
          <p:cNvSpPr txBox="1"/>
          <p:nvPr/>
        </p:nvSpPr>
        <p:spPr>
          <a:xfrm>
            <a:off x="2863183" y="2701950"/>
            <a:ext cx="518091" cy="601960"/>
          </a:xfrm>
          <a:prstGeom prst="rect">
            <a:avLst/>
          </a:prstGeom>
          <a:noFill/>
        </p:spPr>
        <p:txBody>
          <a:bodyPr wrap="none" rtlCol="0">
            <a:spAutoFit/>
          </a:bodyPr>
          <a:lstStyle/>
          <a:p>
            <a:pPr>
              <a:lnSpc>
                <a:spcPct val="60000"/>
              </a:lnSpc>
            </a:pPr>
            <a:r>
              <a:rPr lang="en-US" sz="3600" dirty="0" smtClean="0"/>
              <a:t>+</a:t>
            </a:r>
            <a:r>
              <a:rPr lang="en-US" dirty="0" smtClean="0"/>
              <a:t> </a:t>
            </a:r>
          </a:p>
          <a:p>
            <a:pPr>
              <a:lnSpc>
                <a:spcPct val="60000"/>
              </a:lnSpc>
            </a:pPr>
            <a:r>
              <a:rPr lang="en-US" dirty="0" smtClean="0"/>
              <a:t> -</a:t>
            </a:r>
            <a:endParaRPr lang="en-US" dirty="0"/>
          </a:p>
        </p:txBody>
      </p:sp>
      <p:sp>
        <p:nvSpPr>
          <p:cNvPr id="38" name="TextBox 37"/>
          <p:cNvSpPr txBox="1"/>
          <p:nvPr/>
        </p:nvSpPr>
        <p:spPr>
          <a:xfrm>
            <a:off x="228600" y="7400"/>
            <a:ext cx="4745851" cy="369332"/>
          </a:xfrm>
          <a:prstGeom prst="rect">
            <a:avLst/>
          </a:prstGeom>
          <a:solidFill>
            <a:srgbClr val="FFDD4B">
              <a:alpha val="70000"/>
            </a:srgbClr>
          </a:solidFill>
        </p:spPr>
        <p:txBody>
          <a:bodyPr wrap="none" rtlCol="0">
            <a:spAutoFit/>
          </a:bodyPr>
          <a:lstStyle/>
          <a:p>
            <a:r>
              <a:rPr lang="en-US" dirty="0" smtClean="0"/>
              <a:t>Conceptualizing R/S community-level effects</a:t>
            </a:r>
            <a:endParaRPr lang="en-US" dirty="0"/>
          </a:p>
        </p:txBody>
      </p:sp>
    </p:spTree>
    <p:extLst>
      <p:ext uri="{BB962C8B-B14F-4D97-AF65-F5344CB8AC3E}">
        <p14:creationId xmlns:p14="http://schemas.microsoft.com/office/powerpoint/2010/main" val="2913555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par>
                                <p:cTn id="15" presetID="22" presetClass="entr" presetSubtype="8"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bwMode="auto">
          <a:xfrm>
            <a:off x="2331720" y="2894832"/>
            <a:ext cx="603985" cy="1219967"/>
          </a:xfrm>
          <a:prstGeom prst="rect">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485274" y="274638"/>
            <a:ext cx="8201526" cy="1078361"/>
          </a:xfrm>
          <a:solidFill>
            <a:srgbClr val="92D050">
              <a:alpha val="20000"/>
            </a:srgbClr>
          </a:solidFill>
        </p:spPr>
        <p:txBody>
          <a:bodyPr/>
          <a:lstStyle/>
          <a:p>
            <a:r>
              <a:rPr lang="en-US" sz="3600" dirty="0" smtClean="0"/>
              <a:t>What do we mean by </a:t>
            </a:r>
            <a:br>
              <a:rPr lang="en-US" sz="3600" dirty="0" smtClean="0"/>
            </a:br>
            <a:r>
              <a:rPr lang="en-US" sz="3600" dirty="0" smtClean="0"/>
              <a:t>R/S-Science Interaction?</a:t>
            </a:r>
            <a:endParaRPr lang="en-US" sz="3600" dirty="0"/>
          </a:p>
        </p:txBody>
      </p:sp>
      <p:sp>
        <p:nvSpPr>
          <p:cNvPr id="3" name="Content Placeholder 2"/>
          <p:cNvSpPr>
            <a:spLocks noGrp="1"/>
          </p:cNvSpPr>
          <p:nvPr>
            <p:ph idx="1"/>
          </p:nvPr>
        </p:nvSpPr>
        <p:spPr>
          <a:xfrm>
            <a:off x="990600" y="1568987"/>
            <a:ext cx="8418095" cy="3011260"/>
          </a:xfrm>
        </p:spPr>
        <p:txBody>
          <a:bodyPr/>
          <a:lstStyle/>
          <a:p>
            <a:pPr marL="0" indent="0">
              <a:spcAft>
                <a:spcPts val="600"/>
              </a:spcAft>
              <a:buNone/>
            </a:pPr>
            <a:r>
              <a:rPr lang="en-US" sz="2800" dirty="0" smtClean="0"/>
              <a:t>Religion         Science</a:t>
            </a:r>
          </a:p>
        </p:txBody>
      </p:sp>
      <p:sp>
        <p:nvSpPr>
          <p:cNvPr id="4" name="Slide Number Placeholder 3"/>
          <p:cNvSpPr>
            <a:spLocks noGrp="1"/>
          </p:cNvSpPr>
          <p:nvPr>
            <p:ph type="sldNum" sz="quarter" idx="12"/>
          </p:nvPr>
        </p:nvSpPr>
        <p:spPr>
          <a:xfrm>
            <a:off x="52922" y="6188968"/>
            <a:ext cx="611071" cy="476250"/>
          </a:xfrm>
        </p:spPr>
        <p:txBody>
          <a:bodyPr/>
          <a:lstStyle/>
          <a:p>
            <a:pPr>
              <a:defRPr/>
            </a:pPr>
            <a:fld id="{1562156A-9564-4DAC-8093-548D72B23337}" type="slidenum">
              <a:rPr lang="en-US" altLang="en-US" smtClean="0"/>
              <a:pPr>
                <a:defRPr/>
              </a:pPr>
              <a:t>9</a:t>
            </a:fld>
            <a:endParaRPr lang="en-US" altLang="en-US" dirty="0"/>
          </a:p>
        </p:txBody>
      </p:sp>
      <p:sp>
        <p:nvSpPr>
          <p:cNvPr id="5" name="TextBox 4"/>
          <p:cNvSpPr txBox="1"/>
          <p:nvPr/>
        </p:nvSpPr>
        <p:spPr>
          <a:xfrm>
            <a:off x="1598258" y="5230403"/>
            <a:ext cx="4094747" cy="1477328"/>
          </a:xfrm>
          <a:prstGeom prst="rect">
            <a:avLst/>
          </a:prstGeom>
          <a:solidFill>
            <a:srgbClr val="92D050">
              <a:alpha val="15000"/>
            </a:srgbClr>
          </a:solidFill>
        </p:spPr>
        <p:txBody>
          <a:bodyPr wrap="square" rtlCol="0">
            <a:spAutoFit/>
          </a:bodyPr>
          <a:lstStyle/>
          <a:p>
            <a:r>
              <a:rPr lang="en-US" dirty="0" smtClean="0"/>
              <a:t>Barbour (2000):</a:t>
            </a:r>
          </a:p>
          <a:p>
            <a:r>
              <a:rPr lang="en-US" dirty="0" smtClean="0"/>
              <a:t>“My [4-fold] typology was developed for </a:t>
            </a:r>
            <a:r>
              <a:rPr lang="en-US" u="sng" dirty="0" smtClean="0"/>
              <a:t>fundamental science</a:t>
            </a:r>
            <a:r>
              <a:rPr lang="en-US" dirty="0" smtClean="0"/>
              <a:t> as a form of </a:t>
            </a:r>
            <a:r>
              <a:rPr lang="en-US" u="sng" dirty="0" smtClean="0"/>
              <a:t>knowledge</a:t>
            </a:r>
            <a:r>
              <a:rPr lang="en-US" dirty="0" smtClean="0"/>
              <a:t>, </a:t>
            </a:r>
            <a:br>
              <a:rPr lang="en-US" dirty="0" smtClean="0"/>
            </a:br>
            <a:r>
              <a:rPr lang="en-US" b="1" u="sng" dirty="0" smtClean="0"/>
              <a:t>not</a:t>
            </a:r>
            <a:r>
              <a:rPr lang="en-US" b="1" dirty="0" smtClean="0"/>
              <a:t> </a:t>
            </a:r>
            <a:r>
              <a:rPr lang="en-US" dirty="0" smtClean="0"/>
              <a:t>for applied science…” </a:t>
            </a:r>
          </a:p>
        </p:txBody>
      </p:sp>
      <p:sp>
        <p:nvSpPr>
          <p:cNvPr id="6" name="TextBox 5"/>
          <p:cNvSpPr txBox="1"/>
          <p:nvPr/>
        </p:nvSpPr>
        <p:spPr>
          <a:xfrm>
            <a:off x="5887421" y="5187890"/>
            <a:ext cx="3160358" cy="1631216"/>
          </a:xfrm>
          <a:prstGeom prst="rect">
            <a:avLst/>
          </a:prstGeom>
          <a:solidFill>
            <a:srgbClr val="92D050">
              <a:alpha val="15000"/>
            </a:srgbClr>
          </a:solidFill>
        </p:spPr>
        <p:txBody>
          <a:bodyPr wrap="square" rtlCol="0">
            <a:spAutoFit/>
          </a:bodyPr>
          <a:lstStyle/>
          <a:p>
            <a:r>
              <a:rPr lang="en-US" sz="2000" dirty="0" smtClean="0"/>
              <a:t>Barbour’s 4-fold typology:</a:t>
            </a:r>
          </a:p>
          <a:p>
            <a:pPr marL="342900" indent="-342900">
              <a:buAutoNum type="arabicPeriod"/>
            </a:pPr>
            <a:r>
              <a:rPr lang="en-US" sz="2000" dirty="0" smtClean="0"/>
              <a:t>Conflict</a:t>
            </a:r>
          </a:p>
          <a:p>
            <a:pPr marL="342900" indent="-342900">
              <a:buAutoNum type="arabicPeriod"/>
            </a:pPr>
            <a:r>
              <a:rPr lang="en-US" sz="2000" dirty="0" smtClean="0"/>
              <a:t>Independence</a:t>
            </a:r>
          </a:p>
          <a:p>
            <a:pPr marL="342900" indent="-342900">
              <a:buAutoNum type="arabicPeriod"/>
            </a:pPr>
            <a:r>
              <a:rPr lang="en-US" sz="2000" dirty="0" smtClean="0"/>
              <a:t>Dialogue</a:t>
            </a:r>
          </a:p>
          <a:p>
            <a:pPr marL="342900" indent="-342900">
              <a:buAutoNum type="arabicPeriod"/>
            </a:pPr>
            <a:r>
              <a:rPr lang="en-US" sz="2000" dirty="0" smtClean="0"/>
              <a:t>Integration</a:t>
            </a:r>
            <a:endParaRPr lang="en-US" sz="2000" dirty="0"/>
          </a:p>
        </p:txBody>
      </p:sp>
      <p:sp>
        <p:nvSpPr>
          <p:cNvPr id="10" name="TextBox 9"/>
          <p:cNvSpPr txBox="1"/>
          <p:nvPr/>
        </p:nvSpPr>
        <p:spPr>
          <a:xfrm>
            <a:off x="7926540" y="3548743"/>
            <a:ext cx="451406" cy="523220"/>
          </a:xfrm>
          <a:prstGeom prst="rect">
            <a:avLst/>
          </a:prstGeom>
          <a:solidFill>
            <a:schemeClr val="bg1"/>
          </a:solidFill>
        </p:spPr>
        <p:txBody>
          <a:bodyPr wrap="none" rIns="0" rtlCol="0">
            <a:spAutoFit/>
          </a:bodyPr>
          <a:lstStyle/>
          <a:p>
            <a:pPr algn="r"/>
            <a:r>
              <a:rPr lang="en-US" sz="2800" dirty="0" smtClean="0">
                <a:sym typeface="Webdings" panose="05030102010509060703" pitchFamily="18" charset="2"/>
              </a:rPr>
              <a:t></a:t>
            </a:r>
            <a:endParaRPr lang="en-US" sz="2800" dirty="0"/>
          </a:p>
        </p:txBody>
      </p:sp>
      <p:sp>
        <p:nvSpPr>
          <p:cNvPr id="11" name="TextBox 10"/>
          <p:cNvSpPr txBox="1"/>
          <p:nvPr/>
        </p:nvSpPr>
        <p:spPr>
          <a:xfrm>
            <a:off x="7476791" y="3208923"/>
            <a:ext cx="1648084" cy="461665"/>
          </a:xfrm>
          <a:prstGeom prst="rect">
            <a:avLst/>
          </a:prstGeom>
          <a:noFill/>
        </p:spPr>
        <p:txBody>
          <a:bodyPr wrap="square" rtlCol="0">
            <a:spAutoFit/>
          </a:bodyPr>
          <a:lstStyle/>
          <a:p>
            <a:r>
              <a:rPr lang="en-US" sz="1200" u="sng" dirty="0" smtClean="0"/>
              <a:t>Informed</a:t>
            </a:r>
            <a:r>
              <a:rPr lang="en-US" sz="1200" dirty="0" smtClean="0"/>
              <a:t> by beliefs,</a:t>
            </a:r>
          </a:p>
          <a:p>
            <a:r>
              <a:rPr lang="en-US" sz="1200" dirty="0" smtClean="0"/>
              <a:t>but goal </a:t>
            </a:r>
            <a:r>
              <a:rPr lang="en-US" sz="1200" dirty="0" smtClean="0">
                <a:sym typeface="Symbol" panose="05050102010706020507" pitchFamily="18" charset="2"/>
              </a:rPr>
              <a:t></a:t>
            </a:r>
            <a:r>
              <a:rPr lang="en-US" sz="1200" dirty="0" smtClean="0"/>
              <a:t> agreement</a:t>
            </a:r>
            <a:endParaRPr lang="en-US" sz="1200" dirty="0"/>
          </a:p>
        </p:txBody>
      </p:sp>
      <p:sp>
        <p:nvSpPr>
          <p:cNvPr id="8" name="Down Arrow 7"/>
          <p:cNvSpPr/>
          <p:nvPr/>
        </p:nvSpPr>
        <p:spPr bwMode="auto">
          <a:xfrm rot="18900000">
            <a:off x="1987182" y="2011680"/>
            <a:ext cx="484632" cy="1005840"/>
          </a:xfrm>
          <a:prstGeom prst="downArrow">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Down Arrow 11"/>
          <p:cNvSpPr/>
          <p:nvPr/>
        </p:nvSpPr>
        <p:spPr bwMode="auto">
          <a:xfrm rot="2700000">
            <a:off x="2743200" y="2011680"/>
            <a:ext cx="484632" cy="1005840"/>
          </a:xfrm>
          <a:prstGeom prst="downArrow">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ight Arrow Callout 12"/>
          <p:cNvSpPr/>
          <p:nvPr/>
        </p:nvSpPr>
        <p:spPr bwMode="auto">
          <a:xfrm>
            <a:off x="2331974" y="2875552"/>
            <a:ext cx="1014838" cy="1020430"/>
          </a:xfrm>
          <a:prstGeom prst="rightArrowCallout">
            <a:avLst>
              <a:gd name="adj1" fmla="val 25000"/>
              <a:gd name="adj2" fmla="val 23684"/>
              <a:gd name="adj3" fmla="val 21053"/>
              <a:gd name="adj4" fmla="val 59049"/>
            </a:avLst>
          </a:prstGeom>
          <a:solidFill>
            <a:schemeClr val="bg1"/>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Right Arrow Callout 13"/>
          <p:cNvSpPr/>
          <p:nvPr/>
        </p:nvSpPr>
        <p:spPr bwMode="auto">
          <a:xfrm>
            <a:off x="2331720" y="3691718"/>
            <a:ext cx="1014838" cy="1020430"/>
          </a:xfrm>
          <a:prstGeom prst="rightArrowCallout">
            <a:avLst>
              <a:gd name="adj1" fmla="val 15515"/>
              <a:gd name="adj2" fmla="val 15385"/>
              <a:gd name="adj3" fmla="val 21053"/>
              <a:gd name="adj4" fmla="val 59049"/>
            </a:avLst>
          </a:prstGeom>
          <a:no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2340864" y="3265797"/>
            <a:ext cx="583311" cy="1029850"/>
          </a:xfrm>
          <a:prstGeom prst="rect">
            <a:avLst/>
          </a:prstGeom>
          <a:solidFill>
            <a:schemeClr val="bg1"/>
          </a:solidFill>
          <a:ln w="25400" cap="flat" cmpd="sng" algn="ctr">
            <a:no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Horizontal Scroll 16"/>
          <p:cNvSpPr/>
          <p:nvPr/>
        </p:nvSpPr>
        <p:spPr bwMode="auto">
          <a:xfrm>
            <a:off x="3645632" y="3937127"/>
            <a:ext cx="3160385" cy="1033272"/>
          </a:xfrm>
          <a:prstGeom prst="horizontalScroll">
            <a:avLst/>
          </a:prstGeom>
          <a:solidFill>
            <a:srgbClr val="92D050">
              <a:alpha val="15000"/>
            </a:srgbClr>
          </a:solidFill>
          <a:ln w="25400" cap="flat" cmpd="sng" algn="ctr">
            <a:solidFill>
              <a:schemeClr val="tx1"/>
            </a:solidFill>
            <a:prstDash val="solid"/>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Goal = Correct </a:t>
            </a:r>
            <a:r>
              <a:rPr kumimoji="0" lang="en-US" sz="1800" b="0" i="0" u="sng" strike="noStrike" cap="none" normalizeH="0" baseline="0" dirty="0" smtClean="0">
                <a:ln>
                  <a:noFill/>
                </a:ln>
                <a:solidFill>
                  <a:schemeClr val="tx1"/>
                </a:solidFill>
                <a:effectLst/>
                <a:latin typeface="Arial" charset="0"/>
              </a:rPr>
              <a:t>Beliefs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strike="noStrike" cap="none" normalizeH="0" baseline="0" dirty="0" smtClean="0">
                <a:ln>
                  <a:noFill/>
                </a:ln>
                <a:solidFill>
                  <a:schemeClr val="tx1"/>
                </a:solidFill>
                <a:effectLst/>
                <a:latin typeface="Arial" charset="0"/>
              </a:rPr>
              <a:t>(Barbour’s</a:t>
            </a:r>
            <a:r>
              <a:rPr kumimoji="0" lang="en-US" sz="1200" b="0" i="0" strike="noStrike" cap="none" normalizeH="0" dirty="0" smtClean="0">
                <a:ln>
                  <a:noFill/>
                </a:ln>
                <a:solidFill>
                  <a:schemeClr val="tx1"/>
                </a:solidFill>
                <a:effectLst/>
                <a:latin typeface="Arial" charset="0"/>
              </a:rPr>
              <a:t> typology</a:t>
            </a:r>
            <a:r>
              <a:rPr kumimoji="0" lang="en-US" sz="1200" b="0" i="0" strike="noStrike" cap="none" normalizeH="0" baseline="0" dirty="0" smtClean="0">
                <a:ln>
                  <a:noFill/>
                </a:ln>
                <a:solidFill>
                  <a:schemeClr val="tx1"/>
                </a:solidFill>
                <a:effectLst/>
                <a:latin typeface="Arial" charset="0"/>
              </a:rPr>
              <a:t>)</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700" y="2319115"/>
            <a:ext cx="4101900" cy="1339437"/>
          </a:xfrm>
          <a:prstGeom prst="rect">
            <a:avLst/>
          </a:prstGeom>
        </p:spPr>
      </p:pic>
      <p:sp>
        <p:nvSpPr>
          <p:cNvPr id="20" name="TextBox 19"/>
          <p:cNvSpPr txBox="1"/>
          <p:nvPr/>
        </p:nvSpPr>
        <p:spPr>
          <a:xfrm>
            <a:off x="3691723" y="2821254"/>
            <a:ext cx="3472548" cy="461665"/>
          </a:xfrm>
          <a:prstGeom prst="rect">
            <a:avLst/>
          </a:prstGeom>
          <a:solidFill>
            <a:srgbClr val="FFDD4B">
              <a:alpha val="50000"/>
            </a:srgbClr>
          </a:solidFill>
        </p:spPr>
        <p:txBody>
          <a:bodyPr wrap="square" rtlCol="0">
            <a:spAutoFit/>
          </a:bodyPr>
          <a:lstStyle/>
          <a:p>
            <a:pPr algn="ctr"/>
            <a:r>
              <a:rPr lang="en-US" sz="2400" dirty="0" smtClean="0"/>
              <a:t>Goal = Beneficial </a:t>
            </a:r>
            <a:r>
              <a:rPr lang="en-US" sz="2400" u="sng" dirty="0" smtClean="0"/>
              <a:t>Action</a:t>
            </a:r>
            <a:endParaRPr lang="en-US" sz="2400" u="sng" dirty="0"/>
          </a:p>
        </p:txBody>
      </p:sp>
      <p:sp>
        <p:nvSpPr>
          <p:cNvPr id="22" name="Bent Arrow 21"/>
          <p:cNvSpPr/>
          <p:nvPr/>
        </p:nvSpPr>
        <p:spPr bwMode="auto">
          <a:xfrm rot="14392219" flipV="1">
            <a:off x="6699136" y="3656391"/>
            <a:ext cx="733095" cy="706706"/>
          </a:xfrm>
          <a:prstGeom prst="bentArrow">
            <a:avLst>
              <a:gd name="adj1" fmla="val 11892"/>
              <a:gd name="adj2" fmla="val 12603"/>
              <a:gd name="adj3" fmla="val 24290"/>
              <a:gd name="adj4" fmla="val 43750"/>
            </a:avLst>
          </a:prstGeom>
          <a:noFill/>
          <a:ln w="25400" cap="flat" cmpd="sng" algn="ctr">
            <a:solidFill>
              <a:schemeClr val="tx1"/>
            </a:solidFill>
            <a:prstDash val="sysDash"/>
            <a:miter lim="800000"/>
            <a:headEnd type="none" w="med" len="med"/>
            <a:tailEnd type="none" w="med" len="med"/>
          </a:ln>
          <a:effectLst/>
          <a:extLst/>
        </p:spPr>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3" name="TextBox 22"/>
          <p:cNvSpPr txBox="1"/>
          <p:nvPr/>
        </p:nvSpPr>
        <p:spPr>
          <a:xfrm>
            <a:off x="5335741" y="1893526"/>
            <a:ext cx="1979459" cy="369332"/>
          </a:xfrm>
          <a:prstGeom prst="rect">
            <a:avLst/>
          </a:prstGeom>
          <a:solidFill>
            <a:srgbClr val="FFDD4B">
              <a:alpha val="50000"/>
            </a:srgbClr>
          </a:solidFill>
        </p:spPr>
        <p:txBody>
          <a:bodyPr wrap="square" rtlCol="0">
            <a:spAutoFit/>
          </a:bodyPr>
          <a:lstStyle/>
          <a:p>
            <a:pPr algn="ctr"/>
            <a:r>
              <a:rPr lang="en-US" dirty="0" smtClean="0"/>
              <a:t>Health Sciences</a:t>
            </a:r>
            <a:endParaRPr lang="en-US" u="sng" dirty="0"/>
          </a:p>
        </p:txBody>
      </p:sp>
    </p:spTree>
    <p:extLst>
      <p:ext uri="{BB962C8B-B14F-4D97-AF65-F5344CB8AC3E}">
        <p14:creationId xmlns:p14="http://schemas.microsoft.com/office/powerpoint/2010/main" val="2697400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childTnLst>
                                </p:cTn>
                              </p:par>
                              <p:par>
                                <p:cTn id="22" presetID="2" presetClass="entr" presetSubtype="2"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par>
                          <p:cTn id="43" fill="hold">
                            <p:stCondLst>
                              <p:cond delay="500"/>
                            </p:stCondLst>
                            <p:childTnLst>
                              <p:par>
                                <p:cTn id="44" presetID="10" presetClass="entr" presetSubtype="0" fill="hold" grpId="0" nodeType="afterEffect">
                                  <p:stCondLst>
                                    <p:cond delay="10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6" grpId="0" animBg="1"/>
      <p:bldP spid="10" grpId="0" animBg="1"/>
      <p:bldP spid="11" grpId="0"/>
      <p:bldP spid="13" grpId="0" animBg="1"/>
      <p:bldP spid="14" grpId="0" animBg="1"/>
      <p:bldP spid="16" grpId="0" animBg="1"/>
      <p:bldP spid="17" grpId="0" animBg="1"/>
      <p:bldP spid="20" grpId="0" animBg="1"/>
      <p:bldP spid="22" grpId="0" animBg="1"/>
      <p:bldP spid="23" grpId="0" animBg="1"/>
    </p:bldLst>
  </p:timing>
</p:sld>
</file>

<file path=ppt/theme/theme1.xml><?xml version="1.0" encoding="utf-8"?>
<a:theme xmlns:a="http://schemas.openxmlformats.org/drawingml/2006/main" name="Transdisciplinary2007">
  <a:themeElements>
    <a:clrScheme name="Transdisciplinary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nsdisciplinary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miter lim="800000"/>
          <a:headEnd type="none" w="med" len="med"/>
          <a:tailEnd type="none" w="med" len="med"/>
        </a:ln>
        <a:effectLst/>
        <a:extLst/>
      </a:spPr>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smtClean="0">
            <a:ln>
              <a:noFill/>
            </a:ln>
            <a:solidFill>
              <a:schemeClr val="tx1"/>
            </a:solidFill>
            <a:effectLst/>
            <a:latin typeface="Arial" charset="0"/>
          </a:defRPr>
        </a:defPPr>
      </a:lstStyle>
    </a:spDef>
    <a:lnDef>
      <a:spPr bwMode="auto">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Transdisciplinary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nsdisciplinary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nsdisciplinary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nsdisciplinary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nsdisciplinary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nsdisciplinary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nsdisciplinary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nsdisciplinary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nsdisciplinary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nsdisciplinary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nsdisciplinary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nsdisciplinary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ransdisciplinary2007">
  <a:themeElements>
    <a:clrScheme name="Transdisciplinary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nsdisciplinary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ransdisciplinary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nsdisciplinary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nsdisciplinary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nsdisciplinary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nsdisciplinary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nsdisciplinary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nsdisciplinary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nsdisciplinary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nsdisciplinary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nsdisciplinary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nsdisciplinary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nsdisciplinary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ransdisciplinary2007">
  <a:themeElements>
    <a:clrScheme name="Transdisciplinary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nsdisciplinary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alpha val="60000"/>
          </a:srgbClr>
        </a:solidFill>
        <a:ln w="28575" cap="flat" cmpd="sng" algn="ctr">
          <a:solidFill>
            <a:schemeClr val="tx1"/>
          </a:solidFill>
          <a:prstDash val="solid"/>
          <a:miter lim="800000"/>
          <a:headEnd type="none" w="med" len="med"/>
          <a:tailEnd type="none" w="med" len="med"/>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kumimoji="0" sz="1800" b="0" i="0" u="none" strike="noStrike" cap="none" normalizeH="0" baseline="0" dirty="0" smtClean="0">
            <a:ln>
              <a:noFill/>
            </a:ln>
            <a:solidFill>
              <a:schemeClr val="tx1"/>
            </a:solidFill>
            <a:effectLst/>
            <a:latin typeface="Arial" charset="0"/>
          </a:defRPr>
        </a:defPPr>
      </a:lstStyle>
    </a:spDef>
    <a:lnDef>
      <a:spPr bwMode="auto">
        <a:solidFill>
          <a:schemeClr val="accent1"/>
        </a:solidFill>
        <a:ln w="25400" cap="flat" cmpd="sng" algn="ctr">
          <a:solidFill>
            <a:schemeClr val="tx1"/>
          </a:solidFill>
          <a:prstDash val="solid"/>
          <a:miter lim="800000"/>
          <a:headEnd type="none" w="lg"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Transdisciplinary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nsdisciplinary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nsdisciplinary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nsdisciplinary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nsdisciplinary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nsdisciplinary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nsdisciplinary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nsdisciplinary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nsdisciplinary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nsdisciplinary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nsdisciplinary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nsdisciplinary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Transdisciplinary2007</Template>
  <TotalTime>55452</TotalTime>
  <Words>5875</Words>
  <Application>Microsoft Office PowerPoint</Application>
  <PresentationFormat>On-screen Show (4:3)</PresentationFormat>
  <Paragraphs>732</Paragraphs>
  <Slides>49</Slides>
  <Notes>33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49</vt:i4>
      </vt:variant>
    </vt:vector>
  </HeadingPairs>
  <TitlesOfParts>
    <vt:vector size="60" baseType="lpstr">
      <vt:lpstr>Times New Roman</vt:lpstr>
      <vt:lpstr>Webdings</vt:lpstr>
      <vt:lpstr>Algerian</vt:lpstr>
      <vt:lpstr>Symbol</vt:lpstr>
      <vt:lpstr>Wingdings 3</vt:lpstr>
      <vt:lpstr>Arial</vt:lpstr>
      <vt:lpstr>Wingdings 2</vt:lpstr>
      <vt:lpstr>Wingdings</vt:lpstr>
      <vt:lpstr>Transdisciplinary2007</vt:lpstr>
      <vt:lpstr>1_Transdisciplinary2007</vt:lpstr>
      <vt:lpstr>2_Transdisciplinary2007</vt:lpstr>
      <vt:lpstr>Public Health:  An Emerging Locus of Science/Religion Interaction</vt:lpstr>
      <vt:lpstr>OUTLINE</vt:lpstr>
      <vt:lpstr>PowerPoint Presentation</vt:lpstr>
      <vt:lpstr>Increased Empirical Study of R/S-Health</vt:lpstr>
      <vt:lpstr>Rediscovery of R/S-Health: Major Findings</vt:lpstr>
      <vt:lpstr>Sample Findings: Health Outcomes from Meta-Analyses</vt:lpstr>
      <vt:lpstr>Generic Model of Individual Effects</vt:lpstr>
      <vt:lpstr>Generic Model of Individual Effects</vt:lpstr>
      <vt:lpstr>What do we mean by  R/S-Science Interaction?</vt:lpstr>
      <vt:lpstr>What do we mean by  R/S-Science Interaction?</vt:lpstr>
      <vt:lpstr>PowerPoint Presentation</vt:lpstr>
      <vt:lpstr>#1: Building Individual Clinical Care Alliance (provider/patient)</vt:lpstr>
      <vt:lpstr>#1: Building Individual Clinical Care Alliance (provider/patient)</vt:lpstr>
      <vt:lpstr>#1: Building Individual Clinical Care Alliance (provider/patient)</vt:lpstr>
      <vt:lpstr>#1: Building Individual Clinical Care Alliance (provider/patient)</vt:lpstr>
      <vt:lpstr>PowerPoint Presentation</vt:lpstr>
      <vt:lpstr>What is Public Health?</vt:lpstr>
      <vt:lpstr>Some Distinctive* Emphases of Public Health: Population and Prevention</vt:lpstr>
      <vt:lpstr>Public Health</vt:lpstr>
      <vt:lpstr>Potential Foci &amp; Loci of Interaction of R/S and Health Professions</vt:lpstr>
      <vt:lpstr>Potential Foci &amp; Loci of Interaction of R/S and Health Professions</vt:lpstr>
      <vt:lpstr>Potential Foci &amp; Loci of Interaction of R/S and Health Professions</vt:lpstr>
      <vt:lpstr>PowerPoint Presentation</vt:lpstr>
      <vt:lpstr>#2: Building Organizational Alliances (healthcare/religion)</vt:lpstr>
      <vt:lpstr>#2: Building Organizational Alliances (healthcare/religion)</vt:lpstr>
      <vt:lpstr>#2: Building Organizational Alliances (healthcare/religion)</vt:lpstr>
      <vt:lpstr>Surveys: PH Openness to R/S </vt:lpstr>
      <vt:lpstr>Are Graduate Students Open?</vt:lpstr>
      <vt:lpstr>How frequently is R/S-health covered?</vt:lpstr>
      <vt:lpstr>What Topics Merit Coverage?</vt:lpstr>
      <vt:lpstr>Training Implications: Overall</vt:lpstr>
      <vt:lpstr>Are PH School Leaders Open?</vt:lpstr>
      <vt:lpstr>PowerPoint Presentation</vt:lpstr>
      <vt:lpstr>Locus #3:  </vt:lpstr>
      <vt:lpstr>#3: Is R/S Linked Coherently to Health?</vt:lpstr>
      <vt:lpstr>#3: Is R/S Linked Coherently to Health?</vt:lpstr>
      <vt:lpstr>#3: Is R/S Linked Coherently to Health?</vt:lpstr>
      <vt:lpstr>#3: Is R/S Linked Coherently to Health?</vt:lpstr>
      <vt:lpstr>United Nations interest in  R/S-public health</vt:lpstr>
      <vt:lpstr>Locus #4:  </vt:lpstr>
      <vt:lpstr>#4: How are Meditation and “Mindfulness” Relevant to Health and to Religion? </vt:lpstr>
      <vt:lpstr>#4: How are Meditation and “Mindfulness” Relevant to Health and to Religion? </vt:lpstr>
      <vt:lpstr>#4: How are Meditation and “Mindfulness” Relevant to Health and to Religion? </vt:lpstr>
      <vt:lpstr>#4: How are Meditation and “Mindfulness” Relevant to Health and to Religion? </vt:lpstr>
      <vt:lpstr>#4: How are Meditation and “Mindfulness” Relevant to Health and to Religion? </vt:lpstr>
      <vt:lpstr>#4: How are Meditation and “Mindfulness” Relevant to Health and to Religion? </vt:lpstr>
      <vt:lpstr>Summary</vt:lpstr>
      <vt:lpstr>R/S and Public Health: Resources</vt:lpstr>
      <vt:lpstr>#4: How are Meditation and “Mindfulness” Relevant to Health and to Religion?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Centenary Conference Presentation: Collaboration</dc:title>
  <dc:creator>Doug Oman</dc:creator>
  <dc:description>For April 16 2011 Presentation at Division 36 Mid-Year Conference</dc:description>
  <cp:lastModifiedBy>D. Oman</cp:lastModifiedBy>
  <cp:revision>3545</cp:revision>
  <cp:lastPrinted>2019-06-27T07:19:31Z</cp:lastPrinted>
  <dcterms:created xsi:type="dcterms:W3CDTF">2004-03-11T22:00:48Z</dcterms:created>
  <dcterms:modified xsi:type="dcterms:W3CDTF">2019-07-04T09:38:50Z</dcterms:modified>
</cp:coreProperties>
</file>