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1"/>
    <p:sldMasterId id="2147483674" r:id="rId2"/>
  </p:sldMasterIdLst>
  <p:notesMasterIdLst>
    <p:notesMasterId r:id="rId33"/>
  </p:notesMasterIdLst>
  <p:handoutMasterIdLst>
    <p:handoutMasterId r:id="rId34"/>
  </p:handoutMasterIdLst>
  <p:sldIdLst>
    <p:sldId id="618" r:id="rId3"/>
    <p:sldId id="768" r:id="rId4"/>
    <p:sldId id="788" r:id="rId5"/>
    <p:sldId id="775" r:id="rId6"/>
    <p:sldId id="779" r:id="rId7"/>
    <p:sldId id="774" r:id="rId8"/>
    <p:sldId id="664" r:id="rId9"/>
    <p:sldId id="761" r:id="rId10"/>
    <p:sldId id="771" r:id="rId11"/>
    <p:sldId id="781" r:id="rId12"/>
    <p:sldId id="780" r:id="rId13"/>
    <p:sldId id="783" r:id="rId14"/>
    <p:sldId id="786" r:id="rId15"/>
    <p:sldId id="785" r:id="rId16"/>
    <p:sldId id="674" r:id="rId17"/>
    <p:sldId id="791" r:id="rId18"/>
    <p:sldId id="789" r:id="rId19"/>
    <p:sldId id="790" r:id="rId20"/>
    <p:sldId id="782" r:id="rId21"/>
    <p:sldId id="792" r:id="rId22"/>
    <p:sldId id="793" r:id="rId23"/>
    <p:sldId id="794" r:id="rId24"/>
    <p:sldId id="663" r:id="rId25"/>
    <p:sldId id="799" r:id="rId26"/>
    <p:sldId id="654" r:id="rId27"/>
    <p:sldId id="795" r:id="rId28"/>
    <p:sldId id="798" r:id="rId29"/>
    <p:sldId id="800" r:id="rId30"/>
    <p:sldId id="797" r:id="rId31"/>
    <p:sldId id="759" r:id="rId32"/>
  </p:sldIdLst>
  <p:sldSz cx="9144000" cy="6858000" type="screen4x3"/>
  <p:notesSz cx="7010400" cy="9296400"/>
  <p:embeddedFontLst>
    <p:embeddedFont>
      <p:font typeface="Wingdings 3" panose="05040102010807070707" pitchFamily="18" charset="2"/>
      <p:regular r:id="rId35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ECFF"/>
    <a:srgbClr val="CCFFCC"/>
    <a:srgbClr val="FFDD4B"/>
    <a:srgbClr val="FFFF99"/>
    <a:srgbClr val="C4E59F"/>
    <a:srgbClr val="FFCC00"/>
    <a:srgbClr val="FFCCCC"/>
    <a:srgbClr val="A0FE2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10" autoAdjust="0"/>
    <p:restoredTop sz="70097" autoAdjust="0"/>
  </p:normalViewPr>
  <p:slideViewPr>
    <p:cSldViewPr>
      <p:cViewPr varScale="1">
        <p:scale>
          <a:sx n="63" d="100"/>
          <a:sy n="63" d="100"/>
        </p:scale>
        <p:origin x="7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4272"/>
    </p:cViewPr>
  </p:sorterViewPr>
  <p:notesViewPr>
    <p:cSldViewPr>
      <p:cViewPr varScale="1">
        <p:scale>
          <a:sx n="54" d="100"/>
          <a:sy n="54" d="100"/>
        </p:scale>
        <p:origin x="-1362" y="-84"/>
      </p:cViewPr>
      <p:guideLst>
        <p:guide orient="horz" pos="292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330B3EAE-C24F-4912-98E7-E096D1B0A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5157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40" y="2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1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4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64FC63B-6D86-4E2E-8604-4BE66CDCB3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5368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lletweb.fr/mindfulness-et-sante-publiqu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54" indent="-29117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699" indent="-23294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578" indent="-23294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58" indent="-23294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38" indent="-2329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17" indent="-2329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097" indent="-2329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977" indent="-2329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385690E-5C23-49AA-97E5-D94CAC2DB10D}" type="slidenum">
              <a:rPr lang="en-US" altLang="en-US">
                <a:latin typeface="Times New Roman" pitchFamily="18" charset="0"/>
              </a:rPr>
              <a:pPr eaLnBrk="1" hangingPunct="1"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/>
              <a:t>MEETING INFORMATION LINK</a:t>
            </a:r>
          </a:p>
          <a:p>
            <a:r>
              <a:rPr lang="en-US" altLang="en-US" dirty="0"/>
              <a:t>https://maisondelarecherche.univ-amu.fr/evenement/lps-workshp-mindfulness-et-sante-publique-quels-enjeux-pour-les-chercheur-e-s-et-les-professionnel-le-s-de-sante/</a:t>
            </a:r>
          </a:p>
          <a:p>
            <a:endParaRPr lang="en-US" altLang="en-US" dirty="0"/>
          </a:p>
          <a:p>
            <a:r>
              <a:rPr lang="en-US" altLang="en-US" dirty="0"/>
              <a:t>MEETING BOOKING LINK</a:t>
            </a:r>
          </a:p>
          <a:p>
            <a:r>
              <a:rPr lang="en-US" altLang="en-US" baseline="0" dirty="0"/>
              <a:t>https://www.billetweb.fr/mindfulness-et-sante-publique</a:t>
            </a:r>
          </a:p>
          <a:p>
            <a:endParaRPr lang="en-US" altLang="en-US" baseline="0" dirty="0"/>
          </a:p>
          <a:p>
            <a:r>
              <a:rPr lang="en-US" altLang="en-US" baseline="0" dirty="0"/>
              <a:t>MEETING INFORMATION (LINKED ABOVE)</a:t>
            </a:r>
          </a:p>
          <a:p>
            <a:endParaRPr lang="en-US" altLang="en-US" baseline="0" dirty="0"/>
          </a:p>
          <a:p>
            <a:r>
              <a:rPr lang="en-GB" b="1" dirty="0"/>
              <a:t>LPS. Workshop Mindfulness et Santé </a:t>
            </a:r>
            <a:r>
              <a:rPr lang="en-GB" b="1" dirty="0" err="1"/>
              <a:t>Publique</a:t>
            </a:r>
            <a:r>
              <a:rPr lang="en-GB" b="1" dirty="0"/>
              <a:t>. Quels </a:t>
            </a:r>
            <a:r>
              <a:rPr lang="en-GB" b="1" dirty="0" err="1"/>
              <a:t>enjeux</a:t>
            </a:r>
            <a:r>
              <a:rPr lang="en-GB" b="1" dirty="0"/>
              <a:t> pour les </a:t>
            </a:r>
            <a:r>
              <a:rPr lang="en-GB" b="1" dirty="0" err="1"/>
              <a:t>chercheur.e.s</a:t>
            </a:r>
            <a:r>
              <a:rPr lang="en-GB" b="1" dirty="0"/>
              <a:t> et les </a:t>
            </a:r>
            <a:r>
              <a:rPr lang="en-GB" b="1" dirty="0" err="1"/>
              <a:t>professionnel.le.s</a:t>
            </a:r>
            <a:r>
              <a:rPr lang="en-GB" b="1" dirty="0"/>
              <a:t> de santé ?</a:t>
            </a:r>
          </a:p>
          <a:p>
            <a:r>
              <a:rPr lang="en-GB" dirty="0"/>
              <a:t>10 </a:t>
            </a:r>
            <a:r>
              <a:rPr lang="en-GB" dirty="0" err="1"/>
              <a:t>juin</a:t>
            </a:r>
            <a:r>
              <a:rPr lang="en-GB" dirty="0"/>
              <a:t> 2026 - 08:30 / 11 </a:t>
            </a:r>
            <a:r>
              <a:rPr lang="en-GB" dirty="0" err="1"/>
              <a:t>juin</a:t>
            </a:r>
            <a:r>
              <a:rPr lang="en-GB" dirty="0"/>
              <a:t> 2026 - 17:00 </a:t>
            </a:r>
          </a:p>
          <a:p>
            <a:endParaRPr lang="en-US" dirty="0"/>
          </a:p>
          <a:p>
            <a:endParaRPr lang="en-US" dirty="0"/>
          </a:p>
          <a:p>
            <a:r>
              <a:rPr lang="en-GB" dirty="0"/>
              <a:t>     Aix Marseille </a:t>
            </a:r>
            <a:r>
              <a:rPr lang="en-GB" dirty="0" err="1"/>
              <a:t>Université_Ilôt</a:t>
            </a:r>
            <a:r>
              <a:rPr lang="en-GB" dirty="0"/>
              <a:t> Bernard Dubois_5, boulevard Maurice Bourdet_13001 Marseille</a:t>
            </a:r>
          </a:p>
          <a:p>
            <a:r>
              <a:rPr lang="en-GB" dirty="0"/>
              <a:t>     </a:t>
            </a:r>
            <a:r>
              <a:rPr lang="en-GB" dirty="0" err="1"/>
              <a:t>Gratuit</a:t>
            </a:r>
            <a:r>
              <a:rPr lang="en-GB" dirty="0"/>
              <a:t> et </a:t>
            </a:r>
            <a:r>
              <a:rPr lang="en-GB" dirty="0" err="1"/>
              <a:t>ouvert</a:t>
            </a:r>
            <a:r>
              <a:rPr lang="en-GB" dirty="0"/>
              <a:t> à </a:t>
            </a:r>
            <a:r>
              <a:rPr lang="en-GB" dirty="0" err="1"/>
              <a:t>tous</a:t>
            </a:r>
            <a:r>
              <a:rPr lang="en-GB" dirty="0"/>
              <a:t> et </a:t>
            </a:r>
            <a:r>
              <a:rPr lang="en-GB" dirty="0" err="1"/>
              <a:t>toutes</a:t>
            </a:r>
            <a:r>
              <a:rPr lang="en-GB" dirty="0"/>
              <a:t> sur inscription : </a:t>
            </a:r>
            <a:r>
              <a:rPr lang="en-GB" dirty="0">
                <a:hlinkClick r:id="rId3"/>
              </a:rPr>
              <a:t>https://www.billetweb.fr/mindfulness-et-sante-publique</a:t>
            </a:r>
            <a:endParaRPr lang="en-GB" dirty="0"/>
          </a:p>
          <a:p>
            <a:r>
              <a:rPr lang="en-GB" dirty="0"/>
              <a:t>Le workshop « Mindfulness et santé </a:t>
            </a:r>
            <a:r>
              <a:rPr lang="en-GB" dirty="0" err="1"/>
              <a:t>publique</a:t>
            </a:r>
            <a:r>
              <a:rPr lang="en-GB" dirty="0"/>
              <a:t> » </a:t>
            </a:r>
            <a:r>
              <a:rPr lang="en-GB" dirty="0" err="1"/>
              <a:t>s’inscrit</a:t>
            </a:r>
            <a:r>
              <a:rPr lang="en-GB" dirty="0"/>
              <a:t> dans un </a:t>
            </a:r>
            <a:r>
              <a:rPr lang="en-GB" dirty="0" err="1"/>
              <a:t>contexte</a:t>
            </a:r>
            <a:r>
              <a:rPr lang="en-GB" dirty="0"/>
              <a:t> </a:t>
            </a:r>
            <a:r>
              <a:rPr lang="en-GB" dirty="0" err="1"/>
              <a:t>où</a:t>
            </a:r>
            <a:r>
              <a:rPr lang="en-GB" dirty="0"/>
              <a:t> la santé </a:t>
            </a:r>
            <a:r>
              <a:rPr lang="en-GB" dirty="0" err="1"/>
              <a:t>mentale</a:t>
            </a:r>
            <a:r>
              <a:rPr lang="en-GB" dirty="0"/>
              <a:t> </a:t>
            </a:r>
            <a:r>
              <a:rPr lang="en-GB" dirty="0" err="1"/>
              <a:t>constitue</a:t>
            </a:r>
            <a:r>
              <a:rPr lang="en-GB" dirty="0"/>
              <a:t> un </a:t>
            </a:r>
            <a:r>
              <a:rPr lang="en-GB" dirty="0" err="1"/>
              <a:t>enjeu</a:t>
            </a:r>
            <a:r>
              <a:rPr lang="en-GB" dirty="0"/>
              <a:t> </a:t>
            </a:r>
            <a:r>
              <a:rPr lang="en-GB" dirty="0" err="1"/>
              <a:t>majeur</a:t>
            </a:r>
            <a:r>
              <a:rPr lang="en-GB" dirty="0"/>
              <a:t>, </a:t>
            </a:r>
            <a:r>
              <a:rPr lang="en-GB" dirty="0" err="1"/>
              <a:t>marqué</a:t>
            </a:r>
            <a:r>
              <a:rPr lang="en-GB" dirty="0"/>
              <a:t> par la forte </a:t>
            </a:r>
            <a:r>
              <a:rPr lang="en-GB" dirty="0" err="1"/>
              <a:t>prévalence</a:t>
            </a:r>
            <a:r>
              <a:rPr lang="en-GB" dirty="0"/>
              <a:t> du stress, de </a:t>
            </a:r>
            <a:r>
              <a:rPr lang="en-GB" dirty="0" err="1"/>
              <a:t>l’anxiété</a:t>
            </a:r>
            <a:r>
              <a:rPr lang="en-GB" dirty="0"/>
              <a:t> et des troubles </a:t>
            </a:r>
            <a:r>
              <a:rPr lang="en-GB" dirty="0" err="1"/>
              <a:t>dépressifs</a:t>
            </a:r>
            <a:r>
              <a:rPr lang="en-GB" dirty="0"/>
              <a:t>, </a:t>
            </a:r>
            <a:r>
              <a:rPr lang="en-GB" dirty="0" err="1"/>
              <a:t>étroitement</a:t>
            </a:r>
            <a:r>
              <a:rPr lang="en-GB" dirty="0"/>
              <a:t> </a:t>
            </a:r>
            <a:r>
              <a:rPr lang="en-GB" dirty="0" err="1"/>
              <a:t>liés</a:t>
            </a:r>
            <a:r>
              <a:rPr lang="en-GB" dirty="0"/>
              <a:t> aux </a:t>
            </a:r>
            <a:r>
              <a:rPr lang="en-GB" dirty="0" err="1"/>
              <a:t>inégalités</a:t>
            </a:r>
            <a:r>
              <a:rPr lang="en-GB" dirty="0"/>
              <a:t> </a:t>
            </a:r>
            <a:r>
              <a:rPr lang="en-GB" dirty="0" err="1"/>
              <a:t>sociales</a:t>
            </a:r>
            <a:r>
              <a:rPr lang="en-GB" dirty="0"/>
              <a:t> de santé.</a:t>
            </a:r>
          </a:p>
          <a:p>
            <a:r>
              <a:rPr lang="en-GB" dirty="0"/>
              <a:t>     Dans </a:t>
            </a:r>
            <a:r>
              <a:rPr lang="en-GB" dirty="0" err="1"/>
              <a:t>ce</a:t>
            </a:r>
            <a:r>
              <a:rPr lang="en-GB" dirty="0"/>
              <a:t> cadre, la mindfulness </a:t>
            </a:r>
            <a:r>
              <a:rPr lang="en-GB" dirty="0" err="1"/>
              <a:t>apparaît</a:t>
            </a:r>
            <a:r>
              <a:rPr lang="en-GB" dirty="0"/>
              <a:t> </a:t>
            </a:r>
            <a:r>
              <a:rPr lang="en-GB" dirty="0" err="1"/>
              <a:t>comme</a:t>
            </a:r>
            <a:r>
              <a:rPr lang="en-GB" dirty="0"/>
              <a:t> </a:t>
            </a:r>
            <a:r>
              <a:rPr lang="en-GB" dirty="0" err="1"/>
              <a:t>une</a:t>
            </a:r>
            <a:r>
              <a:rPr lang="en-GB" dirty="0"/>
              <a:t> </a:t>
            </a:r>
            <a:r>
              <a:rPr lang="en-GB" dirty="0" err="1"/>
              <a:t>approche</a:t>
            </a:r>
            <a:r>
              <a:rPr lang="en-GB" dirty="0"/>
              <a:t> non </a:t>
            </a:r>
            <a:r>
              <a:rPr lang="en-GB" dirty="0" err="1"/>
              <a:t>médicamenteuse</a:t>
            </a:r>
            <a:r>
              <a:rPr lang="en-GB" dirty="0"/>
              <a:t> </a:t>
            </a:r>
            <a:r>
              <a:rPr lang="en-GB" dirty="0" err="1"/>
              <a:t>prometteuse</a:t>
            </a:r>
            <a:r>
              <a:rPr lang="en-GB" dirty="0"/>
              <a:t>, </a:t>
            </a:r>
            <a:r>
              <a:rPr lang="en-GB" dirty="0" err="1"/>
              <a:t>dont</a:t>
            </a:r>
            <a:r>
              <a:rPr lang="en-GB" dirty="0"/>
              <a:t> </a:t>
            </a:r>
            <a:r>
              <a:rPr lang="en-GB" dirty="0" err="1"/>
              <a:t>l’efficacité</a:t>
            </a:r>
            <a:r>
              <a:rPr lang="en-GB" dirty="0"/>
              <a:t> est </a:t>
            </a:r>
            <a:r>
              <a:rPr lang="en-GB" dirty="0" err="1"/>
              <a:t>reconnue</a:t>
            </a:r>
            <a:r>
              <a:rPr lang="en-GB" dirty="0"/>
              <a:t>, </a:t>
            </a:r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dont</a:t>
            </a:r>
            <a:r>
              <a:rPr lang="en-GB" dirty="0"/>
              <a:t> les conditions </a:t>
            </a:r>
            <a:r>
              <a:rPr lang="en-GB" dirty="0" err="1"/>
              <a:t>d’intégration</a:t>
            </a:r>
            <a:r>
              <a:rPr lang="en-GB" dirty="0"/>
              <a:t> dans les politiques </a:t>
            </a:r>
            <a:r>
              <a:rPr lang="en-GB" dirty="0" err="1"/>
              <a:t>publiques</a:t>
            </a:r>
            <a:r>
              <a:rPr lang="en-GB" dirty="0"/>
              <a:t> </a:t>
            </a:r>
            <a:r>
              <a:rPr lang="en-GB" dirty="0" err="1"/>
              <a:t>restent</a:t>
            </a:r>
            <a:r>
              <a:rPr lang="en-GB" dirty="0"/>
              <a:t> à </a:t>
            </a:r>
            <a:r>
              <a:rPr lang="en-GB" dirty="0" err="1"/>
              <a:t>préciser</a:t>
            </a:r>
            <a:r>
              <a:rPr lang="en-GB" dirty="0"/>
              <a:t>.</a:t>
            </a:r>
          </a:p>
          <a:p>
            <a:r>
              <a:rPr lang="en-GB" dirty="0"/>
              <a:t>     Ce workshop </a:t>
            </a:r>
            <a:r>
              <a:rPr lang="en-GB" dirty="0" err="1"/>
              <a:t>réunit</a:t>
            </a:r>
            <a:r>
              <a:rPr lang="en-GB" dirty="0"/>
              <a:t> </a:t>
            </a:r>
            <a:r>
              <a:rPr lang="en-GB" dirty="0" err="1"/>
              <a:t>chercheurs</a:t>
            </a:r>
            <a:r>
              <a:rPr lang="en-GB" dirty="0"/>
              <a:t>, </a:t>
            </a:r>
            <a:r>
              <a:rPr lang="en-GB" dirty="0" err="1"/>
              <a:t>professionnels</a:t>
            </a:r>
            <a:r>
              <a:rPr lang="en-GB" dirty="0"/>
              <a:t> de santé et </a:t>
            </a:r>
            <a:r>
              <a:rPr lang="en-GB" dirty="0" err="1"/>
              <a:t>acteurs</a:t>
            </a:r>
            <a:r>
              <a:rPr lang="en-GB" dirty="0"/>
              <a:t> </a:t>
            </a:r>
            <a:r>
              <a:rPr lang="en-GB" dirty="0" err="1"/>
              <a:t>institutionnels</a:t>
            </a:r>
            <a:r>
              <a:rPr lang="en-GB" dirty="0"/>
              <a:t> </a:t>
            </a:r>
            <a:r>
              <a:rPr lang="en-GB" dirty="0" err="1"/>
              <a:t>afin</a:t>
            </a:r>
            <a:r>
              <a:rPr lang="en-GB" dirty="0"/>
              <a:t> </a:t>
            </a:r>
            <a:r>
              <a:rPr lang="en-GB" dirty="0" err="1"/>
              <a:t>d’analyser</a:t>
            </a:r>
            <a:r>
              <a:rPr lang="en-GB" dirty="0"/>
              <a:t> les conditions </a:t>
            </a:r>
            <a:r>
              <a:rPr lang="en-GB" dirty="0" err="1"/>
              <a:t>d’une</a:t>
            </a:r>
            <a:r>
              <a:rPr lang="en-GB" dirty="0"/>
              <a:t> mise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œuvre</a:t>
            </a:r>
            <a:r>
              <a:rPr lang="en-GB" dirty="0"/>
              <a:t> accessible et </a:t>
            </a:r>
            <a:r>
              <a:rPr lang="en-GB" dirty="0" err="1"/>
              <a:t>équitable</a:t>
            </a:r>
            <a:r>
              <a:rPr lang="en-GB" dirty="0"/>
              <a:t> de </a:t>
            </a:r>
            <a:r>
              <a:rPr lang="en-GB" dirty="0" err="1"/>
              <a:t>ces</a:t>
            </a:r>
            <a:r>
              <a:rPr lang="en-GB" dirty="0"/>
              <a:t> interventions.</a:t>
            </a:r>
          </a:p>
          <a:p>
            <a:r>
              <a:rPr lang="en-GB" dirty="0"/>
              <a:t>     Il </a:t>
            </a:r>
            <a:r>
              <a:rPr lang="en-GB" dirty="0" err="1"/>
              <a:t>vise</a:t>
            </a:r>
            <a:r>
              <a:rPr lang="en-GB" dirty="0"/>
              <a:t> </a:t>
            </a:r>
            <a:r>
              <a:rPr lang="en-GB" dirty="0" err="1"/>
              <a:t>notamment</a:t>
            </a:r>
            <a:r>
              <a:rPr lang="en-GB" dirty="0"/>
              <a:t> à explorer le </a:t>
            </a:r>
            <a:r>
              <a:rPr lang="en-GB" dirty="0" err="1"/>
              <a:t>développement</a:t>
            </a:r>
            <a:r>
              <a:rPr lang="en-GB" dirty="0"/>
              <a:t> de </a:t>
            </a:r>
            <a:r>
              <a:rPr lang="en-GB" dirty="0" err="1"/>
              <a:t>dispositifs</a:t>
            </a:r>
            <a:r>
              <a:rPr lang="en-GB" dirty="0"/>
              <a:t> </a:t>
            </a:r>
            <a:r>
              <a:rPr lang="en-GB" dirty="0" err="1"/>
              <a:t>innovants</a:t>
            </a:r>
            <a:r>
              <a:rPr lang="en-GB" dirty="0"/>
              <a:t>, </a:t>
            </a:r>
            <a:r>
              <a:rPr lang="en-GB" dirty="0" err="1"/>
              <a:t>adaptés</a:t>
            </a:r>
            <a:r>
              <a:rPr lang="en-GB" dirty="0"/>
              <a:t> à des publics </a:t>
            </a:r>
            <a:r>
              <a:rPr lang="en-GB" dirty="0" err="1"/>
              <a:t>variés</a:t>
            </a:r>
            <a:r>
              <a:rPr lang="en-GB" dirty="0"/>
              <a:t>, </a:t>
            </a:r>
            <a:r>
              <a:rPr lang="en-GB" dirty="0" err="1"/>
              <a:t>en</a:t>
            </a:r>
            <a:r>
              <a:rPr lang="en-GB" dirty="0"/>
              <a:t> particulier les plus </a:t>
            </a:r>
            <a:r>
              <a:rPr lang="en-GB" dirty="0" err="1"/>
              <a:t>vulnérables</a:t>
            </a:r>
            <a:r>
              <a:rPr lang="en-GB" dirty="0"/>
              <a:t>, tout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interrogeant</a:t>
            </a:r>
            <a:r>
              <a:rPr lang="en-GB" dirty="0"/>
              <a:t> </a:t>
            </a:r>
            <a:r>
              <a:rPr lang="en-GB" dirty="0" err="1"/>
              <a:t>leurs</a:t>
            </a:r>
            <a:r>
              <a:rPr lang="en-GB" dirty="0"/>
              <a:t> </a:t>
            </a:r>
            <a:r>
              <a:rPr lang="en-GB" dirty="0" err="1"/>
              <a:t>modalités</a:t>
            </a:r>
            <a:r>
              <a:rPr lang="en-GB" dirty="0"/>
              <a:t> </a:t>
            </a:r>
            <a:r>
              <a:rPr lang="en-GB" dirty="0" err="1"/>
              <a:t>d’évaluation</a:t>
            </a:r>
            <a:r>
              <a:rPr lang="en-GB" dirty="0"/>
              <a:t>, </a:t>
            </a:r>
            <a:r>
              <a:rPr lang="en-GB" dirty="0" err="1"/>
              <a:t>leur</a:t>
            </a:r>
            <a:r>
              <a:rPr lang="en-GB" dirty="0"/>
              <a:t> </a:t>
            </a:r>
            <a:r>
              <a:rPr lang="en-GB" dirty="0" err="1"/>
              <a:t>acceptabilité</a:t>
            </a:r>
            <a:r>
              <a:rPr lang="en-GB" dirty="0"/>
              <a:t> et les </a:t>
            </a:r>
            <a:r>
              <a:rPr lang="en-GB" dirty="0" err="1"/>
              <a:t>enjeux</a:t>
            </a:r>
            <a:r>
              <a:rPr lang="en-GB" dirty="0"/>
              <a:t> </a:t>
            </a:r>
            <a:r>
              <a:rPr lang="en-GB" dirty="0" err="1"/>
              <a:t>éthiques</a:t>
            </a:r>
            <a:r>
              <a:rPr lang="en-GB" dirty="0"/>
              <a:t> </a:t>
            </a:r>
            <a:r>
              <a:rPr lang="en-GB" dirty="0" err="1"/>
              <a:t>associés</a:t>
            </a:r>
            <a:r>
              <a:rPr lang="en-GB" dirty="0"/>
              <a:t>.</a:t>
            </a:r>
          </a:p>
          <a:p>
            <a:endParaRPr lang="en-GB" dirty="0"/>
          </a:p>
          <a:p>
            <a:r>
              <a:rPr lang="pt-B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MERCREDI 10 JUIN ( 8H30 - 17H)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Mot d'accueil par Philippine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Chachignon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Doug Oman (professeur de santé publique)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Marion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Trousselard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médecin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chercheure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Carine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Finiels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 cadre de santé) et Lena Storms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psychiatre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Philippine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Chachignon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(post-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doctorante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Pause déjeuner - buffet gratuit ouvert à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toustes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sur inscription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billetweb</a:t>
            </a:r>
            <a:endParaRPr lang="fr-FR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Patrick Martel (médecin) et Carla </a:t>
            </a:r>
            <a:r>
              <a:rPr lang="fr-FR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Dalmais</a:t>
            </a:r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 cheffe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de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projet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François Tison (professeur de neurologie)</a:t>
            </a:r>
          </a:p>
          <a:p>
            <a:r>
              <a:rPr lang="nl-NL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Christophe Jarry (MCF en psychologie)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Cécile Dantzer (MCF en psychologie)</a:t>
            </a:r>
          </a:p>
          <a:p>
            <a:r>
              <a:rPr lang="fr-FR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Clôture de la journée par </a:t>
            </a:r>
            <a:r>
              <a:rPr lang="en-GB" sz="1200" b="0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Emmanuelle Le </a:t>
            </a:r>
            <a:r>
              <a:rPr lang="en-GB" sz="1200" b="0" i="0" u="none" strike="noStrike" kern="1200" baseline="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Borbenchon</a:t>
            </a:r>
            <a:endParaRPr lang="en-GB" sz="1200" b="0" i="0" u="none" strike="noStrike" kern="1200" baseline="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fr-FR" sz="1200" b="1" i="0" u="none" strike="noStrike" kern="1200" baseline="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JEUDI 11 JUIN - ATELIER ( 9H - 12H30)</a:t>
            </a:r>
            <a:endParaRPr lang="en-GB" dirty="0"/>
          </a:p>
          <a:p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498247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021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623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World Health Organization (2015).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Health in all policies: Training manual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World Health Organization.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0175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Matko, K., Bailey, C., Galante, J., Davies, J. N., &amp; Van Dam, N. T. (2026). Contemplative practices serve as complementary mental health strategies in nationally representative samples from Australia and new Zealand. </a:t>
            </a:r>
            <a:r>
              <a:rPr lang="en-GB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Scientific Reports </a:t>
            </a:r>
            <a:r>
              <a:rPr lang="en-GB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(online before print). https://doi.org/10.1038/s41598-026-51375-4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58437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0DD5-FB13-0D89-60BB-8A9ADF34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45447-FDA7-5A03-0090-3958687F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FCAB1-18FF-71D7-5B78-7F89B3E04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B5CA8-F668-2C5A-D7D5-E23AD5FA4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886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0DD5-FB13-0D89-60BB-8A9ADF34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45447-FDA7-5A03-0090-3958687F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FCAB1-18FF-71D7-5B78-7F89B3E04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Galderisi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S., Heinz, A., Kastrup, M., Beezhold, J., &amp; Sartorius, N. (2015). Toward a new definition of mental health.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World Psychiatry, 14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(2), 231-233. https://doi.org/10.1002/wps.20231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B5CA8-F668-2C5A-D7D5-E23AD5FA4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7289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0DD5-FB13-0D89-60BB-8A9ADF34F6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145447-FDA7-5A03-0090-3958687FCD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7FCAB1-18FF-71D7-5B78-7F89B3E04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GB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GB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Meischke</a:t>
            </a: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H., Lilly, M., Beaton, R., Calhoun, R., Tu, A., </a:t>
            </a:r>
            <a:r>
              <a:rPr lang="en-GB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Stangenes</a:t>
            </a: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S., Painter, I., Revere, D., &amp; Baseman, J. (2018). Protocol: A multi-level intervention program to reduce stress in 9-1-1 telecommunicators. </a:t>
            </a:r>
            <a:r>
              <a:rPr lang="en-GB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BMC Public Health, 18</a:t>
            </a:r>
            <a:r>
              <a:rPr lang="en-GB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(1), 570. https://doi.org/10.1186/s12889-018-5471-0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DB5CA8-F668-2C5A-D7D5-E23AD5FA4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7250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01994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869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Singh, N. N. (2010). Mindfulness: A finger pointing to the moon.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(1), 1-3. https://doi.org/10.1007/s12671-010-0009-2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Kabat-Zinn, J. (2010). Foreword. In D. McCown, D. Reibel, &amp; M. S. Micozzi {AUTHORS-NOT-EDITORS} (Eds.), </a:t>
            </a:r>
            <a:r>
              <a:rPr lang="en-GB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Teaching mindfulness a practical guide for clinicians and educators</a:t>
            </a:r>
            <a:r>
              <a:rPr lang="en-GB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ix-xxii). Springer. </a:t>
            </a:r>
            <a:endParaRPr lang="en-US" sz="1200" i="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GB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Sedlmeier</a:t>
            </a: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P., Eberth, J., Schwarz, M., Zimmermann, D., </a:t>
            </a:r>
            <a:r>
              <a:rPr lang="en-GB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Haarig</a:t>
            </a: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F., Jaeger, S., &amp; Kunze, S. (2012). The psychological effects of meditation: A meta-analysis. </a:t>
            </a:r>
            <a:r>
              <a:rPr lang="en-GB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Psychological Bulletin, 138</a:t>
            </a:r>
            <a:r>
              <a:rPr lang="en-GB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(6), 1139-1171. https://doi.org/10.1037/a0028168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669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World Health Organization (2015).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Health in all policies: Training manual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World Health Organization.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431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*Blase, K., &amp; Fixsen, D. (2013). Core intervention components: Identifying and operationalizing what makes programs work. ASPE research brief.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US Department of Health and Human Services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197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Kabat-Zinn, J. (1994).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Wherever you go, there you are: Mindfulness meditation in everyday life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Hyperion.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Rosch, E. (2015). The emperor’s clothes: A look behind the western mindfulness mystique. In B. D.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Ostafin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 M. D. Robinson, &amp; B. P. Meier (Eds.),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Handbook of mindfulness and self-regulation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271-292). Springer New York. https://doi.org/10.1007/978-1-4939-2263-5_19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7342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*Rosch, E. (2015). The emperor’s clothes: A look behind the western mindfulness mystique. In </a:t>
            </a:r>
            <a:r>
              <a:rPr lang="en-US" dirty="0" err="1"/>
              <a:t>Ostafin</a:t>
            </a:r>
            <a:r>
              <a:rPr lang="en-US" dirty="0"/>
              <a:t> et al. (Eds.), </a:t>
            </a:r>
            <a:r>
              <a:rPr lang="en-US" i="1" dirty="0"/>
              <a:t>Handbook of mindfulness and self-regulation</a:t>
            </a:r>
            <a:r>
              <a:rPr lang="en-US" dirty="0"/>
              <a:t> (pp. 271-292). NY: Springer.</a:t>
            </a:r>
          </a:p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Varela, F. J., Thompson, E., &amp; Rosch, E. (1991).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embodied mind : Cognitive science and human experience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MIT Press.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79692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*Rosch, E. (2015). The emperor’s clothes: A look behind the western mindfulness mystique. In </a:t>
            </a:r>
            <a:r>
              <a:rPr lang="en-US" dirty="0" err="1"/>
              <a:t>Ostafin</a:t>
            </a:r>
            <a:r>
              <a:rPr lang="en-US" dirty="0"/>
              <a:t> et al. (Eds.), </a:t>
            </a:r>
            <a:r>
              <a:rPr lang="en-US" i="1" dirty="0"/>
              <a:t>Handbook of mindfulness and self-regulation</a:t>
            </a:r>
            <a:r>
              <a:rPr lang="en-US" dirty="0"/>
              <a:t> (pp. 271-292). NY: Springer.</a:t>
            </a:r>
          </a:p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Varela, F. J., Thompson, E., &amp; Rosch, E. (1991).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embodied mind : Cognitive science and human experience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MIT Press.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0015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*Pew 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Research Center (2015, April 2).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future of world religions: Population growth projections, 2010-2050; why Muslims are rising fastest and the unaffiliated are shrinking as a share of the world's population.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Pew Research Center.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https://www.pewresearch.org/religion/2015/04/02/religious-projections-2010-2050/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7329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7239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Reply: The PHIOMM framework for implementing mindfulness in public health, with groundwork.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752-782. https://doi.org/10.1007/s12671-025-02553-4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451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*Oman, D. (2026). Mantram repetition program. In N. N. Singh (Ed.),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Encyclopedia of mindfulness, Buddhism, and other contemplative practices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(pp. 1-11). Springer International Publishing. </a:t>
            </a:r>
            <a:r>
              <a:rPr lang="en-US" sz="1200" i="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https://doi.org/10.1007/978-3-030-90465-4_118-1 </a:t>
            </a:r>
            <a:endParaRPr lang="en-US" sz="1200" kern="120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*Prasad, K., Prasad, A., &amp; Bormann, J. E. (2025). Adjunctive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mantram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repetition program to promote lifestyle modifications for managing impaired glucose tolerance: A case report from the USA.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Journal of Religion and Health, 64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(6), 4867-4874. https://doi.org/10.1007/s10943-024-02245-8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0479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983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974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Mindfulness, Volume 16, Issue 3, March 2025: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https://link.springer.com/journal/12671/volumes-and-issues/16-3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Reply: The PHIOMM framework for implementing mindfulness in public health, with groundwork.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752-782. https://doi.org/10.1007/s12671-025-02553-4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433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World Health Organization (2015).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Health in all policies: Training manual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: World Health Organization.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515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World Health Organization (2015).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Health in all policies: Training manual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: World Health Organization.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8271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Pew Research Center (2015, April 2).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The future of world religions: Population growth projections, 2010-2050; why Muslims are rising fastest and the unaffiliated are shrinking as a share of the world's population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. Pew Research Center.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https://www.pewresearch.org/religion/2015/04/02/religious-projections-2010-2050/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1024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Mindfulness, Volume 16, Issue 3, March 2025: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https://link.springer.com/journal/12671/volumes-and-issues/16-3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Reply: The PHIOMM framework for implementing mindfulness in public health, with groundwork.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752-782. https://doi.org/10.1007/s12671-025-02553-4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92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Oman, D. (2025). Mindfulness for global public health: Critical analysis and agenda. </a:t>
            </a:r>
            <a:r>
              <a:rPr lang="en-US" sz="1200" i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Mindfulness, 16</a:t>
            </a:r>
            <a:r>
              <a:rPr lang="en-US" sz="1200" i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(3), 573-612. https://doi.org/10.1007/s12671-023-02089-5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4FC63B-6D86-4E2E-8604-4BE66CDCB3A1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76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01ABB-44C9-4F4B-8DBA-F9F16C061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283371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10525-82C5-41FD-8827-8224FC9165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64453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C5308-E033-4326-BDE9-B0AD201D9A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20146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7FA12-48DA-409F-9283-FFFACD6A68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425481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CD85AF-DBC5-47E1-A17C-5A0DC2EA2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1194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C448C1-CD28-42B9-90D2-4DA4242B9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057845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8B32CB-F5D6-4C85-A8C3-6417C47E64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03391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250DE8-B0DE-4F10-8EF1-DF0D5E237D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68394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5B7F26-9C43-4602-9916-75E07027FA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637292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ACAC61-0340-43AA-958B-4A26223DE8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7313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911CD-0B7B-43C0-B2B8-45419FC5AE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8481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2156A-9564-4DAC-8093-548D72B23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4302142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A07EDD3-C40F-4C3C-952A-0464A88F23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58520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E48C29-3BA7-4B4E-AA5A-3E3B09135B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614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C56CD-01E8-45DA-9B4C-58EC69AC39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198243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764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74638"/>
            <a:ext cx="60769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3E7429-C34C-4589-B469-4DA8E4A14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366796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305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B39918-C45C-4D90-ACD9-C813ED9AA8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53515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FC29C-6C23-4182-8DB4-F00DFDA1B2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3382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B5707-91AC-43B3-A70B-2B936E892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24126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0DAAE-977B-4613-AEA6-A755C96A03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414616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5155-3FCC-48B9-9E79-C44264703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86014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C2E3-4C32-4649-B984-A4B997BBAC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677283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E2EB6F-F58D-4A86-9257-8B7416B9DF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05255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0534D-AE4C-4B06-9F87-540B65B2B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63078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62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2C4FB27-5552-4239-AD22-FA7B593F9B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1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7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74638"/>
            <a:ext cx="8305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608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1FF5D2D2-6543-4890-A5EA-DC73AABC6C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1200"/>
            <a:ext cx="133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1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89"/>
          <a:stretch>
            <a:fillRect/>
          </a:stretch>
        </p:blipFill>
        <p:spPr bwMode="auto">
          <a:xfrm>
            <a:off x="1588" y="1022350"/>
            <a:ext cx="5683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11" descr="http://upload.wikimedia.org/wikipedia/commons/thumb/4/43/The_Earth_seen_from_Apollo_17_with_transparent_background.png/241px-The_Earth_seen_from_Apollo_17_with_transparent_background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600"/>
            <a:ext cx="7620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DougOman@Berkeley.edu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8001000" cy="2590800"/>
          </a:xfrm>
          <a:solidFill>
            <a:srgbClr val="FFCC00">
              <a:alpha val="79999"/>
            </a:srgbClr>
          </a:solidFill>
        </p:spPr>
        <p:txBody>
          <a:bodyPr/>
          <a:lstStyle/>
          <a:p>
            <a:pPr>
              <a:spcAft>
                <a:spcPts val="0"/>
              </a:spcAft>
            </a:pPr>
            <a:r>
              <a:rPr lang="fr-FR" dirty="0" err="1"/>
              <a:t>Mindfulness</a:t>
            </a:r>
            <a:r>
              <a:rPr lang="fr-FR" dirty="0"/>
              <a:t> et santé publique : vers une </a:t>
            </a:r>
            <a:r>
              <a:rPr lang="en-GB" dirty="0" err="1"/>
              <a:t>intégration</a:t>
            </a:r>
            <a:r>
              <a:rPr lang="en-GB" dirty="0"/>
              <a:t> ?</a:t>
            </a:r>
            <a:br>
              <a:rPr lang="en-GB" dirty="0"/>
            </a:br>
            <a:r>
              <a:rPr lang="en-GB" sz="1600" dirty="0"/>
              <a:t>  </a:t>
            </a:r>
            <a:endParaRPr lang="en-US" altLang="en-US" sz="4000" dirty="0">
              <a:latin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819400"/>
            <a:ext cx="8001000" cy="3810000"/>
          </a:xfrm>
          <a:solidFill>
            <a:srgbClr val="99CCFF">
              <a:alpha val="50195"/>
            </a:srgb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4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4000" b="1" dirty="0"/>
              <a:t>Doug Oman, Ph.D.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School of Public Health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b="1" dirty="0"/>
              <a:t>University of California, Berkeley, USA</a:t>
            </a:r>
          </a:p>
          <a:p>
            <a:pPr eaLnBrk="1" hangingPunct="1">
              <a:lnSpc>
                <a:spcPct val="80000"/>
              </a:lnSpc>
            </a:pPr>
            <a:endParaRPr lang="en-US" altLang="en-US" sz="1400" b="1" dirty="0"/>
          </a:p>
          <a:p>
            <a:pPr>
              <a:lnSpc>
                <a:spcPct val="80000"/>
              </a:lnSpc>
            </a:pPr>
            <a:r>
              <a:rPr lang="en-GB" sz="1800" b="1" dirty="0"/>
              <a:t>Workshop Mindfulness et Santé </a:t>
            </a:r>
            <a:r>
              <a:rPr lang="en-GB" sz="1800" b="1" dirty="0" err="1"/>
              <a:t>Publique</a:t>
            </a:r>
            <a:endParaRPr lang="en-GB" sz="1800" b="1" dirty="0"/>
          </a:p>
          <a:p>
            <a:pPr>
              <a:lnSpc>
                <a:spcPct val="80000"/>
              </a:lnSpc>
            </a:pPr>
            <a:r>
              <a:rPr lang="en-GB" altLang="en-US" sz="1800" b="1" dirty="0"/>
              <a:t>(</a:t>
            </a:r>
            <a:r>
              <a:rPr lang="fr-FR" altLang="en-US" sz="1800" b="1" dirty="0"/>
              <a:t>Workshop: </a:t>
            </a:r>
            <a:r>
              <a:rPr lang="fr-FR" altLang="en-US" sz="1800" b="1" dirty="0" err="1"/>
              <a:t>Mindfulness</a:t>
            </a:r>
            <a:r>
              <a:rPr lang="fr-FR" altLang="en-US" sz="1800" b="1" dirty="0"/>
              <a:t> and Public Health)</a:t>
            </a:r>
            <a:br>
              <a:rPr lang="en-US" altLang="en-US" sz="1800" b="1" dirty="0"/>
            </a:br>
            <a:br>
              <a:rPr lang="en-US" altLang="en-US" sz="1100" b="1" dirty="0"/>
            </a:br>
            <a:endParaRPr lang="en-US" altLang="en-US" sz="1000" b="1" dirty="0"/>
          </a:p>
          <a:p>
            <a:pPr>
              <a:lnSpc>
                <a:spcPct val="80000"/>
              </a:lnSpc>
            </a:pPr>
            <a:r>
              <a:rPr lang="en-US" altLang="en-US" sz="1800" b="1" dirty="0"/>
              <a:t>Aix-Marseille Université, France</a:t>
            </a:r>
          </a:p>
          <a:p>
            <a:pPr>
              <a:lnSpc>
                <a:spcPct val="80000"/>
              </a:lnSpc>
            </a:pPr>
            <a:endParaRPr lang="en-US" altLang="en-US" sz="300" b="1" dirty="0"/>
          </a:p>
          <a:p>
            <a:pPr>
              <a:lnSpc>
                <a:spcPct val="80000"/>
              </a:lnSpc>
            </a:pPr>
            <a:r>
              <a:rPr lang="en-US" altLang="en-US" sz="1800" b="1" dirty="0"/>
              <a:t>10 June 2026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28B8F9-4FBD-C797-9B91-FF7099537E8B}"/>
              </a:ext>
            </a:extLst>
          </p:cNvPr>
          <p:cNvSpPr txBox="1"/>
          <p:nvPr/>
        </p:nvSpPr>
        <p:spPr>
          <a:xfrm>
            <a:off x="1743790" y="2286000"/>
            <a:ext cx="565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(Mindfulness and Public Health: Towards Integration?)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49012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5212" y="1737105"/>
            <a:ext cx="3710923" cy="952840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What’s going on?</a:t>
            </a:r>
          </a:p>
          <a:p>
            <a:pPr marL="0" indent="0">
              <a:buNone/>
            </a:pPr>
            <a:r>
              <a:rPr lang="en-US" sz="2400" dirty="0"/>
              <a:t>Where’s the problem?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4" y="33414"/>
            <a:ext cx="8229600" cy="159883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Can Mindfulness become an </a:t>
            </a:r>
            <a:r>
              <a:rPr lang="en-US" sz="2800" u="sng" dirty="0"/>
              <a:t>established part</a:t>
            </a:r>
            <a:r>
              <a:rPr lang="en-US" sz="2800" dirty="0"/>
              <a:t> of Public Health?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47" y="63121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10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5562727" y="1890976"/>
            <a:ext cx="2729386" cy="707886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Que se passe-t-il ? </a:t>
            </a:r>
          </a:p>
          <a:p>
            <a:r>
              <a:rPr lang="fr-FR" sz="2000" dirty="0"/>
              <a:t>Où est le problème ?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1070560" y="100002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err="1">
                <a:solidFill>
                  <a:srgbClr val="FF0000"/>
                </a:solidFill>
              </a:rPr>
              <a:t>Mindfulness</a:t>
            </a:r>
            <a:r>
              <a:rPr lang="fr-FR" dirty="0">
                <a:solidFill>
                  <a:srgbClr val="FF0000"/>
                </a:solidFill>
              </a:rPr>
              <a:t> peut-elle s'inscrire durablement dans le domaine de la santé publique 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1107747" y="1709229"/>
            <a:ext cx="637465" cy="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6312-A71E-FB51-330A-44699C784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52" y="2852653"/>
            <a:ext cx="1211300" cy="160885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8CA649-6408-7783-92FE-38363392F2B5}"/>
              </a:ext>
            </a:extLst>
          </p:cNvPr>
          <p:cNvSpPr txBox="1">
            <a:spLocks/>
          </p:cNvSpPr>
          <p:nvPr/>
        </p:nvSpPr>
        <p:spPr bwMode="auto">
          <a:xfrm>
            <a:off x="246236" y="2852653"/>
            <a:ext cx="7645515" cy="198257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i="1" kern="0" dirty="0"/>
              <a:t>Mindfulness</a:t>
            </a:r>
            <a:r>
              <a:rPr lang="en-US" sz="1800" kern="0" dirty="0"/>
              <a:t> </a:t>
            </a:r>
            <a:r>
              <a:rPr lang="en-US" sz="1800" b="1" u="sng" kern="0" dirty="0"/>
              <a:t>special issue </a:t>
            </a:r>
            <a:r>
              <a:rPr lang="en-US" sz="1800" kern="0" dirty="0"/>
              <a:t>on public health (2025, March, pp 571-782)</a:t>
            </a:r>
          </a:p>
          <a:p>
            <a:pPr marL="177800" indent="-177800"/>
            <a:r>
              <a:rPr lang="en-US" sz="1800" kern="0" dirty="0"/>
              <a:t>Target article for commentary (Oman): </a:t>
            </a:r>
            <a:br>
              <a:rPr lang="en-US" sz="1800" kern="0" dirty="0"/>
            </a:br>
            <a:r>
              <a:rPr lang="en-US" sz="1800" kern="0" dirty="0"/>
              <a:t>“Mindfulness for Global Public Health: </a:t>
            </a:r>
            <a:r>
              <a:rPr lang="en-US" sz="1800" b="1" u="sng" kern="0" dirty="0"/>
              <a:t>Critical Analysis and Agenda</a:t>
            </a:r>
            <a:r>
              <a:rPr lang="en-US" sz="1800" kern="0" dirty="0"/>
              <a:t>”</a:t>
            </a:r>
          </a:p>
          <a:p>
            <a:pPr marL="0" indent="0">
              <a:buNone/>
            </a:pPr>
            <a:r>
              <a:rPr lang="en-US" sz="1800" kern="0" dirty="0"/>
              <a:t>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7C4960-0D1C-2B9F-4B5C-99B3F90D2100}"/>
              </a:ext>
            </a:extLst>
          </p:cNvPr>
          <p:cNvSpPr/>
          <p:nvPr/>
        </p:nvSpPr>
        <p:spPr bwMode="auto">
          <a:xfrm>
            <a:off x="246234" y="3158529"/>
            <a:ext cx="7526165" cy="751818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09590DD-BADC-C044-ADA2-2F8CFFBCFE0A}"/>
              </a:ext>
            </a:extLst>
          </p:cNvPr>
          <p:cNvSpPr/>
          <p:nvPr/>
        </p:nvSpPr>
        <p:spPr bwMode="auto">
          <a:xfrm>
            <a:off x="3230929" y="4007581"/>
            <a:ext cx="3916648" cy="842689"/>
          </a:xfrm>
          <a:prstGeom prst="wedgeRectCallout">
            <a:avLst>
              <a:gd name="adj1" fmla="val -65945"/>
              <a:gd name="adj2" fmla="val -58118"/>
            </a:avLst>
          </a:prstGeom>
          <a:solidFill>
            <a:srgbClr val="FFDD4B"/>
          </a:solidFill>
          <a:ln w="31750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/>
              <a:t>Target article compared the fields of mindfulness and public health along </a:t>
            </a:r>
            <a:br>
              <a:rPr lang="en-US" dirty="0"/>
            </a:br>
            <a:r>
              <a:rPr lang="en-US" dirty="0"/>
              <a:t>14 dimensions or “axes”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6A2B521-814A-E91B-0E1C-4F97A812653F}"/>
              </a:ext>
            </a:extLst>
          </p:cNvPr>
          <p:cNvSpPr/>
          <p:nvPr/>
        </p:nvSpPr>
        <p:spPr bwMode="auto">
          <a:xfrm>
            <a:off x="3522042" y="4898032"/>
            <a:ext cx="4757371" cy="842689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31750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dirty="0"/>
              <a:t>L'article principal a comparé les domaines de la </a:t>
            </a:r>
            <a:r>
              <a:rPr lang="fr-FR" dirty="0" err="1"/>
              <a:t>mindfulness</a:t>
            </a:r>
            <a:r>
              <a:rPr lang="fr-FR" dirty="0"/>
              <a:t> et de la santé publique selon 14 dimensions ou « axes ».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0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E6A3D78-FF24-42B3-C860-4733C4CE9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081085"/>
              </p:ext>
            </p:extLst>
          </p:nvPr>
        </p:nvGraphicFramePr>
        <p:xfrm>
          <a:off x="5646225" y="864235"/>
          <a:ext cx="3454531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531">
                  <a:extLst>
                    <a:ext uri="{9D8B030D-6E8A-4147-A177-3AD203B41FA5}">
                      <a16:colId xmlns:a16="http://schemas.microsoft.com/office/drawing/2014/main" val="2225498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5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Approche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axée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la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prévention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24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Importance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accordée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à la santé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mentale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88635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Reconnaissance de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l'influence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du stress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76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multisectorielle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224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Approche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axée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 la </a:t>
                      </a:r>
                      <a:r>
                        <a:rPr lang="en-GB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résilience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9670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 err="1"/>
                        <a:t>Fondements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épidémiologiques</a:t>
                      </a:r>
                      <a:r>
                        <a:rPr lang="en-GB" sz="1400" dirty="0"/>
                        <a:t> </a:t>
                      </a:r>
                      <a:r>
                        <a:rPr lang="en-GB" sz="1400" dirty="0" err="1"/>
                        <a:t>solides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59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Interventions à plusieurs niveaux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2858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Aborde de l'environnement attentionnel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45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Souci </a:t>
                      </a:r>
                      <a:r>
                        <a:rPr lang="en-GB" sz="1400" dirty="0" err="1"/>
                        <a:t>d'équité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866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dirty="0"/>
                        <a:t>Adaptation </a:t>
                      </a:r>
                      <a:r>
                        <a:rPr lang="en-GB" sz="1400" dirty="0" err="1"/>
                        <a:t>culturelle</a:t>
                      </a:r>
                      <a:r>
                        <a:rPr lang="en-GB" sz="1400" dirty="0"/>
                        <a:t> courante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30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Adaptation administrative et partenariat communautaire</a:t>
                      </a:r>
                      <a:br>
                        <a:rPr lang="en-US" sz="1050" dirty="0"/>
                      </a:br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131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Prise en compte des facteurs religieux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07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Soutien à la compétence interculturelle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272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Utilisation d'une stratégie de marque</a:t>
                      </a:r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0984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64E79D0-4D27-7E4E-C1EE-B7DDA6175FBB}"/>
              </a:ext>
            </a:extLst>
          </p:cNvPr>
          <p:cNvSpPr txBox="1"/>
          <p:nvPr/>
        </p:nvSpPr>
        <p:spPr>
          <a:xfrm>
            <a:off x="5646225" y="851535"/>
            <a:ext cx="3416431" cy="5920422"/>
          </a:xfrm>
          <a:prstGeom prst="rect">
            <a:avLst/>
          </a:prstGeom>
          <a:solidFill>
            <a:srgbClr val="FFCCFF">
              <a:alpha val="55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418B9D-D2EF-41D4-8629-2428ED4B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08268"/>
            <a:ext cx="8229600" cy="75596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14 Axes of comparing Mindfulness + Public Health</a:t>
            </a:r>
            <a:br>
              <a:rPr lang="en-US" sz="1600" dirty="0"/>
            </a:br>
            <a:r>
              <a:rPr lang="en-US" sz="1600" dirty="0"/>
              <a:t>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A7917-5815-4C1D-82B4-0180D58B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29600" y="86043"/>
            <a:ext cx="76200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E64F6A5-9CCC-4D7A-9329-56360FD06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243610"/>
              </p:ext>
            </p:extLst>
          </p:nvPr>
        </p:nvGraphicFramePr>
        <p:xfrm>
          <a:off x="43244" y="864235"/>
          <a:ext cx="5493825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756">
                  <a:extLst>
                    <a:ext uri="{9D8B030D-6E8A-4147-A177-3AD203B41FA5}">
                      <a16:colId xmlns:a16="http://schemas.microsoft.com/office/drawing/2014/main" val="765656045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3531481862"/>
                    </a:ext>
                  </a:extLst>
                </a:gridCol>
                <a:gridCol w="965069">
                  <a:extLst>
                    <a:ext uri="{9D8B030D-6E8A-4147-A177-3AD203B41FA5}">
                      <a16:colId xmlns:a16="http://schemas.microsoft.com/office/drawing/2014/main" val="2282405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Axis of 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/>
                        <a:t>Align?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483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Prevention 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546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Mental health important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258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Stress influence recognized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ym typeface="Wingdings" panose="05000000000000000000" pitchFamily="2" charset="2"/>
                        </a:rPr>
                        <a:t>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715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Multi-sectoral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939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Resilience orientation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98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Epidemiologic foundations solid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386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Multi-level interventions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9773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Addresses attentional environment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Both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6418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Concern for 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ym typeface="Wingdings" panose="05000000000000000000" pitchFamily="2" charset="2"/>
                        </a:rPr>
                        <a:t>~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297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Cultural adaptation common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4545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Administrative adaptation </a:t>
                      </a:r>
                      <a:br>
                        <a:rPr lang="en-US" dirty="0"/>
                      </a:br>
                      <a:r>
                        <a:rPr lang="en-US" dirty="0"/>
                        <a:t>and community partnership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 </a:t>
                      </a:r>
                      <a:r>
                        <a:rPr lang="en-US" sz="1200" dirty="0"/>
                        <a:t>pending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162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Attends to religious factors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5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Supports inter-cultural competence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16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A14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Employs branding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 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8652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A118939-D0D8-BA0B-A966-D870259410CF}"/>
              </a:ext>
            </a:extLst>
          </p:cNvPr>
          <p:cNvSpPr txBox="1"/>
          <p:nvPr/>
        </p:nvSpPr>
        <p:spPr>
          <a:xfrm>
            <a:off x="762000" y="517128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14 axes de comparaison entre pleine conscience et santé publique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B3C7E8CB-B65C-6B55-9422-48B8C6842E48}"/>
              </a:ext>
            </a:extLst>
          </p:cNvPr>
          <p:cNvSpPr/>
          <p:nvPr/>
        </p:nvSpPr>
        <p:spPr bwMode="auto">
          <a:xfrm>
            <a:off x="3733800" y="1524000"/>
            <a:ext cx="1066800" cy="1143000"/>
          </a:xfrm>
          <a:prstGeom prst="wedgeRectCallout">
            <a:avLst>
              <a:gd name="adj1" fmla="val 41270"/>
              <a:gd name="adj2" fmla="val 94491"/>
            </a:avLst>
          </a:prstGeom>
          <a:solidFill>
            <a:srgbClr val="FFDD4B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Mindfulness lags </a:t>
            </a:r>
            <a:r>
              <a:rPr lang="en-US" sz="1400" dirty="0"/>
              <a:t>(</a:t>
            </a:r>
            <a:r>
              <a:rPr lang="fr-FR" sz="1400" dirty="0">
                <a:solidFill>
                  <a:srgbClr val="FF0000"/>
                </a:solidFill>
              </a:rPr>
              <a:t>et en retard</a:t>
            </a:r>
            <a:r>
              <a:rPr lang="en-US" sz="1400" dirty="0"/>
              <a:t>)</a:t>
            </a:r>
            <a:endParaRPr lang="en-GB" sz="1400" dirty="0"/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public health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6A600AE-C5B7-FFA9-70C5-7512C68FB97E}"/>
              </a:ext>
            </a:extLst>
          </p:cNvPr>
          <p:cNvSpPr/>
          <p:nvPr/>
        </p:nvSpPr>
        <p:spPr bwMode="auto">
          <a:xfrm>
            <a:off x="3733800" y="4685030"/>
            <a:ext cx="990600" cy="1321435"/>
          </a:xfrm>
          <a:prstGeom prst="wedgeRectCallout">
            <a:avLst>
              <a:gd name="adj1" fmla="val 48321"/>
              <a:gd name="adj2" fmla="val -89110"/>
            </a:avLst>
          </a:prstGeom>
          <a:solidFill>
            <a:srgbClr val="FFDD4B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Both lag need </a:t>
            </a:r>
            <a:r>
              <a:rPr lang="en-US" sz="1400" dirty="0"/>
              <a:t>(</a:t>
            </a:r>
            <a:r>
              <a:rPr lang="fr-FR" sz="1400" dirty="0">
                <a:solidFill>
                  <a:srgbClr val="FF0000"/>
                </a:solidFill>
              </a:rPr>
              <a:t>le deux sont </a:t>
            </a:r>
            <a:r>
              <a:rPr lang="en-GB" sz="1400" dirty="0" err="1">
                <a:solidFill>
                  <a:srgbClr val="FF0000"/>
                </a:solidFill>
              </a:rPr>
              <a:t>en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deçà</a:t>
            </a:r>
            <a:r>
              <a:rPr lang="en-GB" sz="1400" dirty="0">
                <a:solidFill>
                  <a:srgbClr val="FF0000"/>
                </a:solidFill>
              </a:rPr>
              <a:t> de </a:t>
            </a:r>
            <a:r>
              <a:rPr lang="en-GB" sz="1400" dirty="0" err="1">
                <a:solidFill>
                  <a:srgbClr val="FF0000"/>
                </a:solidFill>
              </a:rPr>
              <a:t>ce</a:t>
            </a:r>
            <a:r>
              <a:rPr lang="en-GB" sz="1400" dirty="0">
                <a:solidFill>
                  <a:srgbClr val="FF0000"/>
                </a:solidFill>
              </a:rPr>
              <a:t> </a:t>
            </a:r>
            <a:r>
              <a:rPr lang="en-GB" sz="1400" dirty="0" err="1">
                <a:solidFill>
                  <a:srgbClr val="FF0000"/>
                </a:solidFill>
              </a:rPr>
              <a:t>qu'il</a:t>
            </a:r>
            <a:r>
              <a:rPr lang="en-GB" sz="1400" dirty="0">
                <a:solidFill>
                  <a:srgbClr val="FF0000"/>
                </a:solidFill>
              </a:rPr>
              <a:t> faut</a:t>
            </a:r>
            <a:r>
              <a:rPr lang="en-US" sz="1400" dirty="0"/>
              <a:t>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5267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7268"/>
            <a:ext cx="4572000" cy="4364898"/>
          </a:xfrm>
          <a:solidFill>
            <a:srgbClr val="CCFFCC"/>
          </a:solidFill>
        </p:spPr>
        <p:txBody>
          <a:bodyPr/>
          <a:lstStyle/>
          <a:p>
            <a:pPr marL="169863" indent="-169863"/>
            <a:r>
              <a:rPr lang="en-US" sz="2400" dirty="0"/>
              <a:t>A1–Prevention orientation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A2–Mental health important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A3–Stress influence recognized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A4–Multi-sectoral </a:t>
            </a:r>
            <a:r>
              <a:rPr lang="en-US" sz="2400" dirty="0" err="1"/>
              <a:t>intervention</a:t>
            </a:r>
            <a:r>
              <a:rPr lang="en-US" sz="2400" baseline="30000" dirty="0" err="1"/>
              <a:t>a</a:t>
            </a:r>
            <a:endParaRPr lang="en-US" sz="2400" baseline="30000" dirty="0"/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A5–Resilience orientation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A14–Employs branding</a:t>
            </a:r>
          </a:p>
          <a:p>
            <a:pPr marL="169863" indent="-169863">
              <a:spcBef>
                <a:spcPts val="1200"/>
              </a:spcBef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4" y="33414"/>
            <a:ext cx="8229600" cy="159883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Overview of Areas of </a:t>
            </a:r>
            <a:r>
              <a:rPr lang="en-US" sz="2800" b="1" u="sng" dirty="0"/>
              <a:t>ALIGNMENT</a:t>
            </a:r>
            <a:br>
              <a:rPr lang="en-US" sz="2800" dirty="0"/>
            </a:br>
            <a:r>
              <a:rPr lang="en-US" sz="1800" dirty="0"/>
              <a:t>(between mindfulness and public health)</a:t>
            </a:r>
            <a:br>
              <a:rPr lang="en-US" sz="1800" dirty="0"/>
            </a:br>
            <a:br>
              <a:rPr lang="en-US" sz="1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47" y="63121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12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4664736" y="1947268"/>
            <a:ext cx="4479264" cy="4910732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noAutofit/>
          </a:bodyPr>
          <a:lstStyle/>
          <a:p>
            <a:pPr marL="169863" lvl="0" indent="-169863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A1–</a:t>
            </a:r>
            <a:r>
              <a:rPr lang="en-GB" sz="2000" dirty="0" err="1"/>
              <a:t>Approche</a:t>
            </a:r>
            <a:r>
              <a:rPr lang="en-GB" sz="2000" dirty="0"/>
              <a:t> </a:t>
            </a:r>
            <a:r>
              <a:rPr lang="en-GB" sz="2000" dirty="0" err="1"/>
              <a:t>axée</a:t>
            </a:r>
            <a:r>
              <a:rPr lang="en-GB" sz="2000" dirty="0"/>
              <a:t> sur la </a:t>
            </a:r>
            <a:r>
              <a:rPr lang="en-GB" sz="2000" dirty="0" err="1"/>
              <a:t>prévention</a:t>
            </a:r>
            <a:endParaRPr lang="en-GB" sz="2000" dirty="0"/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A2–</a:t>
            </a:r>
            <a:r>
              <a:rPr lang="fr-FR" sz="2000" dirty="0"/>
              <a:t>Importance accordée à la santé mentale</a:t>
            </a:r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A3–</a:t>
            </a:r>
            <a:r>
              <a:rPr lang="fr-FR" sz="2000" dirty="0"/>
              <a:t>Reconnaissance de l'influence du stress</a:t>
            </a:r>
            <a:endParaRPr lang="en-US" sz="2000" dirty="0"/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A4–Intervention </a:t>
            </a:r>
            <a:r>
              <a:rPr lang="en-US" sz="2000" dirty="0" err="1"/>
              <a:t>multisectorielle</a:t>
            </a:r>
            <a:r>
              <a:rPr lang="en-US" sz="2000" baseline="30000" dirty="0" err="1"/>
              <a:t>a</a:t>
            </a:r>
            <a:endParaRPr lang="en-US" sz="2000" baseline="30000" dirty="0"/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A5–</a:t>
            </a:r>
            <a:r>
              <a:rPr lang="fr-FR" sz="2000" dirty="0"/>
              <a:t>Approche axée sur la résilience</a:t>
            </a:r>
            <a:endParaRPr lang="en-US" sz="2000" dirty="0"/>
          </a:p>
          <a:p>
            <a:pPr marL="169863" indent="-169863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A14–</a:t>
            </a:r>
            <a:r>
              <a:rPr lang="fr-FR" sz="2000" dirty="0"/>
              <a:t>Utilisation d'une stratégie de marque</a:t>
            </a:r>
            <a:endParaRPr lang="en-GB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1107747" y="89007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Vue d'ensemble des domaines d'</a:t>
            </a:r>
            <a:r>
              <a:rPr lang="fr-FR" sz="2000" b="1" u="sng" dirty="0">
                <a:solidFill>
                  <a:srgbClr val="FF0000"/>
                </a:solidFill>
              </a:rPr>
              <a:t>alignement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(entre </a:t>
            </a:r>
            <a:r>
              <a:rPr lang="fr-FR" sz="1600" dirty="0" err="1">
                <a:solidFill>
                  <a:srgbClr val="FF0000"/>
                </a:solidFill>
              </a:rPr>
              <a:t>mindfulness</a:t>
            </a:r>
            <a:r>
              <a:rPr lang="fr-FR" sz="1600" dirty="0">
                <a:solidFill>
                  <a:srgbClr val="FF0000"/>
                </a:solidFill>
              </a:rPr>
              <a:t> et santé publique)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15547" y="0"/>
            <a:ext cx="637465" cy="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6312-A71E-FB51-330A-44699C784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64" y="33414"/>
            <a:ext cx="1211300" cy="1608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1DEB3-9ECC-B5EC-8094-51D3F08058F1}"/>
              </a:ext>
            </a:extLst>
          </p:cNvPr>
          <p:cNvSpPr txBox="1"/>
          <p:nvPr/>
        </p:nvSpPr>
        <p:spPr>
          <a:xfrm>
            <a:off x="334279" y="5444044"/>
            <a:ext cx="4085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 err="1"/>
              <a:t>a</a:t>
            </a:r>
            <a:r>
              <a:rPr lang="en-US" dirty="0" err="1"/>
              <a:t>Caveat</a:t>
            </a:r>
            <a:r>
              <a:rPr lang="en-US" dirty="0"/>
              <a:t>: Critics allege adverse effects in some sectors (e.g., workplace)</a:t>
            </a:r>
            <a:endParaRPr lang="en-GB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037E57-09D2-1EF2-256F-AAA9AF502D1C}"/>
              </a:ext>
            </a:extLst>
          </p:cNvPr>
          <p:cNvSpPr txBox="1"/>
          <p:nvPr/>
        </p:nvSpPr>
        <p:spPr>
          <a:xfrm>
            <a:off x="4946782" y="5767209"/>
            <a:ext cx="4197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a</a:t>
            </a:r>
            <a:r>
              <a:rPr lang="fr-FR" dirty="0"/>
              <a:t>Mise en garde : des critiques font état d'effets néfastes dans certains secteurs (par exemple, le milieu professionnel)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33060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47268"/>
            <a:ext cx="4664736" cy="4841148"/>
          </a:xfrm>
          <a:solidFill>
            <a:srgbClr val="CCFFCC"/>
          </a:solidFill>
        </p:spPr>
        <p:txBody>
          <a:bodyPr/>
          <a:lstStyle/>
          <a:p>
            <a:pPr marL="169863" indent="-169863"/>
            <a:r>
              <a:rPr lang="en-US" sz="2400" dirty="0"/>
              <a:t>A6–Epidemiologic foundations: </a:t>
            </a:r>
            <a:br>
              <a:rPr lang="en-US" sz="2400" dirty="0"/>
            </a:br>
            <a:r>
              <a:rPr lang="en-US" sz="2400" dirty="0"/>
              <a:t>     Mindfulness lags PH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A7–Multilevel interventions:</a:t>
            </a:r>
            <a:br>
              <a:rPr lang="en-US" sz="2400" dirty="0"/>
            </a:br>
            <a:r>
              <a:rPr lang="en-US" sz="2400" dirty="0"/>
              <a:t>     Mindfulness lags PH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A8–Addresses attentional environments:</a:t>
            </a:r>
            <a:br>
              <a:rPr lang="en-US" sz="2400" dirty="0"/>
            </a:br>
            <a:r>
              <a:rPr lang="en-US" sz="2400" dirty="0"/>
              <a:t>     Both mindfulness &amp; PH </a:t>
            </a:r>
            <a:br>
              <a:rPr lang="en-US" sz="2400" dirty="0"/>
            </a:br>
            <a:r>
              <a:rPr lang="en-US" sz="2400" dirty="0"/>
              <a:t>     lag current need</a:t>
            </a:r>
          </a:p>
          <a:p>
            <a:pPr marL="169863" indent="-169863">
              <a:spcBef>
                <a:spcPts val="1200"/>
              </a:spcBef>
            </a:pPr>
            <a:r>
              <a:rPr lang="en-US" sz="2400" dirty="0"/>
              <a:t>A10-A13–Cultural/religious adaptation:</a:t>
            </a:r>
            <a:br>
              <a:rPr lang="en-US" sz="2400" dirty="0"/>
            </a:br>
            <a:r>
              <a:rPr lang="en-US" sz="2400" dirty="0"/>
              <a:t>     Mindfulness or both lag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4" y="33414"/>
            <a:ext cx="8229600" cy="159883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Overview of Areas of </a:t>
            </a:r>
            <a:r>
              <a:rPr lang="en-US" sz="2800" b="1" u="sng" dirty="0"/>
              <a:t>TENSION</a:t>
            </a:r>
            <a:br>
              <a:rPr lang="en-US" sz="2800" dirty="0"/>
            </a:br>
            <a:r>
              <a:rPr lang="en-US" sz="1800" dirty="0"/>
              <a:t>(between mindfulness and public health)</a:t>
            </a:r>
            <a:br>
              <a:rPr lang="en-US" sz="1800" dirty="0"/>
            </a:br>
            <a:br>
              <a:rPr lang="en-US" sz="1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47" y="63121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13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4664736" y="2060255"/>
            <a:ext cx="4479264" cy="4478149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A6 – Fondements épidémiologiques:</a:t>
            </a:r>
            <a:br>
              <a:rPr lang="fr-FR" sz="2000" dirty="0"/>
            </a:br>
            <a:r>
              <a:rPr lang="fr-FR" sz="2000" dirty="0"/>
              <a:t>      </a:t>
            </a:r>
            <a:r>
              <a:rPr lang="fr-FR" sz="2000" dirty="0" err="1"/>
              <a:t>mindfulness</a:t>
            </a:r>
            <a:r>
              <a:rPr lang="fr-FR" sz="2000" dirty="0"/>
              <a:t> est en retard par SP</a:t>
            </a:r>
          </a:p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A7 – Interventions multiniveaux:</a:t>
            </a:r>
            <a:br>
              <a:rPr lang="fr-FR" sz="2000" dirty="0"/>
            </a:br>
            <a:r>
              <a:rPr lang="fr-FR" sz="2000" dirty="0"/>
              <a:t>      </a:t>
            </a:r>
            <a:r>
              <a:rPr lang="fr-FR" sz="2000" dirty="0" err="1"/>
              <a:t>mindfulness</a:t>
            </a:r>
            <a:r>
              <a:rPr lang="fr-FR" sz="2000" dirty="0"/>
              <a:t> est en retard par SP</a:t>
            </a:r>
          </a:p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A8 – Aborde de l'environnement</a:t>
            </a:r>
            <a:br>
              <a:rPr lang="fr-FR" sz="2000" dirty="0"/>
            </a:br>
            <a:r>
              <a:rPr lang="fr-FR" sz="2000" dirty="0"/>
              <a:t>           attentionnel: </a:t>
            </a:r>
            <a:br>
              <a:rPr lang="fr-FR" sz="2000" dirty="0"/>
            </a:br>
            <a:r>
              <a:rPr lang="fr-FR" sz="2000" dirty="0"/>
              <a:t>       </a:t>
            </a:r>
            <a:r>
              <a:rPr lang="fr-FR" sz="2000" dirty="0" err="1"/>
              <a:t>mindfulness</a:t>
            </a:r>
            <a:r>
              <a:rPr lang="fr-FR" sz="2000" dirty="0"/>
              <a:t> et SP sont le deux </a:t>
            </a:r>
            <a:br>
              <a:rPr lang="fr-FR" sz="2000" dirty="0"/>
            </a:br>
            <a:r>
              <a:rPr lang="fr-FR" sz="2000" dirty="0"/>
              <a:t>       en deçà de ce qu'il faut</a:t>
            </a:r>
          </a:p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A10-A13 – Adaptation</a:t>
            </a:r>
            <a:br>
              <a:rPr lang="fr-FR" sz="2000" dirty="0"/>
            </a:br>
            <a:r>
              <a:rPr lang="fr-FR" sz="2000" dirty="0"/>
              <a:t>       culturelle/religieuse:</a:t>
            </a:r>
            <a:br>
              <a:rPr lang="fr-FR" sz="2000" dirty="0"/>
            </a:br>
            <a:r>
              <a:rPr lang="fr-FR" sz="2000" dirty="0"/>
              <a:t>       </a:t>
            </a:r>
            <a:r>
              <a:rPr lang="fr-FR" sz="2000" dirty="0" err="1"/>
              <a:t>mindfulness</a:t>
            </a:r>
            <a:r>
              <a:rPr lang="fr-FR" sz="2000" dirty="0"/>
              <a:t> (ou les deux) est </a:t>
            </a:r>
            <a:br>
              <a:rPr lang="fr-FR" sz="2000" dirty="0"/>
            </a:br>
            <a:r>
              <a:rPr lang="fr-FR" sz="2000" dirty="0"/>
              <a:t>       en retard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1107747" y="890077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Vue d'ensemble des points de </a:t>
            </a:r>
            <a:r>
              <a:rPr lang="fr-FR" sz="2000" b="1" u="sng" dirty="0">
                <a:solidFill>
                  <a:srgbClr val="FF0000"/>
                </a:solidFill>
              </a:rPr>
              <a:t>tension</a:t>
            </a:r>
            <a:r>
              <a:rPr lang="fr-FR" sz="2000" dirty="0">
                <a:solidFill>
                  <a:srgbClr val="FF0000"/>
                </a:solidFill>
              </a:rPr>
              <a:t> 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sz="1600" dirty="0">
                <a:solidFill>
                  <a:srgbClr val="FF0000"/>
                </a:solidFill>
              </a:rPr>
              <a:t>(entre </a:t>
            </a:r>
            <a:r>
              <a:rPr lang="fr-FR" sz="1600" dirty="0" err="1">
                <a:solidFill>
                  <a:srgbClr val="FF0000"/>
                </a:solidFill>
              </a:rPr>
              <a:t>mindfulness</a:t>
            </a:r>
            <a:r>
              <a:rPr lang="fr-FR" sz="1600" dirty="0">
                <a:solidFill>
                  <a:srgbClr val="FF0000"/>
                </a:solidFill>
              </a:rPr>
              <a:t> et santé publique)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15547" y="0"/>
            <a:ext cx="637465" cy="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6312-A71E-FB51-330A-44699C784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9964" y="33414"/>
            <a:ext cx="1211300" cy="16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26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24" y="1389158"/>
            <a:ext cx="7284668" cy="2268442"/>
          </a:xfrm>
          <a:solidFill>
            <a:srgbClr val="FFDD4B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Depends on your goals, knowledge, and resources.</a:t>
            </a:r>
          </a:p>
          <a:p>
            <a:r>
              <a:rPr lang="en-US" sz="2400" dirty="0"/>
              <a:t>I know little about the French public health system or Article 51</a:t>
            </a:r>
          </a:p>
          <a:p>
            <a:r>
              <a:rPr lang="en-US" sz="2400" dirty="0"/>
              <a:t>But here are some initial thoughts + questions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012" y="33415"/>
            <a:ext cx="7448108" cy="1261985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How Respond to Areas of TENSION?</a:t>
            </a:r>
            <a:br>
              <a:rPr lang="en-US" sz="1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47" y="63121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14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1735600" y="4154394"/>
            <a:ext cx="6809595" cy="2554545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dirty="0"/>
              <a:t>Cela dépend de vos objectifs, de vos connaissances et de vos ressources.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Je connais mal le système de santé publique français ou l'article 51.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Mais voici quelques premières réflexions et questions.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1102581" y="664408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Comment réagir face aux zones de tension 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15547" y="0"/>
            <a:ext cx="637465" cy="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6312-A71E-FB51-330A-44699C784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20" y="33414"/>
            <a:ext cx="950144" cy="12619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EF0A9B-9DA9-1B42-24ED-F9F44E54E268}"/>
              </a:ext>
            </a:extLst>
          </p:cNvPr>
          <p:cNvSpPr txBox="1"/>
          <p:nvPr/>
        </p:nvSpPr>
        <p:spPr>
          <a:xfrm>
            <a:off x="3103870" y="3163225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(see special issue for more depth)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341C6-9F4B-24C9-831F-28F6CCF8FF70}"/>
              </a:ext>
            </a:extLst>
          </p:cNvPr>
          <p:cNvSpPr txBox="1"/>
          <p:nvPr/>
        </p:nvSpPr>
        <p:spPr>
          <a:xfrm>
            <a:off x="3103870" y="6008926"/>
            <a:ext cx="4737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fr-FR" dirty="0"/>
              <a:t>Voir le numéro spécial pour plus de détails.</a:t>
            </a:r>
            <a:r>
              <a:rPr lang="en-US" dirty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3585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624"/>
            <a:ext cx="5236702" cy="1094903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/>
              <a:t>Epidemiologic Foundations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9" y="1270496"/>
            <a:ext cx="5188783" cy="468523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PH uses epidemiology to study </a:t>
            </a:r>
            <a:r>
              <a:rPr lang="en-US" sz="2800" u="sng" dirty="0"/>
              <a:t>risk patterning</a:t>
            </a:r>
            <a:r>
              <a:rPr lang="en-US" sz="2800" dirty="0"/>
              <a:t> in general populations</a:t>
            </a:r>
          </a:p>
          <a:p>
            <a:pPr marL="169863" indent="-169863"/>
            <a:r>
              <a:rPr lang="en-US" sz="2400" dirty="0"/>
              <a:t>Examples: patterning of nutrition, physical activity, social support</a:t>
            </a:r>
          </a:p>
          <a:p>
            <a:pPr marL="169863" indent="-169863">
              <a:spcAft>
                <a:spcPts val="600"/>
              </a:spcAft>
            </a:pPr>
            <a:r>
              <a:rPr lang="en-US" sz="2400" dirty="0"/>
              <a:t>Knowledge of patterns informs PH priorities &amp; policies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0BDF61-5429-4373-BE7A-AA231E8027DC}"/>
              </a:ext>
            </a:extLst>
          </p:cNvPr>
          <p:cNvSpPr txBox="1"/>
          <p:nvPr/>
        </p:nvSpPr>
        <p:spPr>
          <a:xfrm>
            <a:off x="4621185" y="611834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CE55F2-503D-43C4-978D-0DA102310F3A}"/>
              </a:ext>
            </a:extLst>
          </p:cNvPr>
          <p:cNvSpPr txBox="1"/>
          <p:nvPr/>
        </p:nvSpPr>
        <p:spPr>
          <a:xfrm>
            <a:off x="283702" y="4265473"/>
            <a:ext cx="4495800" cy="1938992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“Mindfulness” situation?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en-US" sz="2400" u="sng" dirty="0"/>
              <a:t>Very</a:t>
            </a:r>
            <a:r>
              <a:rPr lang="en-US" sz="2400" dirty="0"/>
              <a:t> little study of patterning in community samples 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en-US" sz="2400" dirty="0"/>
              <a:t>“Mindfulness” measures: doubtful face validity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30D977-CF3E-C840-E02F-720CFAF1BBA2}"/>
              </a:ext>
            </a:extLst>
          </p:cNvPr>
          <p:cNvSpPr txBox="1"/>
          <p:nvPr/>
        </p:nvSpPr>
        <p:spPr>
          <a:xfrm>
            <a:off x="5417385" y="309047"/>
            <a:ext cx="2787943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Mindfulness: why it lags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retard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8EB6B3-7749-D308-09D7-437869E9C7ED}"/>
              </a:ext>
            </a:extLst>
          </p:cNvPr>
          <p:cNvSpPr txBox="1"/>
          <p:nvPr/>
        </p:nvSpPr>
        <p:spPr>
          <a:xfrm>
            <a:off x="515728" y="653535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Fondements épidémiologiques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DB5F43AB-7AAE-0854-F1BA-01AC47376CEA}"/>
              </a:ext>
            </a:extLst>
          </p:cNvPr>
          <p:cNvSpPr/>
          <p:nvPr/>
        </p:nvSpPr>
        <p:spPr bwMode="auto">
          <a:xfrm>
            <a:off x="5236702" y="1215978"/>
            <a:ext cx="3754898" cy="2964835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317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La santé publique utilise l'épidémiologie pour étudier la </a:t>
            </a:r>
            <a:r>
              <a:rPr lang="fr-FR" u="sng" dirty="0"/>
              <a:t>répartition des risques </a:t>
            </a:r>
            <a:r>
              <a:rPr lang="fr-FR" dirty="0"/>
              <a:t>au sein des populations générales.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fr-FR" dirty="0"/>
              <a:t>Exemples : répartition de l'alimentation, de l'activité physique et du soutien social.</a:t>
            </a:r>
          </a:p>
          <a:p>
            <a:pPr marL="169863" indent="-169863">
              <a:buFont typeface="Arial" panose="020B0604020202020204" pitchFamily="34" charset="0"/>
              <a:buChar char="•"/>
            </a:pPr>
            <a:r>
              <a:rPr lang="fr-FR" dirty="0"/>
              <a:t>La connaissance de ces schémas éclaire les priorités et les politiques de santé publique.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F16A6B-7433-D2BE-00B5-7A633F9A4945}"/>
              </a:ext>
            </a:extLst>
          </p:cNvPr>
          <p:cNvSpPr txBox="1"/>
          <p:nvPr/>
        </p:nvSpPr>
        <p:spPr>
          <a:xfrm>
            <a:off x="2077934" y="6245225"/>
            <a:ext cx="5893633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Matko, Bailey, et al. (2026).</a:t>
            </a:r>
            <a:r>
              <a:rPr lang="en-GB" sz="1600" dirty="0">
                <a:latin typeface="Times New Roman" pitchFamily="18" charset="0"/>
              </a:rPr>
              <a:t> Contemplative practices … in nationally representative samples from Australia and new Zealand</a:t>
            </a:r>
            <a:r>
              <a:rPr lang="en-US" sz="1600" dirty="0"/>
              <a:t> </a:t>
            </a:r>
            <a:endParaRPr lang="en-GB" sz="1600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4E3CC8D2-6424-F5E8-F585-788CB9049536}"/>
              </a:ext>
            </a:extLst>
          </p:cNvPr>
          <p:cNvSpPr/>
          <p:nvPr/>
        </p:nvSpPr>
        <p:spPr bwMode="auto">
          <a:xfrm>
            <a:off x="5236702" y="4248700"/>
            <a:ext cx="3581400" cy="1989941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47625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Situation de la « </a:t>
            </a:r>
            <a:r>
              <a:rPr lang="fr-FR" dirty="0" err="1"/>
              <a:t>mindfulness</a:t>
            </a:r>
            <a:r>
              <a:rPr lang="fr-FR" dirty="0"/>
              <a:t>» ?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dirty="0"/>
              <a:t>Très peu d'études sur les schémas (ou configurations) dans des échantillons issus de la population générale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dirty="0"/>
              <a:t>Mesures de la « </a:t>
            </a:r>
            <a:r>
              <a:rPr lang="fr-FR" dirty="0" err="1"/>
              <a:t>mindfulness</a:t>
            </a:r>
            <a:r>
              <a:rPr lang="fr-FR" dirty="0"/>
              <a:t>» : validité apparente douteuse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8F31E2-97B8-3743-B9E1-08178CFBA1B7}"/>
              </a:ext>
            </a:extLst>
          </p:cNvPr>
          <p:cNvSpPr txBox="1"/>
          <p:nvPr/>
        </p:nvSpPr>
        <p:spPr>
          <a:xfrm>
            <a:off x="1172433" y="6276002"/>
            <a:ext cx="573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 3" panose="05040102010807070707" pitchFamily="18" charset="2"/>
              </a:rPr>
              <a:t>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6730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0" grpId="0" animBg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E89583-FBDE-8778-9CF0-A39DA1D6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A807BF0D-A99D-5DD6-8D13-BA88A014242D}"/>
              </a:ext>
            </a:extLst>
          </p:cNvPr>
          <p:cNvSpPr/>
          <p:nvPr/>
        </p:nvSpPr>
        <p:spPr bwMode="auto">
          <a:xfrm>
            <a:off x="4649600" y="3452678"/>
            <a:ext cx="4397429" cy="3304670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47625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Situation de la « </a:t>
            </a:r>
            <a:r>
              <a:rPr lang="fr-FR" sz="2000" dirty="0" err="1"/>
              <a:t>mindfulness</a:t>
            </a:r>
            <a:r>
              <a:rPr lang="fr-FR" sz="2000" dirty="0"/>
              <a:t>» ?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1900" dirty="0"/>
              <a:t>Il est </a:t>
            </a:r>
            <a:r>
              <a:rPr lang="fr-FR" sz="1900" u="sng" dirty="0"/>
              <a:t>nécessaire d'approfondir considérablement l'étude</a:t>
            </a:r>
            <a:r>
              <a:rPr lang="fr-FR" sz="1900" dirty="0"/>
              <a:t> de la SANTÉ ATTENTIONNELLE et des environnements.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sz="1900" dirty="0"/>
              <a:t>On pourrait reformuler les mesures de « </a:t>
            </a:r>
            <a:r>
              <a:rPr lang="fr-FR" sz="1900" dirty="0" err="1"/>
              <a:t>mindfulness</a:t>
            </a:r>
            <a:r>
              <a:rPr lang="fr-FR" sz="1900" dirty="0"/>
              <a:t> » dont la validité apparente est contestable, en les considérant comme une évaluation de certains </a:t>
            </a:r>
            <a:r>
              <a:rPr lang="fr-FR" sz="1900" u="sng" dirty="0"/>
              <a:t>aspects</a:t>
            </a:r>
            <a:r>
              <a:rPr lang="fr-FR" sz="1900" dirty="0"/>
              <a:t> de la santé attentionnelle</a:t>
            </a:r>
            <a:r>
              <a:rPr lang="fr-FR" sz="2000" dirty="0"/>
              <a:t>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C1E78-52C6-9B7A-D966-59C80B41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624"/>
            <a:ext cx="6172200" cy="942525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Addresses Attentional Environments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5C0D-4CE6-EE53-A56D-B48E4859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15" y="1255252"/>
            <a:ext cx="4714176" cy="468523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In today’s “attention economy” we must study and improve “attentional environments” as facets of physical//biological /social environments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8E893-E060-A6B2-9D13-DC4E6B78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66715" y="6281098"/>
            <a:ext cx="2133600" cy="476250"/>
          </a:xfrm>
        </p:spPr>
        <p:txBody>
          <a:bodyPr anchor="b" anchorCtr="0"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16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259BC-1B98-F2C7-56A9-7312AB8F7309}"/>
              </a:ext>
            </a:extLst>
          </p:cNvPr>
          <p:cNvSpPr txBox="1"/>
          <p:nvPr/>
        </p:nvSpPr>
        <p:spPr>
          <a:xfrm>
            <a:off x="5388568" y="598886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(A8)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26586-AB89-E66D-1335-2B47735C0BE0}"/>
              </a:ext>
            </a:extLst>
          </p:cNvPr>
          <p:cNvSpPr txBox="1"/>
          <p:nvPr/>
        </p:nvSpPr>
        <p:spPr>
          <a:xfrm>
            <a:off x="179630" y="3282474"/>
            <a:ext cx="4495800" cy="3200876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“Mindfulness” situation?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en-US" sz="2400" u="sng" dirty="0"/>
              <a:t>Need much more study </a:t>
            </a:r>
            <a:r>
              <a:rPr lang="en-US" sz="2400" dirty="0"/>
              <a:t>of ATTENTIONAL HEALTH</a:t>
            </a:r>
            <a:br>
              <a:rPr lang="en-US" sz="2400" dirty="0"/>
            </a:br>
            <a:r>
              <a:rPr lang="en-US" sz="2400" dirty="0"/>
              <a:t>and environments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US" sz="2400" dirty="0"/>
              <a:t>Could reframe face-invalid “mindfulness” measures as assessing </a:t>
            </a:r>
            <a:r>
              <a:rPr lang="en-US" sz="2400" u="sng" dirty="0"/>
              <a:t>aspects</a:t>
            </a:r>
            <a:r>
              <a:rPr lang="en-US" sz="2400" dirty="0"/>
              <a:t> of attentional health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AC3E1-95EA-28EA-456E-C05087D3C426}"/>
              </a:ext>
            </a:extLst>
          </p:cNvPr>
          <p:cNvSpPr txBox="1"/>
          <p:nvPr/>
        </p:nvSpPr>
        <p:spPr>
          <a:xfrm>
            <a:off x="6390576" y="100652"/>
            <a:ext cx="2421179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Mindfulness: why it lags need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deçà de ce qu'il faut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79C3-787A-B492-C0FF-66CA5757202C}"/>
              </a:ext>
            </a:extLst>
          </p:cNvPr>
          <p:cNvSpPr txBox="1"/>
          <p:nvPr/>
        </p:nvSpPr>
        <p:spPr>
          <a:xfrm>
            <a:off x="332245" y="700817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Aborde de l'environnement attentionnel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E4B72A4E-4C4F-0BAC-F1AF-2D269FBE15F6}"/>
              </a:ext>
            </a:extLst>
          </p:cNvPr>
          <p:cNvSpPr/>
          <p:nvPr/>
        </p:nvSpPr>
        <p:spPr bwMode="auto">
          <a:xfrm>
            <a:off x="4858562" y="1285339"/>
            <a:ext cx="4118723" cy="1997135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317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Dans l'« économie de l'attention » actuelle, nous devons étudier et améliorer les « environnements attentionnels » en tant que facettes des environnements physiques, biologiques et sociaux.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222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E89583-FBDE-8778-9CF0-A39DA1D6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1E78-52C6-9B7A-D966-59C80B41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624"/>
            <a:ext cx="6172200" cy="942525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Addresses Attentional Environments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5C0D-4CE6-EE53-A56D-B48E4859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701" y="1086380"/>
            <a:ext cx="4794300" cy="468523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Epilogue - in special issue:</a:t>
            </a:r>
          </a:p>
          <a:p>
            <a:pPr marL="169863" indent="-169863">
              <a:spcAft>
                <a:spcPts val="600"/>
              </a:spcAft>
            </a:pPr>
            <a:r>
              <a:rPr lang="en-US" sz="2400" dirty="0"/>
              <a:t>Commentators agreed: reframe some “mindfulness” measures as “attentional health”</a:t>
            </a:r>
          </a:p>
          <a:p>
            <a:pPr marL="169863" indent="-169863">
              <a:spcAft>
                <a:spcPts val="600"/>
              </a:spcAft>
            </a:pPr>
            <a:r>
              <a:rPr lang="en-US" sz="2400" dirty="0"/>
              <a:t>Reply noted: </a:t>
            </a:r>
            <a:r>
              <a:rPr lang="en-US" sz="2400" dirty="0" err="1"/>
              <a:t>Galderisi</a:t>
            </a:r>
            <a:r>
              <a:rPr lang="en-US" sz="2400" dirty="0"/>
              <a:t> et al (2015) define mental health as including “ability to pay attention”</a:t>
            </a:r>
          </a:p>
          <a:p>
            <a:pPr marL="169863" indent="-169863">
              <a:spcAft>
                <a:spcPts val="600"/>
              </a:spcAft>
            </a:pPr>
            <a:r>
              <a:rPr lang="en-US" sz="2400" dirty="0"/>
              <a:t>Could a solid definition of “attentional health” spark a new subfield?</a:t>
            </a:r>
          </a:p>
          <a:p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8E893-E060-A6B2-9D13-DC4E6B78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259BC-1B98-F2C7-56A9-7312AB8F7309}"/>
              </a:ext>
            </a:extLst>
          </p:cNvPr>
          <p:cNvSpPr txBox="1"/>
          <p:nvPr/>
        </p:nvSpPr>
        <p:spPr>
          <a:xfrm>
            <a:off x="5388568" y="598886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(A8)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CAC3E1-95EA-28EA-456E-C05087D3C426}"/>
              </a:ext>
            </a:extLst>
          </p:cNvPr>
          <p:cNvSpPr txBox="1"/>
          <p:nvPr/>
        </p:nvSpPr>
        <p:spPr>
          <a:xfrm>
            <a:off x="6390576" y="100652"/>
            <a:ext cx="2421179" cy="1200329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Mindfulness: why it lags need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deçà de ce qu'il faut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79C3-787A-B492-C0FF-66CA5757202C}"/>
              </a:ext>
            </a:extLst>
          </p:cNvPr>
          <p:cNvSpPr txBox="1"/>
          <p:nvPr/>
        </p:nvSpPr>
        <p:spPr>
          <a:xfrm>
            <a:off x="332245" y="700817"/>
            <a:ext cx="419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Aborde de l'environnement attentionnel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D7C2AC-9233-021E-C057-C67EDF72BEBA}"/>
              </a:ext>
            </a:extLst>
          </p:cNvPr>
          <p:cNvSpPr txBox="1"/>
          <p:nvPr/>
        </p:nvSpPr>
        <p:spPr>
          <a:xfrm>
            <a:off x="1292391" y="5986809"/>
            <a:ext cx="713234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Galderisi</a:t>
            </a:r>
            <a:r>
              <a:rPr lang="en-US" dirty="0"/>
              <a:t>, Heinz, et al. (2015). Toward a new definition of mental health. </a:t>
            </a:r>
            <a:r>
              <a:rPr lang="en-US" i="1" dirty="0"/>
              <a:t>World Psychiatry,</a:t>
            </a:r>
            <a:r>
              <a:rPr lang="en-US" dirty="0"/>
              <a:t>. https://doi.org/10.1002/wps.20231 </a:t>
            </a:r>
            <a:endParaRPr lang="en-GB" dirty="0"/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7E0D1F3-DB71-0B33-03C8-993B66D79283}"/>
              </a:ext>
            </a:extLst>
          </p:cNvPr>
          <p:cNvSpPr/>
          <p:nvPr/>
        </p:nvSpPr>
        <p:spPr bwMode="auto">
          <a:xfrm>
            <a:off x="4858562" y="1285339"/>
            <a:ext cx="4118723" cy="4519836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317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Épilogue – dans le numéro spécial :</a:t>
            </a:r>
          </a:p>
          <a:p>
            <a:pPr marL="169863" indent="-1698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Les commentateurs s'accordent sur ce point : il convient de requalifier certaines mesures liées à la « </a:t>
            </a:r>
            <a:r>
              <a:rPr lang="fr-FR" sz="2000" dirty="0" err="1"/>
              <a:t>mindfulness</a:t>
            </a:r>
            <a:r>
              <a:rPr lang="fr-FR" sz="2000" dirty="0"/>
              <a:t> » en termes de « santé attentionnelle ».</a:t>
            </a:r>
          </a:p>
          <a:p>
            <a:pPr marL="169863" indent="-1698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réponse souligne que </a:t>
            </a:r>
            <a:r>
              <a:rPr lang="fr-FR" sz="2000" dirty="0" err="1"/>
              <a:t>Galderisi</a:t>
            </a:r>
            <a:r>
              <a:rPr lang="fr-FR" sz="2000" dirty="0"/>
              <a:t> et al. (2015) définissent la santé mentale comme incluant la « capacité à prêter attention ».</a:t>
            </a:r>
          </a:p>
          <a:p>
            <a:pPr marL="169863" indent="-169863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fr-FR" sz="2000" dirty="0"/>
              <a:t>Une définition solide de la « santé attentionnelle » pourrait-elle donner naissance à un nouveau sous-domaine 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083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8E89583-FBDE-8778-9CF0-A39DA1D66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922B5C1F-8922-FEAB-2CF6-A90C660B5804}"/>
              </a:ext>
            </a:extLst>
          </p:cNvPr>
          <p:cNvSpPr/>
          <p:nvPr/>
        </p:nvSpPr>
        <p:spPr bwMode="auto">
          <a:xfrm>
            <a:off x="4572000" y="3283142"/>
            <a:ext cx="4446614" cy="3574858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47625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dirty="0"/>
              <a:t>Situation de la « </a:t>
            </a:r>
            <a:r>
              <a:rPr lang="fr-FR" dirty="0" err="1"/>
              <a:t>mindfulness</a:t>
            </a:r>
            <a:r>
              <a:rPr lang="fr-FR" dirty="0"/>
              <a:t>» ?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dirty="0"/>
              <a:t>Les interventions fondées sur la </a:t>
            </a:r>
            <a:r>
              <a:rPr lang="fr-FR" dirty="0" err="1"/>
              <a:t>mindfulness</a:t>
            </a:r>
            <a:r>
              <a:rPr lang="fr-FR" dirty="0"/>
              <a:t> sont très rarement multiniveaux (exception : </a:t>
            </a:r>
            <a:r>
              <a:rPr lang="fr-FR" dirty="0" err="1"/>
              <a:t>Meischke</a:t>
            </a:r>
            <a:r>
              <a:rPr lang="fr-FR" dirty="0"/>
              <a:t> et al., 2018, en milieu professionnel)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dirty="0"/>
              <a:t>Exemple au niveau collectif : favoriser un environnement familial propice à une attention saine ; lois sur LE DROIT À LA DÉCONNEXION (efficaces ?)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dirty="0"/>
              <a:t>Une responsabilité liée à un « champ de </a:t>
            </a:r>
            <a:r>
              <a:rPr lang="fr-FR" dirty="0" err="1"/>
              <a:t>mindfulness</a:t>
            </a:r>
            <a:r>
              <a:rPr lang="fr-FR" dirty="0"/>
              <a:t> » ? : Réformer les réseaux sociaux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fr-FR" dirty="0"/>
              <a:t>moins prédateurs de l'attention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3C1E78-52C6-9B7A-D966-59C80B41D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7624"/>
            <a:ext cx="5236702" cy="1094903"/>
          </a:xfrm>
          <a:solidFill>
            <a:srgbClr val="FFFF00"/>
          </a:solidFill>
        </p:spPr>
        <p:txBody>
          <a:bodyPr/>
          <a:lstStyle/>
          <a:p>
            <a:r>
              <a:rPr lang="en-US" sz="3200" dirty="0"/>
              <a:t>Multilevel Interventions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B5C0D-4CE6-EE53-A56D-B48E48593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" y="1238961"/>
            <a:ext cx="5188783" cy="188524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Public Health best practice: </a:t>
            </a:r>
            <a:br>
              <a:rPr lang="en-US" sz="2800" dirty="0"/>
            </a:br>
            <a:r>
              <a:rPr lang="en-US" sz="2800" dirty="0"/>
              <a:t>Intervene at multiple levels</a:t>
            </a:r>
            <a:br>
              <a:rPr lang="en-US" sz="2800" dirty="0"/>
            </a:br>
            <a:r>
              <a:rPr lang="en-US" sz="2800" dirty="0"/>
              <a:t>(e.g., individual; social or physical environment)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08E893-E060-A6B2-9D13-DC4E6B78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13430" y="60055"/>
            <a:ext cx="213360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8259BC-1B98-F2C7-56A9-7312AB8F7309}"/>
              </a:ext>
            </a:extLst>
          </p:cNvPr>
          <p:cNvSpPr txBox="1"/>
          <p:nvPr/>
        </p:nvSpPr>
        <p:spPr>
          <a:xfrm>
            <a:off x="4621185" y="611834"/>
            <a:ext cx="62068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(A7)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E26586-AB89-E66D-1335-2B47735C0BE0}"/>
              </a:ext>
            </a:extLst>
          </p:cNvPr>
          <p:cNvSpPr txBox="1"/>
          <p:nvPr/>
        </p:nvSpPr>
        <p:spPr>
          <a:xfrm>
            <a:off x="0" y="3164681"/>
            <a:ext cx="4572000" cy="3693319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“Mindfulness” situation?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en-US" sz="2000" dirty="0"/>
              <a:t>Mindfulness interventions only </a:t>
            </a:r>
            <a:r>
              <a:rPr lang="en-US" sz="2000" u="sng" dirty="0"/>
              <a:t>very rarely</a:t>
            </a:r>
            <a:r>
              <a:rPr lang="en-US" sz="2000" dirty="0"/>
              <a:t> multi-level (exception: </a:t>
            </a:r>
            <a:r>
              <a:rPr lang="en-US" sz="2000" dirty="0" err="1"/>
              <a:t>Meischke</a:t>
            </a:r>
            <a:r>
              <a:rPr lang="en-US" sz="2000" dirty="0"/>
              <a:t> et al, 2018, workplaces)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en-US" sz="2000" dirty="0"/>
              <a:t>Collective-level example: </a:t>
            </a:r>
            <a:br>
              <a:rPr lang="en-US" sz="2000" dirty="0"/>
            </a:br>
            <a:r>
              <a:rPr lang="en-US" sz="2000" dirty="0"/>
              <a:t>Promote healthy </a:t>
            </a:r>
            <a:r>
              <a:rPr lang="en-US" sz="2000" u="sng" dirty="0"/>
              <a:t>family</a:t>
            </a:r>
            <a:r>
              <a:rPr lang="en-US" sz="2000" dirty="0"/>
              <a:t> attentional environment: RIGHT TO DISCONNECT laws (effective?)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ð"/>
            </a:pPr>
            <a:r>
              <a:rPr lang="en-US" sz="2000" dirty="0"/>
              <a:t>A “mindfulness field” responsibility?: Reform social media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/>
              <a:t>less predatory of attention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0979C3-787A-B492-C0FF-66CA5757202C}"/>
              </a:ext>
            </a:extLst>
          </p:cNvPr>
          <p:cNvSpPr txBox="1"/>
          <p:nvPr/>
        </p:nvSpPr>
        <p:spPr>
          <a:xfrm>
            <a:off x="332245" y="700817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Interventions à plusieurs niveaux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877CCD-F87B-4EB3-547A-6172B144ED76}"/>
              </a:ext>
            </a:extLst>
          </p:cNvPr>
          <p:cNvSpPr txBox="1"/>
          <p:nvPr/>
        </p:nvSpPr>
        <p:spPr>
          <a:xfrm>
            <a:off x="6184607" y="377651"/>
            <a:ext cx="2787943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Mindfulness: why it lags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retard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FF1E0FE-0056-6FBB-191D-D5B0D079C067}"/>
              </a:ext>
            </a:extLst>
          </p:cNvPr>
          <p:cNvSpPr/>
          <p:nvPr/>
        </p:nvSpPr>
        <p:spPr bwMode="auto">
          <a:xfrm>
            <a:off x="5236702" y="1381469"/>
            <a:ext cx="3754898" cy="1742731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317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Bonne pratique en santé publique : intervenir à plusieurs niveaux (par ex. : niveau individuel, environnement social ou physique).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895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1944" y="2666728"/>
            <a:ext cx="4664736" cy="4045216"/>
          </a:xfrm>
          <a:solidFill>
            <a:srgbClr val="CCFFCC"/>
          </a:solidFill>
        </p:spPr>
        <p:txBody>
          <a:bodyPr/>
          <a:lstStyle/>
          <a:p>
            <a:pPr marL="169863" indent="-169863"/>
            <a:r>
              <a:rPr lang="en-US" sz="2000" dirty="0"/>
              <a:t>A6–Epidemiologic foundations: </a:t>
            </a:r>
            <a:br>
              <a:rPr lang="en-US" sz="2000" dirty="0"/>
            </a:br>
            <a:r>
              <a:rPr lang="en-US" sz="2000" dirty="0"/>
              <a:t>     Mindfulness lags PH</a:t>
            </a:r>
          </a:p>
          <a:p>
            <a:pPr marL="169863" indent="-169863">
              <a:spcBef>
                <a:spcPts val="1200"/>
              </a:spcBef>
            </a:pPr>
            <a:r>
              <a:rPr lang="en-US" sz="2000" dirty="0"/>
              <a:t>A7–Multilevel interventions:</a:t>
            </a:r>
            <a:br>
              <a:rPr lang="en-US" sz="2000" dirty="0"/>
            </a:br>
            <a:r>
              <a:rPr lang="en-US" sz="2000" dirty="0"/>
              <a:t>     Mindfulness lags PH</a:t>
            </a:r>
          </a:p>
          <a:p>
            <a:pPr marL="169863" indent="-169863">
              <a:spcBef>
                <a:spcPts val="1200"/>
              </a:spcBef>
            </a:pPr>
            <a:r>
              <a:rPr lang="en-US" sz="2000" dirty="0"/>
              <a:t>A8–Addresses attentional environments:</a:t>
            </a:r>
            <a:br>
              <a:rPr lang="en-US" sz="2000" dirty="0"/>
            </a:br>
            <a:r>
              <a:rPr lang="en-US" sz="2000" dirty="0"/>
              <a:t>     Both mindfulness &amp; PH </a:t>
            </a:r>
            <a:br>
              <a:rPr lang="en-US" sz="2000" dirty="0"/>
            </a:br>
            <a:r>
              <a:rPr lang="en-US" sz="2000" dirty="0"/>
              <a:t>     lag current need</a:t>
            </a:r>
          </a:p>
          <a:p>
            <a:pPr marL="169863" indent="-169863">
              <a:spcBef>
                <a:spcPts val="1200"/>
              </a:spcBef>
            </a:pPr>
            <a:r>
              <a:rPr lang="en-US" sz="2000" dirty="0"/>
              <a:t>A10-A13–Cultural/religious adaptation:</a:t>
            </a:r>
            <a:br>
              <a:rPr lang="en-US" sz="2000" dirty="0"/>
            </a:br>
            <a:r>
              <a:rPr lang="en-US" sz="2000" dirty="0"/>
              <a:t>     Mindfulness or both lag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410" y="33414"/>
            <a:ext cx="7727634" cy="1100245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How Respond to Areas of TENSION?</a:t>
            </a:r>
            <a:br>
              <a:rPr lang="en-US" sz="1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47" y="63121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19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4592792" y="2711399"/>
            <a:ext cx="4479264" cy="4108817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A6 – Fondements épidémiologiques:</a:t>
            </a:r>
            <a:br>
              <a:rPr lang="fr-FR" dirty="0"/>
            </a:br>
            <a:r>
              <a:rPr lang="fr-FR" dirty="0"/>
              <a:t>      </a:t>
            </a:r>
            <a:r>
              <a:rPr lang="fr-FR" dirty="0" err="1"/>
              <a:t>mindfulness</a:t>
            </a:r>
            <a:r>
              <a:rPr lang="fr-FR" dirty="0"/>
              <a:t> est en retard par SP</a:t>
            </a:r>
          </a:p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A7 – Interventions multiniveaux:</a:t>
            </a:r>
            <a:br>
              <a:rPr lang="fr-FR" dirty="0"/>
            </a:br>
            <a:r>
              <a:rPr lang="fr-FR" dirty="0"/>
              <a:t>      </a:t>
            </a:r>
            <a:r>
              <a:rPr lang="fr-FR" dirty="0" err="1"/>
              <a:t>mindfulness</a:t>
            </a:r>
            <a:r>
              <a:rPr lang="fr-FR" dirty="0"/>
              <a:t> est en retard par SP</a:t>
            </a:r>
          </a:p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A8 – Aborde de l'environnement</a:t>
            </a:r>
            <a:br>
              <a:rPr lang="fr-FR" dirty="0"/>
            </a:br>
            <a:r>
              <a:rPr lang="fr-FR" dirty="0"/>
              <a:t>           attentionnel: </a:t>
            </a:r>
            <a:br>
              <a:rPr lang="fr-FR" dirty="0"/>
            </a:br>
            <a:r>
              <a:rPr lang="fr-FR" dirty="0"/>
              <a:t>       </a:t>
            </a:r>
            <a:r>
              <a:rPr lang="fr-FR" dirty="0" err="1"/>
              <a:t>mindfulness</a:t>
            </a:r>
            <a:r>
              <a:rPr lang="fr-FR" dirty="0"/>
              <a:t> et SP sont le deux </a:t>
            </a:r>
            <a:br>
              <a:rPr lang="fr-FR" dirty="0"/>
            </a:br>
            <a:r>
              <a:rPr lang="fr-FR" dirty="0"/>
              <a:t>       en deçà de ce qu'il faut</a:t>
            </a:r>
          </a:p>
          <a:p>
            <a:pPr marL="107950" indent="-107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fr-FR" dirty="0"/>
              <a:t>A10-A13 – Adaptation</a:t>
            </a:r>
            <a:br>
              <a:rPr lang="fr-FR" dirty="0"/>
            </a:br>
            <a:r>
              <a:rPr lang="fr-FR" dirty="0"/>
              <a:t>       culturelle/religieuse:</a:t>
            </a:r>
            <a:br>
              <a:rPr lang="fr-FR" dirty="0"/>
            </a:br>
            <a:r>
              <a:rPr lang="fr-FR" dirty="0"/>
              <a:t>       </a:t>
            </a:r>
            <a:r>
              <a:rPr lang="fr-FR" dirty="0" err="1"/>
              <a:t>mindfulness</a:t>
            </a:r>
            <a:r>
              <a:rPr lang="fr-FR" dirty="0"/>
              <a:t> (ou les deux) est </a:t>
            </a:r>
            <a:br>
              <a:rPr lang="fr-FR" dirty="0"/>
            </a:br>
            <a:r>
              <a:rPr lang="fr-FR" dirty="0"/>
              <a:t>       en retard</a:t>
            </a:r>
            <a:endParaRPr lang="en-US" dirty="0"/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15547" y="0"/>
            <a:ext cx="637465" cy="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6312-A71E-FB51-330A-44699C784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044" y="33414"/>
            <a:ext cx="713220" cy="94730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8ACE84-9432-CC7C-675D-700F8FB74C38}"/>
              </a:ext>
            </a:extLst>
          </p:cNvPr>
          <p:cNvSpPr txBox="1">
            <a:spLocks/>
          </p:cNvSpPr>
          <p:nvPr/>
        </p:nvSpPr>
        <p:spPr bwMode="auto">
          <a:xfrm>
            <a:off x="131946" y="1211840"/>
            <a:ext cx="4664736" cy="729026"/>
          </a:xfrm>
          <a:prstGeom prst="rect">
            <a:avLst/>
          </a:prstGeom>
          <a:solidFill>
            <a:srgbClr val="FFDD4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buFontTx/>
              <a:buAutoNum type="arabicPeriod"/>
            </a:pPr>
            <a:r>
              <a:rPr lang="en-US" sz="2000" kern="0" dirty="0"/>
              <a:t>Immediate goal = </a:t>
            </a:r>
            <a:r>
              <a:rPr lang="en-US" sz="2000" u="sng" kern="0" dirty="0"/>
              <a:t>health sector only</a:t>
            </a:r>
            <a:r>
              <a:rPr lang="en-US" sz="2000" kern="0" dirty="0"/>
              <a:t> integration (e.g., clinics)? If so…</a:t>
            </a:r>
            <a:endParaRPr lang="en-US" sz="1800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B0A972-98AC-D720-2311-54713C28CBE9}"/>
              </a:ext>
            </a:extLst>
          </p:cNvPr>
          <p:cNvSpPr txBox="1"/>
          <p:nvPr/>
        </p:nvSpPr>
        <p:spPr>
          <a:xfrm>
            <a:off x="1102581" y="664408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Comment réagir face aux zones de tension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6C8C03-6C4B-2A5D-E1CC-6926B2ECDAF8}"/>
              </a:ext>
            </a:extLst>
          </p:cNvPr>
          <p:cNvSpPr/>
          <p:nvPr/>
        </p:nvSpPr>
        <p:spPr bwMode="auto">
          <a:xfrm>
            <a:off x="17700" y="5486400"/>
            <a:ext cx="9126300" cy="1302016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EB1BFF7-77D7-2557-F838-580561E8C386}"/>
              </a:ext>
            </a:extLst>
          </p:cNvPr>
          <p:cNvSpPr/>
          <p:nvPr/>
        </p:nvSpPr>
        <p:spPr bwMode="auto">
          <a:xfrm>
            <a:off x="29642" y="3429000"/>
            <a:ext cx="9126300" cy="762000"/>
          </a:xfrm>
          <a:prstGeom prst="roundRect">
            <a:avLst/>
          </a:prstGeom>
          <a:solidFill>
            <a:schemeClr val="bg1">
              <a:lumMod val="85000"/>
              <a:alpha val="73000"/>
            </a:schemeClr>
          </a:solidFill>
          <a:ln w="508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E5B1CA6-BB5E-BEEE-29CD-6793B1311063}"/>
              </a:ext>
            </a:extLst>
          </p:cNvPr>
          <p:cNvSpPr txBox="1"/>
          <p:nvPr/>
        </p:nvSpPr>
        <p:spPr>
          <a:xfrm>
            <a:off x="3177616" y="3502223"/>
            <a:ext cx="1516762" cy="615553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ym typeface="Wingdings" panose="05000000000000000000" pitchFamily="2" charset="2"/>
              </a:rPr>
              <a:t></a:t>
            </a:r>
            <a:r>
              <a:rPr lang="en-US" sz="1600" dirty="0"/>
              <a:t>Less urgent</a:t>
            </a:r>
          </a:p>
          <a:p>
            <a:pPr algn="ctr"/>
            <a:r>
              <a:rPr lang="en-US" sz="1600" dirty="0"/>
              <a:t>(</a:t>
            </a:r>
            <a:r>
              <a:rPr lang="fr-FR" sz="1600" dirty="0">
                <a:solidFill>
                  <a:srgbClr val="FF0000"/>
                </a:solidFill>
              </a:rPr>
              <a:t>Moins urgent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18202E-2FB0-CD60-1042-C2EA3553C67B}"/>
              </a:ext>
            </a:extLst>
          </p:cNvPr>
          <p:cNvSpPr txBox="1"/>
          <p:nvPr/>
        </p:nvSpPr>
        <p:spPr>
          <a:xfrm>
            <a:off x="3389726" y="5912787"/>
            <a:ext cx="1446230" cy="615553"/>
          </a:xfrm>
          <a:prstGeom prst="rect">
            <a:avLst/>
          </a:prstGeom>
          <a:solidFill>
            <a:srgbClr val="FFDD4B">
              <a:alpha val="85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ym typeface="Wingdings" panose="05000000000000000000" pitchFamily="2" charset="2"/>
              </a:rPr>
              <a:t></a:t>
            </a:r>
            <a:r>
              <a:rPr lang="en-US" sz="1600" dirty="0"/>
              <a:t>More urgent</a:t>
            </a:r>
          </a:p>
          <a:p>
            <a:pPr algn="ctr"/>
            <a:r>
              <a:rPr lang="en-US" sz="1600" dirty="0"/>
              <a:t>(</a:t>
            </a:r>
            <a:r>
              <a:rPr lang="fr-FR" sz="1600" dirty="0">
                <a:solidFill>
                  <a:srgbClr val="FF0000"/>
                </a:solidFill>
              </a:rPr>
              <a:t>Plus urgent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FB5779-B171-6A73-0D54-C1401280FE2E}"/>
              </a:ext>
            </a:extLst>
          </p:cNvPr>
          <p:cNvSpPr txBox="1">
            <a:spLocks/>
          </p:cNvSpPr>
          <p:nvPr/>
        </p:nvSpPr>
        <p:spPr bwMode="auto">
          <a:xfrm>
            <a:off x="4474226" y="1631915"/>
            <a:ext cx="4669773" cy="616192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1600" kern="0" dirty="0"/>
              <a:t>Objectif immédiat = intégration limitée au secteur de la santé (par ex. cliniques) ? Si tel est le cas…</a:t>
            </a:r>
            <a:endParaRPr lang="en-US" sz="1400" kern="0" dirty="0"/>
          </a:p>
        </p:txBody>
      </p:sp>
    </p:spTree>
    <p:extLst>
      <p:ext uri="{BB962C8B-B14F-4D97-AF65-F5344CB8AC3E}">
        <p14:creationId xmlns:p14="http://schemas.microsoft.com/office/powerpoint/2010/main" val="182540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1022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The Mindfulness Promise</a:t>
            </a:r>
            <a:br>
              <a:rPr lang="en-US" sz="2800" dirty="0"/>
            </a:br>
            <a:r>
              <a:rPr lang="en-US" sz="2800" dirty="0"/>
              <a:t>and Puzzle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What is Public Health?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sz="2800" dirty="0"/>
              <a:t>Mindfulness + Public Health:</a:t>
            </a:r>
            <a:br>
              <a:rPr lang="en-US" sz="2800" dirty="0"/>
            </a:br>
            <a:r>
              <a:rPr lang="en-US" sz="2800" dirty="0"/>
              <a:t>Alignments and Tensions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/>
              <a:t>Conclusions</a:t>
            </a:r>
          </a:p>
          <a:p>
            <a:pPr marL="0" indent="0" algn="ctr">
              <a:lnSpc>
                <a:spcPct val="150000"/>
              </a:lnSpc>
              <a:spcBef>
                <a:spcPts val="1800"/>
              </a:spcBef>
              <a:buNone/>
            </a:pPr>
            <a:r>
              <a:rPr lang="en-US" sz="4000" dirty="0"/>
              <a:t>Questions + Discussion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AC13B4-0AE9-CA57-6E1A-035A927546A1}"/>
              </a:ext>
            </a:extLst>
          </p:cNvPr>
          <p:cNvSpPr txBox="1"/>
          <p:nvPr/>
        </p:nvSpPr>
        <p:spPr>
          <a:xfrm>
            <a:off x="5638800" y="1142999"/>
            <a:ext cx="3276600" cy="347787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/>
              <a:t>La promesse et le défi de la </a:t>
            </a:r>
            <a:r>
              <a:rPr lang="fr-FR" sz="2000" dirty="0" err="1"/>
              <a:t>mindfulness</a:t>
            </a: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Qu'est-ce que la santé publique ?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err="1"/>
              <a:t>Mindfulness</a:t>
            </a:r>
            <a:r>
              <a:rPr lang="fr-FR" sz="2000" dirty="0"/>
              <a:t> et santé publique : convergences et tensions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Conclusions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1F95BC-DFDC-C5D9-9E1D-A02219563871}"/>
              </a:ext>
            </a:extLst>
          </p:cNvPr>
          <p:cNvSpPr txBox="1"/>
          <p:nvPr/>
        </p:nvSpPr>
        <p:spPr>
          <a:xfrm>
            <a:off x="2381250" y="5715000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Questions et discussion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602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9" y="0"/>
            <a:ext cx="5869404" cy="98591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3200" dirty="0"/>
              <a:t>Cultural/Religious Adaptation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709" y="985919"/>
            <a:ext cx="4556691" cy="2770979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Across PH &amp; health &amp; human service professions, affirming need for sensitivity to cultural factors is </a:t>
            </a:r>
            <a:r>
              <a:rPr lang="en-US" sz="2400" b="1" u="sng" dirty="0"/>
              <a:t>pervasive</a:t>
            </a:r>
          </a:p>
          <a:p>
            <a:pPr marL="169863" indent="-169863"/>
            <a:r>
              <a:rPr lang="en-US" sz="2400" dirty="0"/>
              <a:t>Tasks: adapting interventions, administration, religion, professional competence</a:t>
            </a:r>
            <a:endParaRPr lang="en-US" sz="2400" baseline="-25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A09D8-5723-4C50-B403-A2ABC4E6D858}"/>
              </a:ext>
            </a:extLst>
          </p:cNvPr>
          <p:cNvSpPr txBox="1"/>
          <p:nvPr/>
        </p:nvSpPr>
        <p:spPr>
          <a:xfrm>
            <a:off x="3727763" y="523684"/>
            <a:ext cx="23093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(A10, A11, A12, A13)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C710C6-6D87-49AF-97AD-CFD95E34BB85}"/>
              </a:ext>
            </a:extLst>
          </p:cNvPr>
          <p:cNvSpPr txBox="1"/>
          <p:nvPr/>
        </p:nvSpPr>
        <p:spPr>
          <a:xfrm>
            <a:off x="16696" y="3774641"/>
            <a:ext cx="4632891" cy="3031599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“Mindfulness” situation?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2000" dirty="0"/>
              <a:t>“Mindfulness” research + uptake is mainly in Euro-American populations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2000" dirty="0"/>
              <a:t>Issue </a:t>
            </a:r>
            <a:r>
              <a:rPr lang="en-US" sz="2000" b="1" u="sng" dirty="0"/>
              <a:t>muted</a:t>
            </a:r>
            <a:r>
              <a:rPr lang="en-US" sz="2000" dirty="0"/>
              <a:t> in mindfulness literature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ð"/>
            </a:pPr>
            <a:r>
              <a:rPr lang="en-US" sz="2000" dirty="0"/>
              <a:t>Many indigenous “</a:t>
            </a:r>
            <a:r>
              <a:rPr lang="en-US" sz="2000" b="1" u="sng" dirty="0"/>
              <a:t>analogues</a:t>
            </a:r>
            <a:r>
              <a:rPr lang="en-US" sz="2000" dirty="0"/>
              <a:t>” available </a:t>
            </a:r>
            <a:r>
              <a:rPr lang="en-US" dirty="0"/>
              <a:t>(e.g., yoga/dhyana meditation or contemplative prayer; </a:t>
            </a:r>
            <a:r>
              <a:rPr lang="en-US" dirty="0" err="1"/>
              <a:t>japam</a:t>
            </a:r>
            <a:r>
              <a:rPr lang="en-US" dirty="0"/>
              <a:t> / holy name mantram repetition)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53055-9580-605A-1185-AD9CFE9BCB3A}"/>
              </a:ext>
            </a:extLst>
          </p:cNvPr>
          <p:cNvSpPr txBox="1"/>
          <p:nvPr/>
        </p:nvSpPr>
        <p:spPr>
          <a:xfrm>
            <a:off x="381000" y="523684"/>
            <a:ext cx="344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Adaptation culturelle/religieuse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5D012-2160-3C03-1A31-166F7AFE3C33}"/>
              </a:ext>
            </a:extLst>
          </p:cNvPr>
          <p:cNvSpPr txBox="1"/>
          <p:nvPr/>
        </p:nvSpPr>
        <p:spPr>
          <a:xfrm>
            <a:off x="6165624" y="180126"/>
            <a:ext cx="2787943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Mindfulness: why it lags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retard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FF992CD2-CB14-A209-EC0E-F32033BBF4FD}"/>
              </a:ext>
            </a:extLst>
          </p:cNvPr>
          <p:cNvSpPr/>
          <p:nvPr/>
        </p:nvSpPr>
        <p:spPr bwMode="auto">
          <a:xfrm>
            <a:off x="4632352" y="1103873"/>
            <a:ext cx="4419600" cy="2300066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3175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Dans l'ensemble de la santé publique, de la santé et des services sociaux, la nécessité de prendre en compte les facteurs culturels est </a:t>
            </a:r>
            <a:r>
              <a:rPr lang="fr-FR" sz="2000" b="1" u="sng" dirty="0"/>
              <a:t>omniprésent</a:t>
            </a:r>
          </a:p>
          <a:p>
            <a:pPr marL="231775" indent="-231775">
              <a:buFont typeface="Arial" panose="020B0604020202020204" pitchFamily="34" charset="0"/>
              <a:buChar char="•"/>
            </a:pPr>
            <a:r>
              <a:rPr lang="fr-FR" sz="2000" dirty="0"/>
              <a:t>Enjeux : adaptation des interventions, administration, religion, compétence professionnelle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48CFAF1-830E-373A-DDB7-31F314924705}"/>
              </a:ext>
            </a:extLst>
          </p:cNvPr>
          <p:cNvSpPr/>
          <p:nvPr/>
        </p:nvSpPr>
        <p:spPr bwMode="auto">
          <a:xfrm>
            <a:off x="4643438" y="3563401"/>
            <a:ext cx="4397429" cy="3304670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47625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Situation de la « </a:t>
            </a:r>
            <a:r>
              <a:rPr lang="fr-FR" sz="2000" dirty="0" err="1"/>
              <a:t>mindfulness</a:t>
            </a:r>
            <a:r>
              <a:rPr lang="fr-FR" sz="2000" dirty="0"/>
              <a:t>» ?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1900" dirty="0"/>
              <a:t>La recherche et l'adoption de la « </a:t>
            </a:r>
            <a:r>
              <a:rPr lang="fr-FR" sz="1900" dirty="0" err="1"/>
              <a:t>mindfulness</a:t>
            </a:r>
            <a:r>
              <a:rPr lang="fr-FR" sz="1900" dirty="0"/>
              <a:t> » concernent surtout les populations euro-américaines.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1900" dirty="0"/>
              <a:t>Cette question est peu abordée dans la littérature sur la </a:t>
            </a:r>
            <a:r>
              <a:rPr lang="fr-FR" sz="1900" dirty="0" err="1"/>
              <a:t>mindfulness</a:t>
            </a:r>
            <a:r>
              <a:rPr lang="fr-FR" sz="1900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1900" dirty="0"/>
              <a:t>Il existe de nombreux « analogues » indigènes (par ex. le yoga, la méditation *</a:t>
            </a:r>
            <a:r>
              <a:rPr lang="fr-FR" sz="1900" dirty="0" err="1"/>
              <a:t>dhyana</a:t>
            </a:r>
            <a:r>
              <a:rPr lang="fr-FR" sz="1900" dirty="0"/>
              <a:t>* ou la prière contemplative ; le *</a:t>
            </a:r>
            <a:r>
              <a:rPr lang="fr-FR" sz="1900" dirty="0" err="1"/>
              <a:t>japam</a:t>
            </a:r>
            <a:r>
              <a:rPr lang="fr-FR" sz="1900" dirty="0"/>
              <a:t>* ou la répétition de mantras/noms sacrés).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12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9" y="0"/>
            <a:ext cx="5869404" cy="98591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3200" dirty="0"/>
              <a:t>Cultural/Religious Adaptation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609" y="985919"/>
            <a:ext cx="4504380" cy="4424281"/>
          </a:xfrm>
          <a:solidFill>
            <a:srgbClr val="FFCC00">
              <a:alpha val="35000"/>
            </a:srgb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“Mindfulness” situation?</a:t>
            </a:r>
          </a:p>
          <a:p>
            <a:pPr marL="279400" indent="-222250">
              <a:spcBef>
                <a:spcPts val="0"/>
              </a:spcBef>
              <a:buFont typeface="Wingdings" panose="05000000000000000000" pitchFamily="2" charset="2"/>
              <a:buChar char="ð"/>
            </a:pPr>
            <a:r>
              <a:rPr lang="en-US" sz="1800" dirty="0"/>
              <a:t>2010: Singh’s Inaugural editorial of </a:t>
            </a:r>
            <a:r>
              <a:rPr lang="en-US" sz="1800" i="1" dirty="0"/>
              <a:t>Mindfulness</a:t>
            </a:r>
            <a:r>
              <a:rPr lang="en-US" sz="1800" dirty="0"/>
              <a:t> states that “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mindfulness is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ubiquitous in all wisdom traditions</a:t>
            </a:r>
            <a:r>
              <a:rPr lang="en-US" sz="1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…and there is much to learn from these traditions</a:t>
            </a:r>
            <a:r>
              <a:rPr lang="en-US" sz="1800" dirty="0"/>
              <a:t>”</a:t>
            </a:r>
          </a:p>
          <a:p>
            <a:pPr marL="279400" indent="-222250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US" sz="1800" dirty="0"/>
              <a:t>2010: Kabat-Zinn affirms “other traditions that value the wisdom of mindfulness, such as Sufism, the </a:t>
            </a:r>
            <a:r>
              <a:rPr lang="en-US" sz="1800" dirty="0" err="1"/>
              <a:t>yogas</a:t>
            </a:r>
            <a:r>
              <a:rPr lang="en-US" sz="1800" dirty="0"/>
              <a:t>, and Taoism”</a:t>
            </a:r>
          </a:p>
          <a:p>
            <a:pPr marL="279400" indent="-222250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en-US" sz="1800" dirty="0"/>
              <a:t>2012: Meta-analysis of meditation studies reports “TM, mindfulness meditation, and… other meditation… do not differ in their overall effects”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A09D8-5723-4C50-B403-A2ABC4E6D858}"/>
              </a:ext>
            </a:extLst>
          </p:cNvPr>
          <p:cNvSpPr txBox="1"/>
          <p:nvPr/>
        </p:nvSpPr>
        <p:spPr>
          <a:xfrm>
            <a:off x="3727763" y="523684"/>
            <a:ext cx="23093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(A10, A11, A12, A13)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53055-9580-605A-1185-AD9CFE9BCB3A}"/>
              </a:ext>
            </a:extLst>
          </p:cNvPr>
          <p:cNvSpPr txBox="1"/>
          <p:nvPr/>
        </p:nvSpPr>
        <p:spPr>
          <a:xfrm>
            <a:off x="381000" y="523684"/>
            <a:ext cx="344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Adaptation culturelle/religieuse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5D012-2160-3C03-1A31-166F7AFE3C33}"/>
              </a:ext>
            </a:extLst>
          </p:cNvPr>
          <p:cNvSpPr txBox="1"/>
          <p:nvPr/>
        </p:nvSpPr>
        <p:spPr>
          <a:xfrm>
            <a:off x="6165624" y="180126"/>
            <a:ext cx="2787943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Mindfulness: why it lags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retard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48CFAF1-830E-373A-DDB7-31F314924705}"/>
              </a:ext>
            </a:extLst>
          </p:cNvPr>
          <p:cNvSpPr/>
          <p:nvPr/>
        </p:nvSpPr>
        <p:spPr bwMode="auto">
          <a:xfrm>
            <a:off x="4633989" y="1018207"/>
            <a:ext cx="4510011" cy="4484896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47625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fr-FR" sz="2000" dirty="0"/>
              <a:t>Situation de la « </a:t>
            </a:r>
            <a:r>
              <a:rPr lang="fr-FR" sz="2000" dirty="0" err="1"/>
              <a:t>mindfulness</a:t>
            </a:r>
            <a:r>
              <a:rPr lang="fr-FR" sz="2000" dirty="0"/>
              <a:t>» ?</a:t>
            </a:r>
          </a:p>
          <a:p>
            <a:pPr marL="231775" indent="-231775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dirty="0"/>
              <a:t>2010 : L'éditorial inaugural de Singh pour *</a:t>
            </a:r>
            <a:r>
              <a:rPr lang="fr-FR" i="1" dirty="0" err="1"/>
              <a:t>Mindfulness</a:t>
            </a:r>
            <a:r>
              <a:rPr lang="fr-FR" dirty="0"/>
              <a:t>* affirme que «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mindfulness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est </a:t>
            </a:r>
            <a:r>
              <a:rPr lang="fr-FR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omniprésente dans toutes les traditions de sagesse</a:t>
            </a:r>
            <a:r>
              <a:rPr lang="fr-FR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… et qu'il y a beaucoup à apprendre de ces traditions</a:t>
            </a:r>
            <a:r>
              <a:rPr lang="fr-FR" dirty="0">
                <a:solidFill>
                  <a:srgbClr val="FF0000"/>
                </a:solidFill>
              </a:rPr>
              <a:t>»</a:t>
            </a:r>
          </a:p>
          <a:p>
            <a:pPr marL="231775" indent="-231775">
              <a:spcBef>
                <a:spcPts val="600"/>
              </a:spcBef>
              <a:buFont typeface="Wingdings" panose="05000000000000000000" pitchFamily="2" charset="2"/>
              <a:buChar char="ð"/>
            </a:pPr>
            <a:r>
              <a:rPr lang="fr-FR" dirty="0"/>
              <a:t>2010: Kabat-Zinn reconnaît « d’autres traditions qui valorisent la sagesse de la pleine conscience, telles que le soufisme, les yogas et le taoïsme ».</a:t>
            </a:r>
          </a:p>
          <a:p>
            <a:pPr marL="231775" indent="-231775">
              <a:spcBef>
                <a:spcPts val="1200"/>
              </a:spcBef>
              <a:buFont typeface="Wingdings" panose="05000000000000000000" pitchFamily="2" charset="2"/>
              <a:buChar char="ð"/>
            </a:pPr>
            <a:r>
              <a:rPr lang="fr-FR" dirty="0"/>
              <a:t>2012 : Une méta-analyse d'études sur la méditation indique que « la MT, </a:t>
            </a:r>
            <a:r>
              <a:rPr lang="fr-FR" dirty="0" err="1"/>
              <a:t>mindfulness</a:t>
            </a:r>
            <a:r>
              <a:rPr lang="fr-FR" dirty="0"/>
              <a:t> et… d'autres formes de méditation… ne diffèrent pas quant à leurs effets globaux »</a:t>
            </a:r>
          </a:p>
          <a:p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F10883-1B48-89E9-8221-E09369BCD055}"/>
              </a:ext>
            </a:extLst>
          </p:cNvPr>
          <p:cNvSpPr txBox="1"/>
          <p:nvPr/>
        </p:nvSpPr>
        <p:spPr>
          <a:xfrm>
            <a:off x="1491538" y="5904369"/>
            <a:ext cx="6781799" cy="92333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Sedlmeier</a:t>
            </a:r>
            <a:r>
              <a:rPr lang="en-US" dirty="0"/>
              <a:t>, P., Eberth, J., et al. (2012). The psychological effects of meditation: A meta-analysis. </a:t>
            </a:r>
            <a:r>
              <a:rPr lang="en-US" i="1" dirty="0"/>
              <a:t>Psychological Bulletin</a:t>
            </a:r>
            <a:r>
              <a:rPr lang="en-US" dirty="0"/>
              <a:t>, 138(6), 1139-1171. https://doi.org/10.1037/a0028168 </a:t>
            </a:r>
          </a:p>
        </p:txBody>
      </p:sp>
    </p:spTree>
    <p:extLst>
      <p:ext uri="{BB962C8B-B14F-4D97-AF65-F5344CB8AC3E}">
        <p14:creationId xmlns:p14="http://schemas.microsoft.com/office/powerpoint/2010/main" val="24953348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709" y="0"/>
            <a:ext cx="5869404" cy="985919"/>
          </a:xfrm>
          <a:solidFill>
            <a:srgbClr val="FFFF00"/>
          </a:solidFill>
        </p:spPr>
        <p:txBody>
          <a:bodyPr/>
          <a:lstStyle/>
          <a:p>
            <a:pPr algn="l"/>
            <a:r>
              <a:rPr lang="en-US" sz="3200" dirty="0"/>
              <a:t>Cultural/Religious Adaptation</a:t>
            </a:r>
            <a:br>
              <a:rPr lang="en-US" sz="3200" dirty="0"/>
            </a:br>
            <a:endParaRPr lang="en-US" sz="3200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810" y="3822449"/>
            <a:ext cx="8321936" cy="1762269"/>
          </a:xfrm>
        </p:spPr>
        <p:txBody>
          <a:bodyPr/>
          <a:lstStyle/>
          <a:p>
            <a:pPr marL="57150" indent="0">
              <a:spcBef>
                <a:spcPts val="600"/>
              </a:spcBef>
              <a:buNone/>
            </a:pPr>
            <a:r>
              <a:rPr lang="en-US" sz="2000" dirty="0"/>
              <a:t>In fact, </a:t>
            </a:r>
            <a:r>
              <a:rPr lang="en-US" sz="2000" b="1" dirty="0"/>
              <a:t>there is little evidence that “the components named by an evidence-based program developer” </a:t>
            </a:r>
            <a:r>
              <a:rPr lang="en-US" sz="2000" dirty="0"/>
              <a:t>will be the intervention’s </a:t>
            </a:r>
            <a:r>
              <a:rPr lang="en-US" sz="2000" b="1" dirty="0"/>
              <a:t>actual active ingredients.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100" dirty="0"/>
          </a:p>
          <a:p>
            <a:pPr marL="57150" indent="0" algn="ctr">
              <a:spcBef>
                <a:spcPts val="0"/>
              </a:spcBef>
              <a:buNone/>
            </a:pPr>
            <a:r>
              <a:rPr lang="en-US" sz="1400" dirty="0"/>
              <a:t>Source: Blase, K., &amp; Fixsen, D. (2013). Core intervention components: Identifying and operationalizing what makes programs work. ASPE research brief. US Department of Health and Human Services. </a:t>
            </a:r>
          </a:p>
          <a:p>
            <a:pPr marL="57150" indent="0">
              <a:spcBef>
                <a:spcPts val="600"/>
              </a:spcBef>
              <a:buNone/>
            </a:pPr>
            <a:endParaRPr lang="en-US" sz="1800" dirty="0"/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ð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FA09D8-5723-4C50-B403-A2ABC4E6D858}"/>
              </a:ext>
            </a:extLst>
          </p:cNvPr>
          <p:cNvSpPr txBox="1"/>
          <p:nvPr/>
        </p:nvSpPr>
        <p:spPr>
          <a:xfrm>
            <a:off x="3727763" y="523684"/>
            <a:ext cx="230935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(A10, A11, A12, A13)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F53055-9580-605A-1185-AD9CFE9BCB3A}"/>
              </a:ext>
            </a:extLst>
          </p:cNvPr>
          <p:cNvSpPr txBox="1"/>
          <p:nvPr/>
        </p:nvSpPr>
        <p:spPr>
          <a:xfrm>
            <a:off x="381000" y="523684"/>
            <a:ext cx="3446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Adaptation culturelle/religieuse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D5D012-2160-3C03-1A31-166F7AFE3C33}"/>
              </a:ext>
            </a:extLst>
          </p:cNvPr>
          <p:cNvSpPr txBox="1"/>
          <p:nvPr/>
        </p:nvSpPr>
        <p:spPr>
          <a:xfrm>
            <a:off x="6165624" y="180126"/>
            <a:ext cx="2787943" cy="646331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Mindfulness: why it lags 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pourquoi</a:t>
            </a:r>
            <a:r>
              <a:rPr lang="en-US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en retard</a:t>
            </a:r>
            <a:r>
              <a:rPr lang="en-US" dirty="0"/>
              <a:t>)</a:t>
            </a:r>
            <a:endParaRPr lang="en-GB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48CFAF1-830E-373A-DDB7-31F314924705}"/>
              </a:ext>
            </a:extLst>
          </p:cNvPr>
          <p:cNvSpPr/>
          <p:nvPr/>
        </p:nvSpPr>
        <p:spPr bwMode="auto">
          <a:xfrm>
            <a:off x="1116827" y="5688920"/>
            <a:ext cx="7256212" cy="830997"/>
          </a:xfrm>
          <a:prstGeom prst="wedgeRectCallout">
            <a:avLst>
              <a:gd name="adj1" fmla="val -50195"/>
              <a:gd name="adj2" fmla="val -18934"/>
            </a:avLst>
          </a:prstGeom>
          <a:solidFill>
            <a:srgbClr val="FFCCFF"/>
          </a:solidFill>
          <a:ln w="47625" cap="flat" cmpd="sng" algn="ctr">
            <a:solidFill>
              <a:srgbClr val="FFDD4B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" tIns="18288" rIns="18288" bIns="1828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ts val="600"/>
              </a:spcBef>
            </a:pPr>
            <a:r>
              <a:rPr lang="fr-FR" dirty="0"/>
              <a:t>En fait, il existe peu de preuves que « les composantes désignées par le concepteur d’un programme fondé sur des données probantes » constitueront les véritables ingrédients actifs de l’intervention.</a:t>
            </a:r>
            <a:endParaRPr kumimoji="0" lang="en-GB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9967" y="6257039"/>
            <a:ext cx="2133600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686242-EA6E-233E-A256-F40243E96290}"/>
              </a:ext>
            </a:extLst>
          </p:cNvPr>
          <p:cNvSpPr txBox="1"/>
          <p:nvPr/>
        </p:nvSpPr>
        <p:spPr>
          <a:xfrm>
            <a:off x="381000" y="1127805"/>
            <a:ext cx="8434745" cy="369332"/>
          </a:xfrm>
          <a:prstGeom prst="rect">
            <a:avLst/>
          </a:prstGeom>
          <a:solidFill>
            <a:srgbClr val="FFDD4B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Q: If not ‘based’ on ‘mindfulness’, </a:t>
            </a:r>
            <a:r>
              <a:rPr lang="en-US" b="1" u="sng" dirty="0"/>
              <a:t>can non-Buddhist meditations be effective?</a:t>
            </a:r>
            <a:endParaRPr lang="en-GB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2E6BD-E04C-CF98-5948-E50153ED3E68}"/>
              </a:ext>
            </a:extLst>
          </p:cNvPr>
          <p:cNvSpPr txBox="1"/>
          <p:nvPr/>
        </p:nvSpPr>
        <p:spPr>
          <a:xfrm>
            <a:off x="38100" y="2304546"/>
            <a:ext cx="9127242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A: Both ‘’Mindfulness’ and other meditation systems  have </a:t>
            </a:r>
            <a:r>
              <a:rPr lang="en-US" b="1" u="sng" dirty="0"/>
              <a:t>multiple active ingredients </a:t>
            </a:r>
            <a:endParaRPr lang="en-GB" b="1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E64E3-1072-32B7-AD1A-A0657392D67D}"/>
              </a:ext>
            </a:extLst>
          </p:cNvPr>
          <p:cNvSpPr txBox="1"/>
          <p:nvPr/>
        </p:nvSpPr>
        <p:spPr>
          <a:xfrm>
            <a:off x="1078727" y="1577676"/>
            <a:ext cx="6872578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Q : Si elles ne sont pas « fondées » sur la « </a:t>
            </a:r>
            <a:r>
              <a:rPr lang="fr-FR" dirty="0" err="1"/>
              <a:t>mindfulness</a:t>
            </a:r>
            <a:r>
              <a:rPr lang="fr-FR" dirty="0"/>
              <a:t>», les </a:t>
            </a:r>
            <a:r>
              <a:rPr lang="fr-FR" b="1" u="sng" dirty="0"/>
              <a:t>méditations non bouddhistes peuvent-elles être efficaces</a:t>
            </a:r>
            <a:r>
              <a:rPr lang="fr-FR" b="1" dirty="0"/>
              <a:t> </a:t>
            </a:r>
            <a:r>
              <a:rPr lang="fr-FR" dirty="0"/>
              <a:t>?</a:t>
            </a:r>
            <a:endParaRPr lang="en-GB" b="1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C8AAE1-94A3-8E62-657A-2C59B38EAF9B}"/>
              </a:ext>
            </a:extLst>
          </p:cNvPr>
          <p:cNvSpPr txBox="1"/>
          <p:nvPr/>
        </p:nvSpPr>
        <p:spPr>
          <a:xfrm>
            <a:off x="1078727" y="2857981"/>
            <a:ext cx="6380750" cy="64633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A : La « </a:t>
            </a:r>
            <a:r>
              <a:rPr lang="fr-FR" dirty="0" err="1"/>
              <a:t>Mindfulness</a:t>
            </a:r>
            <a:r>
              <a:rPr lang="fr-FR" dirty="0"/>
              <a:t> » tout comme les autres systèmes de méditation comportent de </a:t>
            </a:r>
            <a:r>
              <a:rPr lang="fr-FR" b="1" u="sng" dirty="0"/>
              <a:t>multiples composantes actifs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67167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8" grpId="0" animBg="1"/>
      <p:bldP spid="11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E3CAA56A-E447-315D-3B10-F6E5A4ED6B8E}"/>
              </a:ext>
            </a:extLst>
          </p:cNvPr>
          <p:cNvSpPr txBox="1">
            <a:spLocks/>
          </p:cNvSpPr>
          <p:nvPr/>
        </p:nvSpPr>
        <p:spPr bwMode="auto">
          <a:xfrm>
            <a:off x="61989" y="2619775"/>
            <a:ext cx="5481558" cy="1539537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Alternate view: la MBSR is “a </a:t>
            </a:r>
            <a:r>
              <a:rPr lang="en-US" sz="2000" b="1" u="sng" kern="0" dirty="0"/>
              <a:t>potpourri</a:t>
            </a:r>
            <a:r>
              <a:rPr lang="en-US" sz="2000" kern="0" dirty="0"/>
              <a:t>… of potentially beneficial practices, each [with] possible applications… the role of </a:t>
            </a:r>
            <a:br>
              <a:rPr lang="en-US" sz="2000" kern="0" dirty="0"/>
            </a:br>
            <a:r>
              <a:rPr lang="en-US" sz="2000" kern="0" dirty="0"/>
              <a:t>mindfulness itself [is] a question” </a:t>
            </a:r>
            <a:br>
              <a:rPr lang="en-US" sz="2000" kern="0" dirty="0"/>
            </a:br>
            <a:r>
              <a:rPr lang="en-US" sz="1400" kern="0" dirty="0"/>
              <a:t>    </a:t>
            </a:r>
            <a:r>
              <a:rPr lang="en-US" sz="1600" kern="0" dirty="0"/>
              <a:t>–Eleanor Rosch (2015)</a:t>
            </a:r>
            <a:endParaRPr lang="en-US" sz="2000" kern="0" dirty="0"/>
          </a:p>
          <a:p>
            <a:endParaRPr lang="en-GB" sz="2000" kern="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A24E0F-ED86-D89D-5A3D-1ACBC31F3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89" y="1094190"/>
            <a:ext cx="5348211" cy="146698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View of ‘mindfulness establishment’: MBSR’s </a:t>
            </a:r>
            <a:br>
              <a:rPr lang="en-US" sz="2000" dirty="0"/>
            </a:br>
            <a:r>
              <a:rPr lang="en-US" sz="2000" dirty="0"/>
              <a:t>                 and MBCT’s active ingredients are </a:t>
            </a:r>
            <a:br>
              <a:rPr lang="en-US" sz="2000" dirty="0"/>
            </a:br>
            <a:r>
              <a:rPr lang="en-US" sz="2000" dirty="0"/>
              <a:t>                 mindfulness </a:t>
            </a:r>
            <a:r>
              <a:rPr lang="en-US" sz="1800" dirty="0"/>
              <a:t>(“paying attention in a</a:t>
            </a:r>
            <a:br>
              <a:rPr lang="en-US" sz="1800" dirty="0"/>
            </a:br>
            <a:r>
              <a:rPr lang="en-US" sz="1800" dirty="0"/>
              <a:t>                   particular way…”, Kabat-Zinn, 1994)</a:t>
            </a:r>
            <a:r>
              <a:rPr lang="en-US" sz="1400" dirty="0"/>
              <a:t> </a:t>
            </a:r>
            <a:endParaRPr lang="en-US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8" y="19993"/>
            <a:ext cx="4654269" cy="986779"/>
          </a:xfrm>
          <a:solidFill>
            <a:srgbClr val="FFFF00"/>
          </a:solidFill>
        </p:spPr>
        <p:txBody>
          <a:bodyPr/>
          <a:lstStyle/>
          <a:p>
            <a:r>
              <a:rPr lang="en-US" sz="2400" dirty="0"/>
              <a:t>What Other ‘Active Ingredients’?</a:t>
            </a:r>
            <a:br>
              <a:rPr lang="en-US" sz="2800" dirty="0"/>
            </a:br>
            <a:r>
              <a:rPr lang="en-US" sz="1400" dirty="0"/>
              <a:t> 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29199" y="50465"/>
            <a:ext cx="685800" cy="538216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E7323-5C48-EB86-1F39-793228F80E1D}"/>
              </a:ext>
            </a:extLst>
          </p:cNvPr>
          <p:cNvSpPr txBox="1"/>
          <p:nvPr/>
        </p:nvSpPr>
        <p:spPr>
          <a:xfrm>
            <a:off x="111110" y="4195733"/>
            <a:ext cx="5394890" cy="266226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Vue de l'« establishment de la </a:t>
            </a:r>
            <a:r>
              <a:rPr lang="fr-FR" dirty="0" err="1"/>
              <a:t>mindfulness</a:t>
            </a:r>
            <a:r>
              <a:rPr lang="fr-FR" dirty="0"/>
              <a:t> » : le principe actif de la MBSR est la pleine conscience (« prêter attention d’une manière particulière…», Kabat-Zinn, 1994).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Autre point de vue : MBSR est « un </a:t>
            </a:r>
            <a:r>
              <a:rPr lang="fr-FR" b="1" u="sng" dirty="0">
                <a:solidFill>
                  <a:srgbClr val="0070C0"/>
                </a:solidFill>
              </a:rPr>
              <a:t>pot-pourri</a:t>
            </a:r>
            <a:r>
              <a:rPr lang="fr-FR" dirty="0">
                <a:solidFill>
                  <a:srgbClr val="0070C0"/>
                </a:solidFill>
              </a:rPr>
              <a:t>… de pratiques potentiellement bénéfiques</a:t>
            </a:r>
            <a:r>
              <a:rPr lang="fr-FR" dirty="0"/>
              <a:t>, chacune [ayant] des applications possibles… le rôle de la </a:t>
            </a:r>
            <a:r>
              <a:rPr lang="fr-FR" dirty="0" err="1"/>
              <a:t>mindfulness</a:t>
            </a:r>
            <a:r>
              <a:rPr lang="fr-FR" dirty="0"/>
              <a:t> elle-même [étant] une question en soi »  – Eleanor Rosch (2015)</a:t>
            </a:r>
            <a:endParaRPr lang="en-US" sz="14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D17F3C-CF73-45C3-9158-9AC272421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5196" b="13599"/>
          <a:stretch/>
        </p:blipFill>
        <p:spPr>
          <a:xfrm>
            <a:off x="4544807" y="3336328"/>
            <a:ext cx="792503" cy="8229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937AF7-8D37-17C7-B4BE-B8DAF3ECE99F}"/>
              </a:ext>
            </a:extLst>
          </p:cNvPr>
          <p:cNvSpPr txBox="1"/>
          <p:nvPr/>
        </p:nvSpPr>
        <p:spPr>
          <a:xfrm>
            <a:off x="5742192" y="90977"/>
            <a:ext cx="3019456" cy="2893100"/>
          </a:xfrm>
          <a:prstGeom prst="rect">
            <a:avLst/>
          </a:prstGeom>
          <a:solidFill>
            <a:srgbClr val="FFCC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u="sng" dirty="0"/>
              <a:t>Rosch’s PARTICIPANT OBSERVATION studies/analyses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Buddhist mindfulness </a:t>
            </a:r>
            <a:br>
              <a:rPr lang="en-US" dirty="0"/>
            </a:br>
            <a:r>
              <a:rPr lang="en-US" i="1" dirty="0"/>
              <a:t>not grasped by MBSR participants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MBSR a “potpourri” of oft-neglected therapeutic elements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“template”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598C30-D9A7-4267-9A36-711B0668CC6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9274" r="9272" b="16784"/>
          <a:stretch/>
        </p:blipFill>
        <p:spPr>
          <a:xfrm>
            <a:off x="521124" y="1522138"/>
            <a:ext cx="520300" cy="7618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151D74-7101-5921-8573-2A42078881A8}"/>
              </a:ext>
            </a:extLst>
          </p:cNvPr>
          <p:cNvSpPr txBox="1"/>
          <p:nvPr/>
        </p:nvSpPr>
        <p:spPr>
          <a:xfrm>
            <a:off x="426971" y="621965"/>
            <a:ext cx="388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  Quels autres « Principes actifs »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1F56C7-C968-8DE9-4C88-F1FF365893F3}"/>
              </a:ext>
            </a:extLst>
          </p:cNvPr>
          <p:cNvSpPr txBox="1"/>
          <p:nvPr/>
        </p:nvSpPr>
        <p:spPr>
          <a:xfrm>
            <a:off x="5704092" y="3581400"/>
            <a:ext cx="3261291" cy="30162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u="sng" dirty="0"/>
              <a:t>Études/analyses d'OBSERVATION DES PARTICIPANTS de Rosch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 err="1"/>
              <a:t>Mindfulness</a:t>
            </a:r>
            <a:r>
              <a:rPr lang="fr-FR" dirty="0"/>
              <a:t> bouddhiste non saisie par les participants au programme MBSR</a:t>
            </a:r>
          </a:p>
          <a:p>
            <a:pPr marL="169863" indent="-1698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/>
              <a:t>MBSR est un « pot-pourri » d’éléments thérapeutiques souvent négligés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fr-FR" dirty="0"/>
              <a:t> « modèle »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FCCD52-C97F-9005-B18B-34124B7814D3}"/>
              </a:ext>
            </a:extLst>
          </p:cNvPr>
          <p:cNvSpPr txBox="1"/>
          <p:nvPr/>
        </p:nvSpPr>
        <p:spPr>
          <a:xfrm>
            <a:off x="114849" y="4217917"/>
            <a:ext cx="5375837" cy="1200329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177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  <p:bldP spid="7" grpId="0" animBg="1"/>
      <p:bldP spid="3" grpId="0" animBg="1"/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32" y="102511"/>
            <a:ext cx="7239000" cy="962518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MBSR: a ‘Potpourri’ of Active Ingredients?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0772" y="330381"/>
            <a:ext cx="393751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24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5196" b="13599"/>
          <a:stretch/>
        </p:blipFill>
        <p:spPr>
          <a:xfrm>
            <a:off x="7519590" y="102511"/>
            <a:ext cx="1066800" cy="1107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9263" y="1227717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Prof. Eleanor Rosch (UC Berkeley)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645" y="2249337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MBSR “Template”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-19050" y="2656070"/>
            <a:ext cx="1793527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Origin story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Relaxation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Sense of agency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Sleep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Body movement practices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Loving kindness and compassion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88472" y="2672663"/>
            <a:ext cx="277607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Familiarity with body and mind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Vigilance and interruption of habitual patterns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Correctives for habitual patterns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Identification and correction of thought distortions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Discrimination between sensations, feelings, emotions, thought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1532" y="4954994"/>
            <a:ext cx="4724400" cy="1631216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2000" dirty="0">
                <a:solidFill>
                  <a:srgbClr val="0070C0"/>
                </a:solidFill>
              </a:rPr>
              <a:t>“There are alternative ways that each of the factors can be instantiated…. </a:t>
            </a:r>
            <a:r>
              <a:rPr lang="en-US" sz="2000" b="1" u="sng" dirty="0">
                <a:solidFill>
                  <a:srgbClr val="0070C0"/>
                </a:solidFill>
              </a:rPr>
              <a:t>religions</a:t>
            </a:r>
            <a:r>
              <a:rPr lang="en-US" sz="2000" dirty="0">
                <a:solidFill>
                  <a:srgbClr val="0070C0"/>
                </a:solidFill>
              </a:rPr>
              <a:t> could use the factors by </a:t>
            </a:r>
            <a:r>
              <a:rPr lang="en-US" sz="2000" b="1" u="sng" dirty="0">
                <a:solidFill>
                  <a:srgbClr val="0070C0"/>
                </a:solidFill>
              </a:rPr>
              <a:t>substituting methods</a:t>
            </a:r>
            <a:r>
              <a:rPr lang="en-US" sz="2000" dirty="0">
                <a:solidFill>
                  <a:srgbClr val="0070C0"/>
                </a:solidFill>
              </a:rPr>
              <a:t> … based on their own beliefs” (p. 279)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3E359A0-ADFF-4EA9-ADBE-8EBF748FB916}"/>
              </a:ext>
            </a:extLst>
          </p:cNvPr>
          <p:cNvSpPr txBox="1">
            <a:spLocks/>
          </p:cNvSpPr>
          <p:nvPr/>
        </p:nvSpPr>
        <p:spPr bwMode="auto">
          <a:xfrm>
            <a:off x="0" y="1087398"/>
            <a:ext cx="6248400" cy="962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1200" dirty="0">
                <a:latin typeface="Times New Roman" pitchFamily="18" charset="0"/>
              </a:rPr>
              <a:t>Rosch, E. (2015). The emperor’s clothes: A look behind the western mindfulness mystique. In Ostafin et al. (Eds.), </a:t>
            </a:r>
            <a:r>
              <a:rPr lang="en-US" sz="1800" i="1" kern="1200" dirty="0">
                <a:latin typeface="Times New Roman" pitchFamily="18" charset="0"/>
              </a:rPr>
              <a:t>Handbook of mindfulness and self-regulation</a:t>
            </a:r>
            <a:r>
              <a:rPr lang="en-US" sz="1800" kern="1200" dirty="0">
                <a:latin typeface="Times New Roman" pitchFamily="18" charset="0"/>
              </a:rPr>
              <a:t> (pp. 271-292). NY: Springer. </a:t>
            </a:r>
            <a:endParaRPr lang="en-US" kern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E5723-320E-C131-B361-BBF432A91A3B}"/>
              </a:ext>
            </a:extLst>
          </p:cNvPr>
          <p:cNvSpPr txBox="1"/>
          <p:nvPr/>
        </p:nvSpPr>
        <p:spPr>
          <a:xfrm>
            <a:off x="-138999" y="563549"/>
            <a:ext cx="760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MBSR : un « pot-pourri » de principes actifs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494D4-9E1D-FF0B-0F84-8853F355EBEF}"/>
              </a:ext>
            </a:extLst>
          </p:cNvPr>
          <p:cNvSpPr txBox="1"/>
          <p:nvPr/>
        </p:nvSpPr>
        <p:spPr>
          <a:xfrm>
            <a:off x="6119006" y="1635205"/>
            <a:ext cx="2935517" cy="584775"/>
          </a:xfrm>
          <a:prstGeom prst="rect">
            <a:avLst/>
          </a:prstGeom>
          <a:solidFill>
            <a:srgbClr val="C4E59F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Varela, Thompson, &amp; </a:t>
            </a:r>
            <a:r>
              <a:rPr lang="en-US" sz="1600" b="1" dirty="0"/>
              <a:t>Rosch</a:t>
            </a:r>
            <a:r>
              <a:rPr lang="en-US" sz="1600" dirty="0"/>
              <a:t> (1991). </a:t>
            </a:r>
            <a:r>
              <a:rPr lang="en-US" sz="1600" i="1" dirty="0"/>
              <a:t>The embodied mind</a:t>
            </a:r>
            <a:r>
              <a:rPr lang="en-US" sz="1600" dirty="0"/>
              <a:t>. 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C5C41-843A-5BD5-B0BF-D317B4535E52}"/>
              </a:ext>
            </a:extLst>
          </p:cNvPr>
          <p:cNvSpPr txBox="1"/>
          <p:nvPr/>
        </p:nvSpPr>
        <p:spPr>
          <a:xfrm>
            <a:off x="4326443" y="2309353"/>
            <a:ext cx="4728080" cy="33855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u="sng" dirty="0"/>
              <a:t>« </a:t>
            </a:r>
            <a:r>
              <a:rPr lang="en-US" sz="1600" u="sng" dirty="0" err="1"/>
              <a:t>Modèle</a:t>
            </a:r>
            <a:r>
              <a:rPr lang="en-US" sz="1600" u="sng" dirty="0"/>
              <a:t> » MBSR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5EB71-4E91-6A77-D1F0-E9EF9344E123}"/>
              </a:ext>
            </a:extLst>
          </p:cNvPr>
          <p:cNvSpPr txBox="1"/>
          <p:nvPr/>
        </p:nvSpPr>
        <p:spPr>
          <a:xfrm>
            <a:off x="4917342" y="5020202"/>
            <a:ext cx="3921255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« Il existe d'autres manières de concrétiser chacun de ces facteurs… les </a:t>
            </a:r>
            <a:r>
              <a:rPr lang="fr-FR" sz="1600" b="1" u="sng" dirty="0"/>
              <a:t>religions</a:t>
            </a:r>
            <a:r>
              <a:rPr lang="fr-FR" sz="1600" dirty="0"/>
              <a:t> pourraient s'approprier ces facteurs en </a:t>
            </a:r>
            <a:r>
              <a:rPr lang="fr-FR" sz="1600" b="1" u="sng" dirty="0"/>
              <a:t>substituant des méthodes</a:t>
            </a:r>
            <a:r>
              <a:rPr lang="fr-FR" sz="1600" dirty="0"/>
              <a:t>… fondées sur leurs propres croyances » (p. 279)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2A97A1-5351-86B6-8963-4A4E1B4787A4}"/>
              </a:ext>
            </a:extLst>
          </p:cNvPr>
          <p:cNvSpPr txBox="1"/>
          <p:nvPr/>
        </p:nvSpPr>
        <p:spPr>
          <a:xfrm>
            <a:off x="4326443" y="2632162"/>
            <a:ext cx="2069862" cy="209288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Genèse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Détente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Sentiment d'autonomie (ou d'agir par soi-même)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Sommeil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Pratiques de mouvement corporel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Bienveillance et compassion</a:t>
            </a:r>
            <a:endParaRPr lang="en-US" sz="1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ADBF2B-06B0-80D2-4A95-3B7E58E8E27F}"/>
              </a:ext>
            </a:extLst>
          </p:cNvPr>
          <p:cNvSpPr txBox="1"/>
          <p:nvPr/>
        </p:nvSpPr>
        <p:spPr>
          <a:xfrm>
            <a:off x="6278452" y="2618669"/>
            <a:ext cx="2776071" cy="209288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Familiarisation avec le corps et l'esprit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Vigilance et interruption des schémas habituels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Correctifs pour les schémas habituels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Identification et correction des distorsions de pensée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fr-FR" sz="1300" dirty="0"/>
              <a:t>Distinction entre sensations, sentiments, émotions et pensées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219273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1" grpId="0" animBg="1"/>
      <p:bldP spid="6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532" y="102511"/>
            <a:ext cx="7239000" cy="962518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MBSR: a ‘Potpourri’ of Active Ingredients?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60772" y="330381"/>
            <a:ext cx="393751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25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9" r="5196" b="13599"/>
          <a:stretch/>
        </p:blipFill>
        <p:spPr>
          <a:xfrm>
            <a:off x="7519590" y="102511"/>
            <a:ext cx="1066800" cy="11078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79263" y="1227717"/>
            <a:ext cx="1371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Prof. Eleanor Rosch (UC Berkeley)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0871" y="4764298"/>
            <a:ext cx="2069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MBSR “Template”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08443" y="5062718"/>
            <a:ext cx="206986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Origin story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Relaxation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Sense of agency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Sleep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Body movement practices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Loving kindness and compassion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03629" y="5168794"/>
            <a:ext cx="3736741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Familiarity with body and mind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Vigilance and interruption of habitual patterns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Correctives for habitual patterns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Identification and correction of thought distortions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171450" algn="l"/>
              </a:tabLst>
            </a:pPr>
            <a:r>
              <a:rPr lang="en-US" sz="1300" dirty="0"/>
              <a:t>Discrimination between sensations, feelings, emotions, thought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6700" y="3097919"/>
            <a:ext cx="4724400" cy="1631216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>
              <a:tabLst>
                <a:tab pos="171450" algn="l"/>
              </a:tabLst>
            </a:pPr>
            <a:r>
              <a:rPr lang="en-US" sz="2000" dirty="0">
                <a:solidFill>
                  <a:srgbClr val="0070C0"/>
                </a:solidFill>
              </a:rPr>
              <a:t>“There are alternative ways that each of the factors can be instantiated…. </a:t>
            </a:r>
            <a:r>
              <a:rPr lang="en-US" sz="2000" b="1" u="sng" dirty="0">
                <a:solidFill>
                  <a:srgbClr val="0070C0"/>
                </a:solidFill>
              </a:rPr>
              <a:t>religions</a:t>
            </a:r>
            <a:r>
              <a:rPr lang="en-US" sz="2000" dirty="0">
                <a:solidFill>
                  <a:srgbClr val="0070C0"/>
                </a:solidFill>
              </a:rPr>
              <a:t> could use the factors by </a:t>
            </a:r>
            <a:r>
              <a:rPr lang="en-US" sz="2000" b="1" u="sng" dirty="0">
                <a:solidFill>
                  <a:srgbClr val="0070C0"/>
                </a:solidFill>
              </a:rPr>
              <a:t>substituting methods</a:t>
            </a:r>
            <a:r>
              <a:rPr lang="en-US" sz="2000" dirty="0">
                <a:solidFill>
                  <a:srgbClr val="0070C0"/>
                </a:solidFill>
              </a:rPr>
              <a:t> … based on their own beliefs” (p. 279)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83E359A0-ADFF-4EA9-ADBE-8EBF748FB916}"/>
              </a:ext>
            </a:extLst>
          </p:cNvPr>
          <p:cNvSpPr txBox="1">
            <a:spLocks/>
          </p:cNvSpPr>
          <p:nvPr/>
        </p:nvSpPr>
        <p:spPr bwMode="auto">
          <a:xfrm>
            <a:off x="0" y="1087398"/>
            <a:ext cx="6248400" cy="9625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800" kern="1200" dirty="0">
                <a:latin typeface="Times New Roman" pitchFamily="18" charset="0"/>
              </a:rPr>
              <a:t>Rosch, E. (2015). The emperor’s clothes: A look behind the western mindfulness mystique. In Ostafin et al. (Eds.), </a:t>
            </a:r>
            <a:r>
              <a:rPr lang="en-US" sz="1800" i="1" kern="1200" dirty="0">
                <a:latin typeface="Times New Roman" pitchFamily="18" charset="0"/>
              </a:rPr>
              <a:t>Handbook of mindfulness and self-regulation</a:t>
            </a:r>
            <a:r>
              <a:rPr lang="en-US" sz="1800" kern="1200" dirty="0">
                <a:latin typeface="Times New Roman" pitchFamily="18" charset="0"/>
              </a:rPr>
              <a:t> (pp. 271-292). NY: Springer. </a:t>
            </a:r>
            <a:endParaRPr lang="en-US" kern="0" dirty="0"/>
          </a:p>
        </p:txBody>
      </p:sp>
      <p:sp>
        <p:nvSpPr>
          <p:cNvPr id="33" name="TextBox 3">
            <a:extLst>
              <a:ext uri="{FF2B5EF4-FFF2-40B4-BE49-F238E27FC236}">
                <a16:creationId xmlns:a16="http://schemas.microsoft.com/office/drawing/2014/main" id="{DA601D1C-4613-486B-9586-B74AFE69810D}"/>
              </a:ext>
            </a:extLst>
          </p:cNvPr>
          <p:cNvSpPr txBox="1"/>
          <p:nvPr/>
        </p:nvSpPr>
        <p:spPr>
          <a:xfrm>
            <a:off x="1855370" y="2198639"/>
            <a:ext cx="2107030" cy="292570"/>
          </a:xfrm>
          <a:prstGeom prst="rect">
            <a:avLst/>
          </a:prstGeom>
          <a:solidFill>
            <a:srgbClr val="FFFF00">
              <a:alpha val="65000"/>
            </a:srgbClr>
          </a:solidFill>
        </p:spPr>
        <p:txBody>
          <a:bodyPr wrap="square" rtlCol="0">
            <a:spAutoFit/>
          </a:bodyPr>
          <a:lstStyle/>
          <a:p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03201" y="2158455"/>
            <a:ext cx="432399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“it is possible to construct a template of the factors at work in this kind of therapeutic program” (p. 279)</a:t>
            </a:r>
            <a:br>
              <a:rPr lang="en-US" dirty="0"/>
            </a:br>
            <a:endParaRPr lang="en-US" sz="11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BE5723-320E-C131-B361-BBF432A91A3B}"/>
              </a:ext>
            </a:extLst>
          </p:cNvPr>
          <p:cNvSpPr txBox="1"/>
          <p:nvPr/>
        </p:nvSpPr>
        <p:spPr>
          <a:xfrm>
            <a:off x="-138999" y="563549"/>
            <a:ext cx="760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MBSR : un « pot-pourri » de principes actifs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1494D4-9E1D-FF0B-0F84-8853F355EBEF}"/>
              </a:ext>
            </a:extLst>
          </p:cNvPr>
          <p:cNvSpPr txBox="1"/>
          <p:nvPr/>
        </p:nvSpPr>
        <p:spPr>
          <a:xfrm>
            <a:off x="6119006" y="1635205"/>
            <a:ext cx="2935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Varela, Thompson, &amp; </a:t>
            </a:r>
            <a:r>
              <a:rPr lang="en-US" sz="1600" b="1" dirty="0"/>
              <a:t>Rosch</a:t>
            </a:r>
            <a:r>
              <a:rPr lang="en-US" sz="1600" dirty="0"/>
              <a:t> (1991). </a:t>
            </a:r>
            <a:r>
              <a:rPr lang="en-US" sz="1600" i="1" dirty="0"/>
              <a:t>The embodied mind</a:t>
            </a:r>
            <a:r>
              <a:rPr lang="en-US" sz="1600" dirty="0"/>
              <a:t>. 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AC5C41-843A-5BD5-B0BF-D317B4535E52}"/>
              </a:ext>
            </a:extLst>
          </p:cNvPr>
          <p:cNvSpPr txBox="1"/>
          <p:nvPr/>
        </p:nvSpPr>
        <p:spPr>
          <a:xfrm>
            <a:off x="5657984" y="2290403"/>
            <a:ext cx="3261291" cy="1077218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« Il est possible </a:t>
            </a:r>
            <a:r>
              <a:rPr lang="fr-FR" sz="1600" b="1" dirty="0"/>
              <a:t>d’élaborer un modèle</a:t>
            </a:r>
            <a:r>
              <a:rPr lang="fr-FR" sz="1600" dirty="0"/>
              <a:t> des facteurs à l’œuvre dans ce type de programme thérapeutique » (p. 279)</a:t>
            </a:r>
            <a:endParaRPr lang="en-US" sz="1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95EB71-4E91-6A77-D1F0-E9EF9344E123}"/>
              </a:ext>
            </a:extLst>
          </p:cNvPr>
          <p:cNvSpPr txBox="1"/>
          <p:nvPr/>
        </p:nvSpPr>
        <p:spPr>
          <a:xfrm>
            <a:off x="5133268" y="3429000"/>
            <a:ext cx="3921255" cy="156966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dirty="0"/>
              <a:t>« Il existe d'autres manières de concrétiser chacun de ces facteurs… les </a:t>
            </a:r>
            <a:r>
              <a:rPr lang="fr-FR" sz="1600" b="1" u="sng" dirty="0"/>
              <a:t>religions</a:t>
            </a:r>
            <a:r>
              <a:rPr lang="fr-FR" sz="1600" dirty="0"/>
              <a:t> pourraient s'approprier ces facteurs en </a:t>
            </a:r>
            <a:r>
              <a:rPr lang="fr-FR" sz="1600" b="1" u="sng" dirty="0"/>
              <a:t>substituant des méthodes</a:t>
            </a:r>
            <a:r>
              <a:rPr lang="fr-FR" sz="1600" dirty="0"/>
              <a:t>… fondées sur leurs propres croyances » (p. 279)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9689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8" grpId="0" animBg="1"/>
      <p:bldP spid="33" grpId="0" animBg="1"/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0CD6-7E99-0B12-C47D-68D0FC49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36525"/>
            <a:ext cx="8229600" cy="907542"/>
          </a:xfrm>
          <a:solidFill>
            <a:srgbClr val="FFFF99"/>
          </a:solidFill>
        </p:spPr>
        <p:txBody>
          <a:bodyPr/>
          <a:lstStyle/>
          <a:p>
            <a:r>
              <a:rPr lang="en-US" sz="2800" dirty="0"/>
              <a:t>Who is the ‘Public’ in Public / Global Health?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93D84-0581-2EF5-15D8-C6D9AB6C2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291005"/>
            <a:ext cx="4038600" cy="5121275"/>
          </a:xfrm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Who is the ‘public’ in public health?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France: 69 M (2026)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Global: 8300 M (2026)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B63A4-C4DD-56F8-794E-391D3DFA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2" y="1320876"/>
            <a:ext cx="4267199" cy="4525963"/>
          </a:xfrm>
          <a:solidFill>
            <a:srgbClr val="FFCCFF"/>
          </a:solidFill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Qui constitue le « public » dans le domaine de la santé publique?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24F5A-5408-78D2-5915-C12976E2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050" y="62303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26</a:t>
            </a:fld>
            <a:endParaRPr lang="en-US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4F3DCB-DB2D-E2A8-863E-8DBB5EB0FE93}"/>
              </a:ext>
            </a:extLst>
          </p:cNvPr>
          <p:cNvSpPr txBox="1"/>
          <p:nvPr/>
        </p:nvSpPr>
        <p:spPr>
          <a:xfrm>
            <a:off x="914400" y="2383529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47% Catholic (2020)</a:t>
            </a:r>
          </a:p>
          <a:p>
            <a:r>
              <a:rPr lang="en-US" dirty="0"/>
              <a:t>33% No religion</a:t>
            </a:r>
          </a:p>
          <a:p>
            <a:r>
              <a:rPr lang="en-GB" dirty="0"/>
              <a:t>  4% Islam</a:t>
            </a:r>
          </a:p>
          <a:p>
            <a:r>
              <a:rPr lang="en-GB" dirty="0"/>
              <a:t>  2% Buddhism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43A88-5205-B4B8-9A31-35E8594E00AD}"/>
              </a:ext>
            </a:extLst>
          </p:cNvPr>
          <p:cNvSpPr txBox="1"/>
          <p:nvPr/>
        </p:nvSpPr>
        <p:spPr>
          <a:xfrm>
            <a:off x="438150" y="4267417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2010: 84% Religiously affiliated </a:t>
            </a:r>
            <a:br>
              <a:rPr lang="en-US" dirty="0"/>
            </a:br>
            <a:r>
              <a:rPr lang="en-US" sz="1600" dirty="0"/>
              <a:t>    (32% </a:t>
            </a:r>
            <a:r>
              <a:rPr lang="en-US" sz="1600" dirty="0" err="1"/>
              <a:t>Christ’n</a:t>
            </a:r>
            <a:r>
              <a:rPr lang="en-US" sz="1600" dirty="0"/>
              <a:t>, 23% Islam, 15% Hindu…)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B6BF05-5810-A6A0-7F55-308B9A790EC9}"/>
              </a:ext>
            </a:extLst>
          </p:cNvPr>
          <p:cNvSpPr txBox="1"/>
          <p:nvPr/>
        </p:nvSpPr>
        <p:spPr>
          <a:xfrm>
            <a:off x="476254" y="4921571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2050: </a:t>
            </a:r>
            <a:r>
              <a:rPr lang="en-US" b="1" u="sng" dirty="0"/>
              <a:t>87%</a:t>
            </a:r>
            <a:r>
              <a:rPr lang="en-US" dirty="0"/>
              <a:t> Religiously affiliated</a:t>
            </a:r>
            <a:br>
              <a:rPr lang="en-US" dirty="0"/>
            </a:br>
            <a:r>
              <a:rPr lang="en-US" sz="1600" dirty="0"/>
              <a:t>    (32% </a:t>
            </a:r>
            <a:r>
              <a:rPr lang="en-US" sz="1600" dirty="0" err="1"/>
              <a:t>Christ’n</a:t>
            </a:r>
            <a:r>
              <a:rPr lang="en-US" sz="1600" dirty="0"/>
              <a:t>, 30% Islam, 15% Hindu…)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E7DCFE-7C6F-F17F-F86B-4BBEF7C7617B}"/>
              </a:ext>
            </a:extLst>
          </p:cNvPr>
          <p:cNvSpPr txBox="1"/>
          <p:nvPr/>
        </p:nvSpPr>
        <p:spPr>
          <a:xfrm>
            <a:off x="600075" y="6378630"/>
            <a:ext cx="8524875" cy="36163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1750" dirty="0"/>
              <a:t>Pew (2015) The future of world religions: Population growth projections, 2010-2050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A664DD-F582-A855-4DB4-A3D48EF95449}"/>
              </a:ext>
            </a:extLst>
          </p:cNvPr>
          <p:cNvSpPr txBox="1"/>
          <p:nvPr/>
        </p:nvSpPr>
        <p:spPr>
          <a:xfrm>
            <a:off x="5143500" y="2345629"/>
            <a:ext cx="3009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47% </a:t>
            </a:r>
            <a:r>
              <a:rPr lang="en-US" dirty="0" err="1"/>
              <a:t>Catholiques</a:t>
            </a:r>
            <a:r>
              <a:rPr lang="en-US" dirty="0"/>
              <a:t> (2020)</a:t>
            </a:r>
          </a:p>
          <a:p>
            <a:r>
              <a:rPr lang="en-US" dirty="0"/>
              <a:t>33% sans religion</a:t>
            </a:r>
          </a:p>
          <a:p>
            <a:r>
              <a:rPr lang="en-GB" dirty="0"/>
              <a:t>  4% Islam</a:t>
            </a:r>
          </a:p>
          <a:p>
            <a:r>
              <a:rPr lang="en-GB" dirty="0"/>
              <a:t>  2% </a:t>
            </a:r>
            <a:r>
              <a:rPr lang="en-GB" dirty="0" err="1"/>
              <a:t>Bouddhisme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D2B09-43A9-C281-0683-43EC2AEAA76D}"/>
              </a:ext>
            </a:extLst>
          </p:cNvPr>
          <p:cNvSpPr txBox="1"/>
          <p:nvPr/>
        </p:nvSpPr>
        <p:spPr>
          <a:xfrm>
            <a:off x="4857750" y="4232004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2010: 84% </a:t>
            </a:r>
            <a:r>
              <a:rPr lang="fr-FR" dirty="0"/>
              <a:t>affiliés à une religion</a:t>
            </a:r>
            <a:br>
              <a:rPr lang="en-US" dirty="0"/>
            </a:br>
            <a:r>
              <a:rPr lang="en-US" sz="1400" dirty="0"/>
              <a:t>  (32% </a:t>
            </a:r>
            <a:r>
              <a:rPr lang="fr-FR" sz="1400" dirty="0"/>
              <a:t>chrétien,</a:t>
            </a:r>
            <a:r>
              <a:rPr lang="en-US" sz="1400" dirty="0"/>
              <a:t> 23% musulmans,15% </a:t>
            </a:r>
            <a:r>
              <a:rPr lang="en-US" sz="1400" dirty="0" err="1"/>
              <a:t>hindous</a:t>
            </a:r>
            <a:r>
              <a:rPr lang="en-US" sz="1400" dirty="0"/>
              <a:t>…)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2DDCB-D892-4ED5-9667-FA8CF3497DC8}"/>
              </a:ext>
            </a:extLst>
          </p:cNvPr>
          <p:cNvSpPr txBox="1"/>
          <p:nvPr/>
        </p:nvSpPr>
        <p:spPr>
          <a:xfrm>
            <a:off x="4914903" y="495234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2050: </a:t>
            </a:r>
            <a:r>
              <a:rPr lang="en-US" b="1" u="sng" dirty="0"/>
              <a:t>87%</a:t>
            </a:r>
            <a:r>
              <a:rPr lang="en-US" dirty="0"/>
              <a:t> </a:t>
            </a:r>
            <a:r>
              <a:rPr lang="fr-FR" dirty="0"/>
              <a:t>affiliés à une religion</a:t>
            </a:r>
            <a:br>
              <a:rPr lang="en-US" dirty="0"/>
            </a:br>
            <a:r>
              <a:rPr lang="en-US" sz="1400" dirty="0"/>
              <a:t>  (32% </a:t>
            </a:r>
            <a:r>
              <a:rPr lang="fr-FR" sz="1400" dirty="0"/>
              <a:t>chrétien,</a:t>
            </a:r>
            <a:r>
              <a:rPr lang="en-US" sz="1400" dirty="0"/>
              <a:t> 30% musulmans,15% </a:t>
            </a:r>
            <a:r>
              <a:rPr lang="en-US" sz="1400" dirty="0" err="1"/>
              <a:t>hindous</a:t>
            </a:r>
            <a:r>
              <a:rPr lang="en-US" sz="1400" dirty="0"/>
              <a:t>…)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6E847-DD43-5596-3774-575972B950E7}"/>
              </a:ext>
            </a:extLst>
          </p:cNvPr>
          <p:cNvSpPr txBox="1"/>
          <p:nvPr/>
        </p:nvSpPr>
        <p:spPr>
          <a:xfrm>
            <a:off x="1143000" y="637012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Qui constitue le « public » dans la santé publique ou mondiale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97D343F-93C8-5808-F867-85734E57F438}"/>
              </a:ext>
            </a:extLst>
          </p:cNvPr>
          <p:cNvSpPr/>
          <p:nvPr/>
        </p:nvSpPr>
        <p:spPr bwMode="auto">
          <a:xfrm>
            <a:off x="1085850" y="4165771"/>
            <a:ext cx="609600" cy="1681068"/>
          </a:xfrm>
          <a:prstGeom prst="roundRect">
            <a:avLst/>
          </a:prstGeom>
          <a:solidFill>
            <a:srgbClr val="FFCC00">
              <a:alpha val="19000"/>
            </a:srgbClr>
          </a:solidFill>
          <a:ln w="508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6083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0CD6-7E99-0B12-C47D-68D0FC49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136525"/>
            <a:ext cx="8229600" cy="907542"/>
          </a:xfrm>
          <a:solidFill>
            <a:srgbClr val="FFFF99"/>
          </a:solidFill>
        </p:spPr>
        <p:txBody>
          <a:bodyPr/>
          <a:lstStyle/>
          <a:p>
            <a:r>
              <a:rPr lang="en-US" sz="2800" dirty="0"/>
              <a:t>Cultural / Religious Adaptation: A Dilemma ?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93D84-0581-2EF5-15D8-C6D9AB6C2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06" y="1291005"/>
            <a:ext cx="4116415" cy="2845147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Cultural /religious adaptation </a:t>
            </a:r>
          </a:p>
          <a:p>
            <a:pPr marL="285750" indent="-114300"/>
            <a:r>
              <a:rPr lang="en-US" sz="1800" dirty="0"/>
              <a:t>Needed for best practice;</a:t>
            </a:r>
          </a:p>
          <a:p>
            <a:pPr marL="285750" indent="-114300"/>
            <a:r>
              <a:rPr lang="en-US" sz="1800" dirty="0"/>
              <a:t>Might maintain social harmony (?). </a:t>
            </a:r>
          </a:p>
          <a:p>
            <a:pPr marL="0" indent="0">
              <a:buNone/>
            </a:pPr>
            <a:r>
              <a:rPr lang="en-US" sz="2000" dirty="0"/>
              <a:t>Where are “off the shelf” answers?</a:t>
            </a:r>
          </a:p>
          <a:p>
            <a:pPr marL="0" indent="0">
              <a:buNone/>
            </a:pPr>
            <a:r>
              <a:rPr lang="en-US" sz="2000" dirty="0"/>
              <a:t>What to do?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“The first step in solving a problem is recognizing it exists”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B63A4-C4DD-56F8-794E-391D3DFA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6914" y="1241634"/>
            <a:ext cx="4741837" cy="2894518"/>
          </a:xfrm>
          <a:solidFill>
            <a:srgbClr val="FFCCFF"/>
          </a:solidFill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Adaptation culturelle et religieuse</a:t>
            </a:r>
          </a:p>
          <a:p>
            <a:pPr marL="171450" indent="-171450"/>
            <a:r>
              <a:rPr lang="fr-FR" sz="1800" dirty="0"/>
              <a:t>Nécessaire pour une pratique optimale ;</a:t>
            </a:r>
          </a:p>
          <a:p>
            <a:pPr marL="171450" indent="-171450"/>
            <a:r>
              <a:rPr lang="fr-FR" sz="1800" dirty="0"/>
              <a:t>Pourrait préserver l’harmonie sociale (?).</a:t>
            </a:r>
          </a:p>
          <a:p>
            <a:pPr marL="0" indent="0">
              <a:buNone/>
            </a:pPr>
            <a:r>
              <a:rPr lang="fr-FR" sz="2000" dirty="0"/>
              <a:t>Mais où sont les solutions toutes faites?</a:t>
            </a:r>
          </a:p>
          <a:p>
            <a:pPr marL="0" indent="0">
              <a:buNone/>
            </a:pPr>
            <a:r>
              <a:rPr lang="fr-FR" sz="2000" dirty="0"/>
              <a:t>Que faire ?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1800" dirty="0"/>
              <a:t>« La première étape pour résoudre un problème est d’en reconnaître l’existence. »</a:t>
            </a:r>
            <a:endParaRPr lang="en-US" sz="1800" dirty="0"/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24F5A-5408-78D2-5915-C12976E2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050" y="62303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27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043A88-5205-B4B8-9A31-35E8594E00AD}"/>
              </a:ext>
            </a:extLst>
          </p:cNvPr>
          <p:cNvSpPr txBox="1"/>
          <p:nvPr/>
        </p:nvSpPr>
        <p:spPr>
          <a:xfrm>
            <a:off x="1143000" y="4227384"/>
            <a:ext cx="6629400" cy="120032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RESOURCES: SHORT / LONG TERM</a:t>
            </a:r>
          </a:p>
          <a:p>
            <a:pPr marL="342900" indent="-342900">
              <a:buFontTx/>
              <a:buAutoNum type="arabicPeriod"/>
            </a:pPr>
            <a:r>
              <a:rPr lang="en-US" dirty="0"/>
              <a:t>PHIOMM template for implementation</a:t>
            </a:r>
          </a:p>
          <a:p>
            <a:pPr marL="342900" indent="-342900">
              <a:buAutoNum type="arabicPeriod"/>
            </a:pPr>
            <a:r>
              <a:rPr lang="en-US" dirty="0"/>
              <a:t>Manualized program (Mantram Repetition Program = MRP)</a:t>
            </a:r>
          </a:p>
          <a:p>
            <a:pPr marL="342900" indent="-342900">
              <a:buAutoNum type="arabicPeriod"/>
            </a:pPr>
            <a:r>
              <a:rPr lang="en-US" dirty="0"/>
              <a:t>Evolving literatures (special issue + beyond)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32DDCB-D892-4ED5-9667-FA8CF3497DC8}"/>
              </a:ext>
            </a:extLst>
          </p:cNvPr>
          <p:cNvSpPr txBox="1"/>
          <p:nvPr/>
        </p:nvSpPr>
        <p:spPr>
          <a:xfrm>
            <a:off x="790575" y="5521146"/>
            <a:ext cx="7877175" cy="1200329"/>
          </a:xfrm>
          <a:prstGeom prst="rect">
            <a:avLst/>
          </a:prstGeom>
          <a:solidFill>
            <a:srgbClr val="FFCCFF"/>
          </a:solidFill>
          <a:ln w="508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RESSOURCES : À COURT / LONG TERME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Modèle de mise en œuvre PHIOMM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Programme structuré (programme de répétition de mantras = MRP)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Littérature en évolution (numéro spécial et au-delà)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6E847-DD43-5596-3774-575972B950E7}"/>
              </a:ext>
            </a:extLst>
          </p:cNvPr>
          <p:cNvSpPr txBox="1"/>
          <p:nvPr/>
        </p:nvSpPr>
        <p:spPr>
          <a:xfrm>
            <a:off x="1943100" y="587641"/>
            <a:ext cx="5257800" cy="3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Adaptation culturelle ou religieuse : un dilemme 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51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9" grpId="0" animBg="1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0CD6-7E99-0B12-C47D-68D0FC49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25290"/>
            <a:ext cx="8229600" cy="792162"/>
          </a:xfrm>
          <a:solidFill>
            <a:srgbClr val="FFFF99"/>
          </a:solidFill>
        </p:spPr>
        <p:txBody>
          <a:bodyPr/>
          <a:lstStyle/>
          <a:p>
            <a:r>
              <a:rPr lang="en-US" sz="2800" dirty="0"/>
              <a:t>Resources: Short / Long Term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7E3E6B-7E99-5E67-BC2E-86FC63C2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075" y="944139"/>
            <a:ext cx="840105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/>
              <a:t>1. PHIOMM framework for implementing mindfulness in public health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24F5A-5408-78D2-5915-C12976E2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28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6E847-DD43-5596-3774-575972B950E7}"/>
              </a:ext>
            </a:extLst>
          </p:cNvPr>
          <p:cNvSpPr txBox="1"/>
          <p:nvPr/>
        </p:nvSpPr>
        <p:spPr>
          <a:xfrm>
            <a:off x="1676400" y="497450"/>
            <a:ext cx="5257800" cy="3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Ressources : à court / long terme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A4C97-DAF4-7A53-3AB2-0F1054A1FDCC}"/>
              </a:ext>
            </a:extLst>
          </p:cNvPr>
          <p:cNvSpPr txBox="1"/>
          <p:nvPr/>
        </p:nvSpPr>
        <p:spPr>
          <a:xfrm>
            <a:off x="497634" y="2069068"/>
            <a:ext cx="8096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Cadre PHIOMM pour la mise en œuvre de la </a:t>
            </a:r>
            <a:r>
              <a:rPr lang="fr-FR" dirty="0" err="1">
                <a:solidFill>
                  <a:srgbClr val="FF0000"/>
                </a:solidFill>
              </a:rPr>
              <a:t>mindfulness</a:t>
            </a:r>
            <a:r>
              <a:rPr lang="fr-FR" dirty="0">
                <a:solidFill>
                  <a:srgbClr val="FF0000"/>
                </a:solidFill>
              </a:rPr>
              <a:t> en santé publique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6DDEBA-8B05-B723-C087-1466BC1AAE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44722"/>
              </p:ext>
            </p:extLst>
          </p:nvPr>
        </p:nvGraphicFramePr>
        <p:xfrm>
          <a:off x="283870" y="2438400"/>
          <a:ext cx="3117033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732946364"/>
                    </a:ext>
                  </a:extLst>
                </a:gridCol>
                <a:gridCol w="2908753">
                  <a:extLst>
                    <a:ext uri="{9D8B030D-6E8A-4147-A177-3AD203B41FA5}">
                      <a16:colId xmlns:a16="http://schemas.microsoft.com/office/drawing/2014/main" val="2886421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 Phase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task force (TF) (bottom-up &amp;/or top-down)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9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TF identifies proposed intervention + </a:t>
                      </a:r>
                      <a:r>
                        <a:rPr lang="en-US" u="sng" dirty="0"/>
                        <a:t>deep</a:t>
                      </a:r>
                      <a:r>
                        <a:rPr lang="en-US" dirty="0"/>
                        <a:t> adaptations or analogues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20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TF evaluates local adequacy and cultural fit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3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Surface adaptation?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2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 capacity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3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1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67187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9CC3908-013C-21D1-96F9-5B770A52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891790"/>
              </p:ext>
            </p:extLst>
          </p:nvPr>
        </p:nvGraphicFramePr>
        <p:xfrm>
          <a:off x="4490811" y="2438400"/>
          <a:ext cx="4088559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97">
                  <a:extLst>
                    <a:ext uri="{9D8B030D-6E8A-4147-A177-3AD203B41FA5}">
                      <a16:colId xmlns:a16="http://schemas.microsoft.com/office/drawing/2014/main" val="2732946364"/>
                    </a:ext>
                  </a:extLst>
                </a:gridCol>
                <a:gridCol w="3815362">
                  <a:extLst>
                    <a:ext uri="{9D8B030D-6E8A-4147-A177-3AD203B41FA5}">
                      <a16:colId xmlns:a16="http://schemas.microsoft.com/office/drawing/2014/main" val="2886421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Phase de mise en œuvre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052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Mettre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place un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groupe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travail  (GT) (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approche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ascendante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et/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descendante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429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GT </a:t>
                      </a:r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identifie l'intervention proposée ainsi que les adaptations en profondeur ou les analogues.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0202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GT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évalue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l'adéquation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contexte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local et la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compatibilité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culturelle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733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Adaptation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superficielle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4325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Renforcer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les </a:t>
                      </a:r>
                      <a:r>
                        <a:rPr lang="en-GB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capacités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3332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031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64157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67187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6DCF27F-0840-81AE-29F0-853209D76C9C}"/>
              </a:ext>
            </a:extLst>
          </p:cNvPr>
          <p:cNvSpPr txBox="1"/>
          <p:nvPr/>
        </p:nvSpPr>
        <p:spPr>
          <a:xfrm>
            <a:off x="4519205" y="2438400"/>
            <a:ext cx="4060165" cy="4419600"/>
          </a:xfrm>
          <a:prstGeom prst="rect">
            <a:avLst/>
          </a:prstGeom>
          <a:solidFill>
            <a:srgbClr val="FFCCFF">
              <a:alpha val="40000"/>
            </a:srgb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9079299-05C2-6477-9E9D-3A44B4E1987B}"/>
              </a:ext>
            </a:extLst>
          </p:cNvPr>
          <p:cNvSpPr/>
          <p:nvPr/>
        </p:nvSpPr>
        <p:spPr bwMode="auto">
          <a:xfrm>
            <a:off x="-57825" y="2847418"/>
            <a:ext cx="9126300" cy="792162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1DD55C-F729-B9F8-888B-322CC628F62A}"/>
              </a:ext>
            </a:extLst>
          </p:cNvPr>
          <p:cNvSpPr txBox="1"/>
          <p:nvPr/>
        </p:nvSpPr>
        <p:spPr>
          <a:xfrm>
            <a:off x="1206063" y="6075144"/>
            <a:ext cx="6540467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</a:rPr>
              <a:t>Oman, D. (2025). Reply: The PHIOMM framework… </a:t>
            </a:r>
            <a:r>
              <a:rPr lang="en-US" i="1" dirty="0">
                <a:latin typeface="Times New Roman" pitchFamily="18" charset="0"/>
              </a:rPr>
              <a:t>Mindfulness, 16</a:t>
            </a:r>
            <a:r>
              <a:rPr lang="en-US" dirty="0">
                <a:latin typeface="Times New Roman" pitchFamily="18" charset="0"/>
              </a:rPr>
              <a:t>(3), 752-782. https://doi.org/10.1007/s12671-025-02553-4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F1F3FC-AC88-AF09-6DBE-CAD5FB90DACB}"/>
              </a:ext>
            </a:extLst>
          </p:cNvPr>
          <p:cNvSpPr txBox="1"/>
          <p:nvPr/>
        </p:nvSpPr>
        <p:spPr>
          <a:xfrm>
            <a:off x="2895352" y="3724870"/>
            <a:ext cx="2294218" cy="923330"/>
          </a:xfrm>
          <a:prstGeom prst="rect">
            <a:avLst/>
          </a:prstGeom>
          <a:solidFill>
            <a:srgbClr val="FFDD4B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Top = government</a:t>
            </a:r>
          </a:p>
          <a:p>
            <a:pPr algn="ctr"/>
            <a:r>
              <a:rPr lang="en-US" dirty="0"/>
              <a:t>&amp;/or</a:t>
            </a:r>
          </a:p>
          <a:p>
            <a:pPr algn="ctr"/>
            <a:r>
              <a:rPr lang="en-US" dirty="0"/>
              <a:t>Bottom = community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9646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9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0CD6-7E99-0B12-C47D-68D0FC49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792162"/>
          </a:xfrm>
          <a:solidFill>
            <a:srgbClr val="FFFF99"/>
          </a:solidFill>
        </p:spPr>
        <p:txBody>
          <a:bodyPr/>
          <a:lstStyle/>
          <a:p>
            <a:r>
              <a:rPr lang="en-US" sz="2800" dirty="0"/>
              <a:t>Resources: Short / Long Term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7E3E6B-7E99-5E67-BC2E-86FC63C25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" y="841647"/>
            <a:ext cx="840105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Manualized program:</a:t>
            </a:r>
            <a:br>
              <a:rPr lang="en-US" dirty="0"/>
            </a:br>
            <a:r>
              <a:rPr lang="en-US" dirty="0"/>
              <a:t>    Mantram Repetition Program (MRP)</a:t>
            </a:r>
          </a:p>
          <a:p>
            <a:pPr marL="0" indent="0">
              <a:buNone/>
            </a:pPr>
            <a:endParaRPr lang="en-US" sz="2400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24F5A-5408-78D2-5915-C12976E2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29</a:t>
            </a:fld>
            <a:endParaRPr lang="en-US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C6E847-DD43-5596-3774-575972B950E7}"/>
              </a:ext>
            </a:extLst>
          </p:cNvPr>
          <p:cNvSpPr txBox="1"/>
          <p:nvPr/>
        </p:nvSpPr>
        <p:spPr>
          <a:xfrm>
            <a:off x="1876425" y="466370"/>
            <a:ext cx="5257800" cy="375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Ressources : à court / long terme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87444F-63C6-69DD-68C3-7B19FD32E4D2}"/>
              </a:ext>
            </a:extLst>
          </p:cNvPr>
          <p:cNvSpPr txBox="1"/>
          <p:nvPr/>
        </p:nvSpPr>
        <p:spPr>
          <a:xfrm>
            <a:off x="381000" y="1815807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Programme structuré: Programme de Répétition de Mantras (MRP)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2BF30BED-1993-C428-3508-C740E5C2610F}"/>
              </a:ext>
            </a:extLst>
          </p:cNvPr>
          <p:cNvSpPr txBox="1">
            <a:spLocks/>
          </p:cNvSpPr>
          <p:nvPr/>
        </p:nvSpPr>
        <p:spPr bwMode="auto">
          <a:xfrm>
            <a:off x="105129" y="3220251"/>
            <a:ext cx="4466870" cy="2422979"/>
          </a:xfrm>
          <a:prstGeom prst="rect">
            <a:avLst/>
          </a:prstGeom>
          <a:solidFill>
            <a:srgbClr val="CCFFCC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MRP is</a:t>
            </a:r>
          </a:p>
          <a:p>
            <a:pPr marL="168275" indent="-168275"/>
            <a:r>
              <a:rPr lang="en-US" sz="2000" kern="0" dirty="0"/>
              <a:t>Evidence based + Manualized</a:t>
            </a:r>
          </a:p>
          <a:p>
            <a:pPr marL="168275" indent="-168275"/>
            <a:r>
              <a:rPr lang="en-US" sz="2000" kern="0" dirty="0"/>
              <a:t>Positively synergizes with all major religious traditions</a:t>
            </a:r>
          </a:p>
          <a:p>
            <a:pPr marL="0" indent="0">
              <a:buNone/>
            </a:pPr>
            <a:endParaRPr lang="en-US" sz="2000" kern="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35C21D-D58C-944A-4A72-4EEB67D63725}"/>
              </a:ext>
            </a:extLst>
          </p:cNvPr>
          <p:cNvSpPr txBox="1"/>
          <p:nvPr/>
        </p:nvSpPr>
        <p:spPr>
          <a:xfrm>
            <a:off x="876300" y="2204399"/>
            <a:ext cx="7391399" cy="923330"/>
          </a:xfrm>
          <a:prstGeom prst="rect">
            <a:avLst/>
          </a:prstGeom>
          <a:solidFill>
            <a:srgbClr val="FFDD4B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Oman, D. (2026). Mantram repetition program. In N. N. Singh (Ed.), </a:t>
            </a:r>
            <a:r>
              <a:rPr lang="en-US" i="1" dirty="0"/>
              <a:t>Encyclopedia of mindfulness, Buddhism, and other contemplative practices</a:t>
            </a:r>
            <a:r>
              <a:rPr lang="en-US" dirty="0"/>
              <a:t> . Springer. https://doi.org/10.1007/978-3-030-90465-4_118-1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271F43-BE02-ADCD-7F7A-5B89DF985AD0}"/>
              </a:ext>
            </a:extLst>
          </p:cNvPr>
          <p:cNvSpPr txBox="1"/>
          <p:nvPr/>
        </p:nvSpPr>
        <p:spPr>
          <a:xfrm>
            <a:off x="609600" y="5189881"/>
            <a:ext cx="8077200" cy="166199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Oman, Bormann, et al. (2022). Mantram repetition as a portable mindfulness practice: Applications during the COVID-19 pandemic. </a:t>
            </a:r>
            <a:r>
              <a:rPr lang="en-US" sz="1600" i="1" dirty="0"/>
              <a:t>Mindfulness, 13</a:t>
            </a:r>
            <a:r>
              <a:rPr lang="en-US" sz="1600" dirty="0"/>
              <a:t>(6), 1418–1429. https://doi.org/10.1007/s12671-020-01545-w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Prasad et al. (2025). Adjunctive </a:t>
            </a:r>
            <a:r>
              <a:rPr lang="en-US" dirty="0" err="1"/>
              <a:t>mantram</a:t>
            </a:r>
            <a:r>
              <a:rPr lang="en-US" dirty="0"/>
              <a:t> repetition program to promote lifestyle modifications for managing impaired glucose tolerance: A case report from the USA. </a:t>
            </a:r>
            <a:r>
              <a:rPr lang="en-US" i="1" dirty="0"/>
              <a:t>Journal of Religion and Health, 64</a:t>
            </a:r>
            <a:r>
              <a:rPr lang="en-US" dirty="0"/>
              <a:t>(6), 4867-4874. </a:t>
            </a:r>
            <a:endParaRPr lang="en-US" sz="1600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0B5B02D-AD5A-560C-B48A-192F1EA4F71D}"/>
              </a:ext>
            </a:extLst>
          </p:cNvPr>
          <p:cNvSpPr txBox="1">
            <a:spLocks/>
          </p:cNvSpPr>
          <p:nvPr/>
        </p:nvSpPr>
        <p:spPr bwMode="auto">
          <a:xfrm>
            <a:off x="4364355" y="3159299"/>
            <a:ext cx="4715686" cy="2030582"/>
          </a:xfrm>
          <a:prstGeom prst="rect">
            <a:avLst/>
          </a:prstGeom>
          <a:solidFill>
            <a:srgbClr val="FFCCFF">
              <a:alpha val="8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 dirty="0"/>
              <a:t>MRP is</a:t>
            </a:r>
          </a:p>
          <a:p>
            <a:pPr marL="168275" indent="-168275"/>
            <a:r>
              <a:rPr lang="fr-FR" sz="2000" kern="0" dirty="0"/>
              <a:t>Fondé sur des données probantes et structuré sous forme de manuel</a:t>
            </a:r>
          </a:p>
          <a:p>
            <a:pPr marL="168275" indent="-168275"/>
            <a:r>
              <a:rPr lang="fr-FR" sz="2000" kern="0" dirty="0"/>
              <a:t>Crée une synergie positive avec toutes les grandes traditions religieuses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537423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F55A0-DA4E-03D1-0D61-7826D943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232831"/>
          </a:xfrm>
          <a:solidFill>
            <a:srgbClr val="FFFF99"/>
          </a:solidFill>
        </p:spPr>
        <p:txBody>
          <a:bodyPr/>
          <a:lstStyle/>
          <a:p>
            <a:r>
              <a:rPr lang="en-US" dirty="0"/>
              <a:t>Crowded slides (PPTs)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E02305-2C64-830F-06BF-0837606C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/>
              <a:t>My slides (PPTs) are “crowded” because they have many French translations in red text or purple background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D9554-0E95-8562-B522-14445159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C3216-1639-D5C0-E367-FAD3CA4367DC}"/>
              </a:ext>
            </a:extLst>
          </p:cNvPr>
          <p:cNvSpPr txBox="1"/>
          <p:nvPr/>
        </p:nvSpPr>
        <p:spPr>
          <a:xfrm>
            <a:off x="1181100" y="3538707"/>
            <a:ext cx="6781800" cy="120032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sz="2400" dirty="0"/>
              <a:t>Mes diapositives (PPT) sont « surchargées » car elles contiennent de nombreuses traductions en français, en texte rouge ou sur fond violet.</a:t>
            </a:r>
            <a:endParaRPr lang="en-GB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F86DB1-F7B9-1674-780C-42A14938D304}"/>
              </a:ext>
            </a:extLst>
          </p:cNvPr>
          <p:cNvSpPr txBox="1"/>
          <p:nvPr/>
        </p:nvSpPr>
        <p:spPr>
          <a:xfrm>
            <a:off x="3432760" y="5257799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Apologies !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(</a:t>
            </a:r>
            <a:r>
              <a:rPr lang="fr-FR" dirty="0">
                <a:solidFill>
                  <a:srgbClr val="FF0000"/>
                </a:solidFill>
              </a:rPr>
              <a:t>excuses !</a:t>
            </a:r>
            <a:r>
              <a:rPr lang="fr-FR" dirty="0"/>
              <a:t>)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63A203-9E55-5DB5-8FC8-09939F0A8583}"/>
              </a:ext>
            </a:extLst>
          </p:cNvPr>
          <p:cNvSpPr txBox="1"/>
          <p:nvPr/>
        </p:nvSpPr>
        <p:spPr>
          <a:xfrm>
            <a:off x="1070560" y="1000025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Diapositives (PPT) surchargées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2625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765" y="106969"/>
            <a:ext cx="3942435" cy="731602"/>
          </a:xfrm>
          <a:solidFill>
            <a:srgbClr val="FFDD4B"/>
          </a:solidFill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3200" dirty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080" y="891729"/>
            <a:ext cx="4466870" cy="5218797"/>
          </a:xfrm>
          <a:solidFill>
            <a:srgbClr val="FFDD4B">
              <a:alpha val="8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1800" u="sng" dirty="0"/>
              <a:t>SUMMARY</a:t>
            </a:r>
          </a:p>
          <a:p>
            <a:pPr marL="0" indent="0">
              <a:buNone/>
            </a:pPr>
            <a:r>
              <a:rPr lang="en-US" sz="1800" dirty="0"/>
              <a:t>Public Health and Mindfulness Fields show</a:t>
            </a:r>
          </a:p>
          <a:p>
            <a:pPr marL="171450" indent="-171450"/>
            <a:r>
              <a:rPr lang="en-US" sz="1800" dirty="0"/>
              <a:t>Strong foundational alignments (e.g., prevention; multi-sectoral)</a:t>
            </a:r>
          </a:p>
          <a:p>
            <a:pPr marL="171450" indent="-171450"/>
            <a:r>
              <a:rPr lang="en-US" sz="1800" dirty="0"/>
              <a:t>Some potentially resolvable tensions (e.g., multi-level, cultural/religious adaptation)</a:t>
            </a:r>
          </a:p>
          <a:p>
            <a:pPr marL="171450" indent="-171450"/>
            <a:r>
              <a:rPr lang="en-US" sz="1800" dirty="0"/>
              <a:t>Resources for integration include the PHIOMM framework, at least one multi-faith-resonant manualized program (MRP), and a growing support literature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u="sng" dirty="0"/>
              <a:t>CONCLUSION</a:t>
            </a:r>
          </a:p>
          <a:p>
            <a:pPr marL="0" indent="0">
              <a:buNone/>
            </a:pPr>
            <a:r>
              <a:rPr lang="en-US" sz="1800" dirty="0"/>
              <a:t>Integration poses challenges, but many resources are available, and many discoveries to be made.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76" y="6232580"/>
            <a:ext cx="436524" cy="476250"/>
          </a:xfrm>
        </p:spPr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BCB2F-94A9-46CD-A7B5-24AFC905E140}"/>
              </a:ext>
            </a:extLst>
          </p:cNvPr>
          <p:cNvSpPr txBox="1"/>
          <p:nvPr/>
        </p:nvSpPr>
        <p:spPr>
          <a:xfrm>
            <a:off x="533400" y="6110527"/>
            <a:ext cx="3164969" cy="707886"/>
          </a:xfrm>
          <a:prstGeom prst="rect">
            <a:avLst/>
          </a:prstGeom>
          <a:solidFill>
            <a:srgbClr val="FFC000">
              <a:alpha val="65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04DAC2-3750-4AD9-8BED-2B3824FA69F1}"/>
              </a:ext>
            </a:extLst>
          </p:cNvPr>
          <p:cNvSpPr txBox="1"/>
          <p:nvPr/>
        </p:nvSpPr>
        <p:spPr>
          <a:xfrm>
            <a:off x="7136024" y="6309380"/>
            <a:ext cx="19111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>
                <a:hlinkClick r:id="rId3"/>
              </a:rPr>
              <a:t>DougOman@Berkeley.edu</a:t>
            </a:r>
            <a:r>
              <a:rPr lang="en-US" sz="1100" dirty="0"/>
              <a:t> </a:t>
            </a:r>
          </a:p>
          <a:p>
            <a:pPr algn="r"/>
            <a:r>
              <a:rPr lang="en-US" sz="1100" dirty="0"/>
              <a:t> DougOman.org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BCDBAAA-3A04-DD3A-6A24-B93F14A8C532}"/>
              </a:ext>
            </a:extLst>
          </p:cNvPr>
          <p:cNvSpPr txBox="1">
            <a:spLocks/>
          </p:cNvSpPr>
          <p:nvPr/>
        </p:nvSpPr>
        <p:spPr>
          <a:xfrm>
            <a:off x="4591052" y="118212"/>
            <a:ext cx="4438189" cy="5992315"/>
          </a:xfrm>
          <a:prstGeom prst="rect">
            <a:avLst/>
          </a:prstGeom>
          <a:solidFill>
            <a:srgbClr val="FFCCF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fr-FR" sz="1800" kern="0" dirty="0"/>
              <a:t>SYNTHÈSE</a:t>
            </a:r>
          </a:p>
          <a:p>
            <a:pPr marL="171450" indent="-171450"/>
            <a:r>
              <a:rPr lang="fr-FR" sz="1800" kern="0" dirty="0"/>
              <a:t>Les domaines de la santé publique et de la </a:t>
            </a:r>
            <a:r>
              <a:rPr lang="fr-FR" sz="1800" kern="0" dirty="0" err="1"/>
              <a:t>mindfulness</a:t>
            </a:r>
            <a:r>
              <a:rPr lang="fr-FR" sz="1800" kern="0" dirty="0"/>
              <a:t> présentent :</a:t>
            </a:r>
          </a:p>
          <a:p>
            <a:pPr marL="171450" indent="-171450"/>
            <a:r>
              <a:rPr lang="fr-FR" sz="1800" kern="0" dirty="0"/>
              <a:t>De solides convergences fondamentales (par ex. : prévention, approche multisectorielle)</a:t>
            </a:r>
          </a:p>
          <a:p>
            <a:pPr marL="171450" indent="-171450"/>
            <a:r>
              <a:rPr lang="fr-FR" sz="1800" kern="0" dirty="0"/>
              <a:t>Certaines tensions potentiellement </a:t>
            </a:r>
            <a:r>
              <a:rPr lang="fr-FR" sz="1800" kern="0" dirty="0" err="1"/>
              <a:t>résolvables</a:t>
            </a:r>
            <a:r>
              <a:rPr lang="fr-FR" sz="1800" kern="0" dirty="0"/>
              <a:t> (par ex. : interventions à plusieurs niveaux, adaptation culturelle ou religieuse)</a:t>
            </a:r>
          </a:p>
          <a:p>
            <a:pPr marL="171450" indent="-171450"/>
            <a:r>
              <a:rPr lang="fr-FR" sz="1800" kern="0" dirty="0"/>
              <a:t>Parmi les ressources favorisant l'intégration, on compte le cadre PHIOMM, au moins un programme structuré (MRP) adapté aux contextes multiconfessionnels, ainsi qu'une littérature de soutien en plein essor.</a:t>
            </a:r>
          </a:p>
          <a:p>
            <a:pPr marL="0" indent="0">
              <a:buNone/>
            </a:pPr>
            <a:endParaRPr lang="fr-FR" sz="200" kern="0" dirty="0"/>
          </a:p>
          <a:p>
            <a:pPr marL="0" indent="0">
              <a:buFontTx/>
              <a:buNone/>
            </a:pPr>
            <a:r>
              <a:rPr lang="fr-FR" sz="1800" kern="0" dirty="0"/>
              <a:t>CONCLUSION</a:t>
            </a:r>
          </a:p>
          <a:p>
            <a:pPr marL="0" indent="0">
              <a:buFontTx/>
              <a:buNone/>
            </a:pPr>
            <a:r>
              <a:rPr lang="fr-FR" sz="1800" kern="0" dirty="0"/>
              <a:t>L'intégration présente des défis, mais de nombreuses ressources sont disponibles et bien des découvertes restent à faire.</a:t>
            </a:r>
            <a:endParaRPr lang="en-GB" sz="1800" kern="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4B7F6F-CEC2-F3F8-FF11-960667F0D222}"/>
              </a:ext>
            </a:extLst>
          </p:cNvPr>
          <p:cNvSpPr txBox="1"/>
          <p:nvPr/>
        </p:nvSpPr>
        <p:spPr>
          <a:xfrm>
            <a:off x="3701405" y="6124714"/>
            <a:ext cx="348845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QUESTIONS?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529433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6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54" y="3847760"/>
            <a:ext cx="7694029" cy="15870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Promising Alignment of Mindfulness &amp; PH 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Prevention orientation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Importance of mental health, stress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/>
              <a:t>Multi-sectorial orientation (healthcare, workplaces, etc.)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04" y="243219"/>
            <a:ext cx="8229600" cy="159883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Can Mindfulness become an </a:t>
            </a:r>
            <a:r>
              <a:rPr lang="en-US" sz="2800" u="sng" dirty="0"/>
              <a:t>established part</a:t>
            </a:r>
            <a:r>
              <a:rPr lang="en-US" sz="2800" dirty="0"/>
              <a:t> of Public Health?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2DCAA-DD1F-40A3-BBBB-98AC27140361}"/>
              </a:ext>
            </a:extLst>
          </p:cNvPr>
          <p:cNvSpPr txBox="1"/>
          <p:nvPr/>
        </p:nvSpPr>
        <p:spPr>
          <a:xfrm>
            <a:off x="225224" y="1913685"/>
            <a:ext cx="8097088" cy="830997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Wingdings" panose="05000000000000000000" pitchFamily="2" charset="2"/>
              </a:rPr>
              <a:t> </a:t>
            </a:r>
            <a:r>
              <a:rPr lang="en-US" sz="2400" dirty="0"/>
              <a:t>Research base shows individual mindfulness benefits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 But c</a:t>
            </a:r>
            <a:r>
              <a:rPr lang="en-US" sz="2400" dirty="0"/>
              <a:t>an it promote </a:t>
            </a:r>
            <a:r>
              <a:rPr lang="en-US" sz="2400" b="1" u="sng" dirty="0"/>
              <a:t>population health &amp; resilience</a:t>
            </a:r>
            <a:r>
              <a:rPr lang="en-US" sz="2400" dirty="0"/>
              <a:t>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CF64-B70C-544F-BEB0-E39973E02CBB}"/>
              </a:ext>
            </a:extLst>
          </p:cNvPr>
          <p:cNvSpPr txBox="1"/>
          <p:nvPr/>
        </p:nvSpPr>
        <p:spPr>
          <a:xfrm>
            <a:off x="407704" y="2858440"/>
            <a:ext cx="8717246" cy="707886"/>
          </a:xfrm>
          <a:prstGeom prst="rect">
            <a:avLst/>
          </a:prstGeom>
          <a:solidFill>
            <a:srgbClr val="FFCCCC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ym typeface="Wingdings" panose="05000000000000000000" pitchFamily="2" charset="2"/>
              </a:rPr>
              <a:t> </a:t>
            </a:r>
            <a:r>
              <a:rPr lang="fr-FR" sz="2000" dirty="0"/>
              <a:t>Les recherches démontrent les bienfaits de la </a:t>
            </a:r>
            <a:r>
              <a:rPr lang="fr-FR" sz="2000" dirty="0" err="1"/>
              <a:t>mindfulness</a:t>
            </a:r>
            <a:r>
              <a:rPr lang="fr-FR" sz="2000" dirty="0"/>
              <a:t>.</a:t>
            </a:r>
            <a:endParaRPr lang="en-US" sz="2000" dirty="0"/>
          </a:p>
          <a:p>
            <a:r>
              <a:rPr lang="en-US" sz="2000" dirty="0">
                <a:sym typeface="Wingdings" panose="05000000000000000000" pitchFamily="2" charset="2"/>
              </a:rPr>
              <a:t> </a:t>
            </a:r>
            <a:r>
              <a:rPr lang="fr-FR" sz="2000" dirty="0">
                <a:sym typeface="Wingdings" panose="05000000000000000000" pitchFamily="2" charset="2"/>
              </a:rPr>
              <a:t>Mais c</a:t>
            </a:r>
            <a:r>
              <a:rPr lang="fr-FR" sz="2000" dirty="0"/>
              <a:t>ela peut-il favoriser la </a:t>
            </a:r>
            <a:r>
              <a:rPr lang="fr-FR" sz="2000" b="1" u="sng" dirty="0"/>
              <a:t>santé et la résilience de la population </a:t>
            </a:r>
            <a:r>
              <a:rPr lang="en-US" sz="20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775814" y="5500402"/>
            <a:ext cx="8097088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Alignement prometteur entre pleine conscience et santé publique sur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Approche axée sur la prévention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Importance de la santé mentale et du stress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ym typeface="Wingdings" panose="05000000000000000000" pitchFamily="2" charset="2"/>
              </a:rPr>
              <a:t>Approche multisectorielle (santé, milieux de travail, etc.)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997168" y="123382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err="1">
                <a:solidFill>
                  <a:srgbClr val="FF0000"/>
                </a:solidFill>
              </a:rPr>
              <a:t>Mindfulness</a:t>
            </a:r>
            <a:r>
              <a:rPr lang="fr-FR" dirty="0">
                <a:solidFill>
                  <a:srgbClr val="FF0000"/>
                </a:solidFill>
              </a:rPr>
              <a:t> peut-elle s'inscrire durablement dans le domaine de la santé publique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6E5E58-BEAE-35D1-6BF0-3D45C575C1EB}"/>
              </a:ext>
            </a:extLst>
          </p:cNvPr>
          <p:cNvSpPr txBox="1"/>
          <p:nvPr/>
        </p:nvSpPr>
        <p:spPr>
          <a:xfrm>
            <a:off x="0" y="41789"/>
            <a:ext cx="2396810" cy="369332"/>
          </a:xfrm>
          <a:prstGeom prst="rect">
            <a:avLst/>
          </a:prstGeom>
          <a:solidFill>
            <a:srgbClr val="C4E59F"/>
          </a:solidFill>
        </p:spPr>
        <p:txBody>
          <a:bodyPr wrap="none" rtlCol="0">
            <a:spAutoFit/>
          </a:bodyPr>
          <a:lstStyle/>
          <a:p>
            <a:r>
              <a:rPr lang="en-US" b="1" u="sng" dirty="0"/>
              <a:t>PROMISE + PUZZLE</a:t>
            </a:r>
            <a:endParaRPr lang="en-GB" b="1" u="sng" dirty="0"/>
          </a:p>
        </p:txBody>
      </p:sp>
    </p:spTree>
    <p:extLst>
      <p:ext uri="{BB962C8B-B14F-4D97-AF65-F5344CB8AC3E}">
        <p14:creationId xmlns:p14="http://schemas.microsoft.com/office/powerpoint/2010/main" val="1781327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2277" y="3997933"/>
            <a:ext cx="3710923" cy="952840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What’s going on?</a:t>
            </a:r>
          </a:p>
          <a:p>
            <a:pPr marL="0" indent="0">
              <a:buNone/>
            </a:pPr>
            <a:r>
              <a:rPr lang="en-US" sz="2400" dirty="0"/>
              <a:t>Where’s the problem?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4" y="33414"/>
            <a:ext cx="8229600" cy="159883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Can Mindfulness become an </a:t>
            </a:r>
            <a:r>
              <a:rPr lang="en-US" sz="2800" u="sng" dirty="0"/>
              <a:t>established part</a:t>
            </a:r>
            <a:r>
              <a:rPr lang="en-US" sz="2800" dirty="0"/>
              <a:t> of Public Health?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2DCAA-DD1F-40A3-BBBB-98AC27140361}"/>
              </a:ext>
            </a:extLst>
          </p:cNvPr>
          <p:cNvSpPr txBox="1"/>
          <p:nvPr/>
        </p:nvSpPr>
        <p:spPr>
          <a:xfrm>
            <a:off x="907493" y="1756593"/>
            <a:ext cx="6553200" cy="830997"/>
          </a:xfrm>
          <a:prstGeom prst="rect">
            <a:avLst/>
          </a:prstGeom>
          <a:solidFill>
            <a:srgbClr val="FFCC00">
              <a:alpha val="35000"/>
            </a:srgbClr>
          </a:solidFill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But “mindfulness” is essentially </a:t>
            </a:r>
            <a:r>
              <a:rPr lang="en-US" sz="2400" b="1" u="sng" dirty="0"/>
              <a:t>ABSENT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from top-tier public health journals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ACF64-B70C-544F-BEB0-E39973E02CBB}"/>
              </a:ext>
            </a:extLst>
          </p:cNvPr>
          <p:cNvSpPr txBox="1"/>
          <p:nvPr/>
        </p:nvSpPr>
        <p:spPr>
          <a:xfrm>
            <a:off x="1320548" y="2769952"/>
            <a:ext cx="6053223" cy="707886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Mais la </a:t>
            </a:r>
            <a:r>
              <a:rPr lang="fr-FR" sz="2000" dirty="0" err="1"/>
              <a:t>Mindfulness</a:t>
            </a:r>
            <a:r>
              <a:rPr lang="fr-FR" sz="2000" dirty="0"/>
              <a:t> est essentiellement </a:t>
            </a:r>
            <a:r>
              <a:rPr lang="fr-FR" sz="2000" b="1" u="sng" dirty="0"/>
              <a:t>absente</a:t>
            </a:r>
            <a:r>
              <a:rPr lang="fr-FR" sz="2000" dirty="0"/>
              <a:t> des revues de santé publique de premier plan.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3581400" y="5244056"/>
            <a:ext cx="2729386" cy="707886"/>
          </a:xfrm>
          <a:prstGeom prst="rect">
            <a:avLst/>
          </a:prstGeom>
          <a:solidFill>
            <a:srgbClr val="FFCCFF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Que se passe-t-il ? </a:t>
            </a:r>
          </a:p>
          <a:p>
            <a:r>
              <a:rPr lang="fr-FR" sz="2000" dirty="0"/>
              <a:t>Où est le problème ?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1070560" y="100002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err="1">
                <a:solidFill>
                  <a:srgbClr val="FF0000"/>
                </a:solidFill>
              </a:rPr>
              <a:t>Mindfulness</a:t>
            </a:r>
            <a:r>
              <a:rPr lang="fr-FR" dirty="0">
                <a:solidFill>
                  <a:srgbClr val="FF0000"/>
                </a:solidFill>
              </a:rPr>
              <a:t> peut-elle s'inscrire durablement dans le domaine de la santé publique 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1070560" y="3850538"/>
            <a:ext cx="1579864" cy="243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303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7093" y="1646022"/>
            <a:ext cx="3177523" cy="952840"/>
          </a:xfrm>
          <a:solidFill>
            <a:srgbClr val="CCFFCC"/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What’s going on?</a:t>
            </a:r>
          </a:p>
          <a:p>
            <a:pPr marL="0" indent="0">
              <a:buNone/>
            </a:pPr>
            <a:r>
              <a:rPr lang="en-US" sz="2400" dirty="0"/>
              <a:t>Where’s the problem?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54" y="33414"/>
            <a:ext cx="8229600" cy="1598837"/>
          </a:xfrm>
          <a:solidFill>
            <a:srgbClr val="FFFF00"/>
          </a:solidFill>
        </p:spPr>
        <p:txBody>
          <a:bodyPr/>
          <a:lstStyle/>
          <a:p>
            <a:r>
              <a:rPr lang="en-US" sz="2800" dirty="0"/>
              <a:t>Can Mindfulness become an </a:t>
            </a:r>
            <a:r>
              <a:rPr lang="en-US" sz="2800" u="sng" dirty="0"/>
              <a:t>established part</a:t>
            </a:r>
            <a:r>
              <a:rPr lang="en-US" sz="2800" dirty="0"/>
              <a:t> of Public Health?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947" y="63121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6</a:t>
            </a:fld>
            <a:endParaRPr lang="en-US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B518E0-C221-6505-9297-BC970AD2F5F7}"/>
              </a:ext>
            </a:extLst>
          </p:cNvPr>
          <p:cNvSpPr txBox="1"/>
          <p:nvPr/>
        </p:nvSpPr>
        <p:spPr>
          <a:xfrm>
            <a:off x="6373666" y="1701512"/>
            <a:ext cx="2729386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sz="2000" dirty="0"/>
              <a:t>Que se passe-t-il ? </a:t>
            </a:r>
          </a:p>
          <a:p>
            <a:r>
              <a:rPr lang="fr-FR" sz="2000" dirty="0"/>
              <a:t>Où est le problème ?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ED677C-40BF-E0B9-2727-6EE81CFD42A8}"/>
              </a:ext>
            </a:extLst>
          </p:cNvPr>
          <p:cNvSpPr txBox="1"/>
          <p:nvPr/>
        </p:nvSpPr>
        <p:spPr>
          <a:xfrm>
            <a:off x="1070560" y="1000025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La </a:t>
            </a:r>
            <a:r>
              <a:rPr lang="fr-FR" dirty="0" err="1">
                <a:solidFill>
                  <a:srgbClr val="FF0000"/>
                </a:solidFill>
              </a:rPr>
              <a:t>Mindfulness</a:t>
            </a:r>
            <a:r>
              <a:rPr lang="fr-FR" dirty="0">
                <a:solidFill>
                  <a:srgbClr val="FF0000"/>
                </a:solidFill>
              </a:rPr>
              <a:t> peut-elle s'inscrire durablement dans le domaine de la santé publique 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12" name="Picture 6" descr="http://thumbs.dreamstime.com/z/thinking-doctor-scratching-head-male-holding-clipboard-reading-three-quarter-length-studio-shot-isolated-white-45237379.jpg">
            <a:extLst>
              <a:ext uri="{FF2B5EF4-FFF2-40B4-BE49-F238E27FC236}">
                <a16:creationId xmlns:a16="http://schemas.microsoft.com/office/drawing/2014/main" id="{4C0E7400-7C5F-E58D-EBA6-765D076ABF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74" b="4950"/>
          <a:stretch/>
        </p:blipFill>
        <p:spPr bwMode="auto">
          <a:xfrm>
            <a:off x="2539628" y="1618146"/>
            <a:ext cx="637465" cy="98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196312-A71E-FB51-330A-44699C784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52" y="2852653"/>
            <a:ext cx="1211300" cy="1608854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18CA649-6408-7783-92FE-38363392F2B5}"/>
              </a:ext>
            </a:extLst>
          </p:cNvPr>
          <p:cNvSpPr txBox="1">
            <a:spLocks/>
          </p:cNvSpPr>
          <p:nvPr/>
        </p:nvSpPr>
        <p:spPr bwMode="auto">
          <a:xfrm>
            <a:off x="246236" y="2852653"/>
            <a:ext cx="7645515" cy="1982573"/>
          </a:xfrm>
          <a:prstGeom prst="rect">
            <a:avLst/>
          </a:prstGeom>
          <a:solidFill>
            <a:srgbClr val="CCFFCC">
              <a:alpha val="50000"/>
            </a:srgb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1800" i="1" kern="0" dirty="0"/>
              <a:t>Mindfulness</a:t>
            </a:r>
            <a:r>
              <a:rPr lang="en-US" sz="1800" kern="0" dirty="0"/>
              <a:t> </a:t>
            </a:r>
            <a:r>
              <a:rPr lang="en-US" sz="1800" b="1" u="sng" kern="0" dirty="0"/>
              <a:t>special issue </a:t>
            </a:r>
            <a:r>
              <a:rPr lang="en-US" sz="1800" kern="0" dirty="0"/>
              <a:t>on public health (2025, March, pp 571-782)</a:t>
            </a:r>
          </a:p>
          <a:p>
            <a:pPr marL="177800" indent="-177800"/>
            <a:r>
              <a:rPr lang="en-US" sz="1800" kern="0" dirty="0"/>
              <a:t>Target article for commentary (Oman): </a:t>
            </a:r>
            <a:br>
              <a:rPr lang="en-US" sz="1800" kern="0" dirty="0"/>
            </a:br>
            <a:r>
              <a:rPr lang="en-US" sz="1800" kern="0" dirty="0"/>
              <a:t>“Mindfulness for Global Public Health: </a:t>
            </a:r>
            <a:r>
              <a:rPr lang="en-US" sz="1800" b="1" u="sng" kern="0" dirty="0"/>
              <a:t>Critical Analysis and Agenda</a:t>
            </a:r>
            <a:r>
              <a:rPr lang="en-US" sz="1800" kern="0" dirty="0"/>
              <a:t>”  </a:t>
            </a:r>
          </a:p>
          <a:p>
            <a:pPr marL="177800" indent="-177800"/>
            <a:r>
              <a:rPr lang="en-US" sz="1800" kern="0" dirty="0"/>
              <a:t>15 commentaries</a:t>
            </a:r>
          </a:p>
          <a:p>
            <a:pPr marL="177800" indent="-177800"/>
            <a:r>
              <a:rPr lang="en-US" sz="1800" kern="0" dirty="0"/>
              <a:t>“Reply: The PHIOMM </a:t>
            </a:r>
            <a:r>
              <a:rPr lang="en-US" sz="1800" b="1" u="sng" kern="0" dirty="0"/>
              <a:t>framework for implementing</a:t>
            </a:r>
            <a:r>
              <a:rPr lang="en-US" sz="1800" kern="0" dirty="0"/>
              <a:t> mindfulness in public health, with groundwork”</a:t>
            </a:r>
            <a:endParaRPr lang="en-US" sz="2400" kern="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0FAFB4-9468-5844-B141-A380D784EB19}"/>
              </a:ext>
            </a:extLst>
          </p:cNvPr>
          <p:cNvSpPr txBox="1"/>
          <p:nvPr/>
        </p:nvSpPr>
        <p:spPr>
          <a:xfrm>
            <a:off x="426753" y="4835226"/>
            <a:ext cx="8717247" cy="204671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fr-FR" sz="1600" b="1" u="sng" dirty="0"/>
              <a:t>Numéro spécial</a:t>
            </a:r>
            <a:r>
              <a:rPr lang="fr-FR" sz="1600" dirty="0"/>
              <a:t> de la revue *</a:t>
            </a:r>
            <a:r>
              <a:rPr lang="fr-FR" sz="1600" dirty="0" err="1"/>
              <a:t>Mindfulness</a:t>
            </a:r>
            <a:r>
              <a:rPr lang="fr-FR" sz="1600" dirty="0"/>
              <a:t>* consacré à la santé publique (mars 2025)</a:t>
            </a:r>
          </a:p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Article principal faisant l'objet de commentaires (Oman) : </a:t>
            </a:r>
            <a:br>
              <a:rPr lang="fr-FR" sz="1600" dirty="0"/>
            </a:br>
            <a:r>
              <a:rPr lang="fr-FR" sz="1600" dirty="0"/>
              <a:t>« La </a:t>
            </a:r>
            <a:r>
              <a:rPr lang="fr-FR" sz="1600" dirty="0" err="1"/>
              <a:t>mindfulness</a:t>
            </a:r>
            <a:r>
              <a:rPr lang="fr-FR" sz="1600" dirty="0"/>
              <a:t> au service de la santé publique mondiale : </a:t>
            </a:r>
            <a:br>
              <a:rPr lang="fr-FR" sz="1600" dirty="0"/>
            </a:br>
            <a:r>
              <a:rPr lang="fr-FR" sz="1600" b="1" dirty="0"/>
              <a:t>   </a:t>
            </a:r>
            <a:r>
              <a:rPr lang="fr-FR" sz="1600" b="1" u="sng" dirty="0"/>
              <a:t>analyse critique et programme d'action</a:t>
            </a:r>
            <a:r>
              <a:rPr lang="fr-FR" sz="1600" b="1" dirty="0"/>
              <a:t> </a:t>
            </a:r>
            <a:r>
              <a:rPr lang="fr-FR" sz="1600" dirty="0"/>
              <a:t>»</a:t>
            </a:r>
          </a:p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15 commentaires</a:t>
            </a:r>
          </a:p>
          <a:p>
            <a:pPr marL="114300" indent="-1143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/>
              <a:t>« Réponse : Le </a:t>
            </a:r>
            <a:r>
              <a:rPr lang="fr-FR" sz="1600" b="1" u="sng" dirty="0"/>
              <a:t>cadre</a:t>
            </a:r>
            <a:r>
              <a:rPr lang="fr-FR" sz="1600" dirty="0"/>
              <a:t> PHIOMM </a:t>
            </a:r>
            <a:r>
              <a:rPr lang="fr-FR" sz="1600" b="1" u="sng" dirty="0"/>
              <a:t>pour la mise en œuvre</a:t>
            </a:r>
            <a:r>
              <a:rPr lang="fr-FR" sz="1600" b="1" dirty="0"/>
              <a:t> </a:t>
            </a:r>
            <a:r>
              <a:rPr lang="fr-FR" sz="1600" dirty="0"/>
              <a:t>de la </a:t>
            </a:r>
            <a:r>
              <a:rPr lang="fr-FR" sz="1600" dirty="0" err="1"/>
              <a:t>mindfulness</a:t>
            </a:r>
            <a:r>
              <a:rPr lang="fr-FR" sz="1600" dirty="0"/>
              <a:t> en santé publique, avec les fondements associés »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E308A-2C0E-E929-2AA4-C0D8447ECF3F}"/>
              </a:ext>
            </a:extLst>
          </p:cNvPr>
          <p:cNvSpPr txBox="1"/>
          <p:nvPr/>
        </p:nvSpPr>
        <p:spPr>
          <a:xfrm>
            <a:off x="246236" y="1835799"/>
            <a:ext cx="1928311" cy="923330"/>
          </a:xfrm>
          <a:prstGeom prst="rect">
            <a:avLst/>
          </a:prstGeom>
          <a:solidFill>
            <a:srgbClr val="FFDD4B"/>
          </a:solidFill>
        </p:spPr>
        <p:txBody>
          <a:bodyPr wrap="square" rtlCol="0">
            <a:spAutoFit/>
          </a:bodyPr>
          <a:lstStyle/>
          <a:p>
            <a:r>
              <a:rPr lang="en-US" b="1" u="sng" dirty="0"/>
              <a:t>TO ADDRESS THESE QUESTIONS…</a:t>
            </a:r>
            <a:endParaRPr lang="en-GB" b="1" u="sng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FC14DE5-A482-5D40-2B5E-5C7EAD279F43}"/>
              </a:ext>
            </a:extLst>
          </p:cNvPr>
          <p:cNvSpPr/>
          <p:nvPr/>
        </p:nvSpPr>
        <p:spPr bwMode="auto">
          <a:xfrm>
            <a:off x="246234" y="3158529"/>
            <a:ext cx="7526165" cy="651471"/>
          </a:xfrm>
          <a:prstGeom prst="roundRect">
            <a:avLst/>
          </a:prstGeom>
          <a:noFill/>
          <a:ln w="508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283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EC21DBA-99A4-4DCD-A652-AA0897E2D679}"/>
              </a:ext>
            </a:extLst>
          </p:cNvPr>
          <p:cNvSpPr/>
          <p:nvPr/>
        </p:nvSpPr>
        <p:spPr bwMode="auto">
          <a:xfrm>
            <a:off x="419822" y="1891837"/>
            <a:ext cx="3143250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 w="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6FB8C1-CDEA-4F83-B740-54B2A9F2C26B}"/>
              </a:ext>
            </a:extLst>
          </p:cNvPr>
          <p:cNvSpPr/>
          <p:nvPr/>
        </p:nvSpPr>
        <p:spPr bwMode="auto">
          <a:xfrm>
            <a:off x="2743200" y="1517949"/>
            <a:ext cx="2285277" cy="381000"/>
          </a:xfrm>
          <a:prstGeom prst="rect">
            <a:avLst/>
          </a:prstGeom>
          <a:solidFill>
            <a:srgbClr val="FFFF00">
              <a:alpha val="50000"/>
            </a:srgbClr>
          </a:solidFill>
          <a:ln w="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7D16C-1491-4DE6-93AC-0CC56E72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22" y="1144061"/>
            <a:ext cx="8476527" cy="36576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“Public health refers to all organized efforts of society to prevent disease, </a:t>
            </a:r>
            <a:r>
              <a:rPr lang="en-US" sz="2400" u="sng" dirty="0"/>
              <a:t>promote health</a:t>
            </a:r>
            <a:r>
              <a:rPr lang="en-US" sz="2400" dirty="0"/>
              <a:t>, and prolong life among the </a:t>
            </a:r>
            <a:r>
              <a:rPr lang="en-US" sz="2400" u="sng" dirty="0"/>
              <a:t>population as a whole</a:t>
            </a:r>
            <a:r>
              <a:rPr lang="en-US" sz="2400" dirty="0"/>
              <a:t>. Its activities aim to provide conditions in which people can be healthy and focus on entire populations, not on individual patients or diseases.”</a:t>
            </a:r>
          </a:p>
          <a:p>
            <a:pPr lvl="1"/>
            <a:r>
              <a:rPr lang="en-US" sz="2000" dirty="0"/>
              <a:t>World Health Organization (2015)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CF12FD-EBEC-495F-8FFD-BD07FB369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930275"/>
          </a:xfrm>
          <a:solidFill>
            <a:srgbClr val="FFC000"/>
          </a:solidFill>
        </p:spPr>
        <p:txBody>
          <a:bodyPr/>
          <a:lstStyle/>
          <a:p>
            <a:r>
              <a:rPr lang="en-US" sz="2800" dirty="0"/>
              <a:t>What is Public / Global Health ?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A88AF-5D5C-4DE4-9719-8BC38620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62156A-9564-4DAC-8093-548D72B23337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FE5A8F-82EE-4B5E-3C48-E00F54B7AFE2}"/>
              </a:ext>
            </a:extLst>
          </p:cNvPr>
          <p:cNvSpPr txBox="1"/>
          <p:nvPr/>
        </p:nvSpPr>
        <p:spPr>
          <a:xfrm>
            <a:off x="1534607" y="3678275"/>
            <a:ext cx="6246956" cy="2862322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/>
              <a:t>« La santé publique désigne l’ensemble des efforts organisés par la société pour prévenir la maladie, </a:t>
            </a:r>
            <a:r>
              <a:rPr lang="fr-FR" sz="2000" u="sng" dirty="0"/>
              <a:t>promouvoir la santé </a:t>
            </a:r>
            <a:r>
              <a:rPr lang="fr-FR" sz="2000" dirty="0"/>
              <a:t>et prolonger la vie au sein de la </a:t>
            </a:r>
            <a:r>
              <a:rPr lang="fr-FR" sz="2000" u="sng" dirty="0"/>
              <a:t>population dans son ensemble</a:t>
            </a:r>
            <a:r>
              <a:rPr lang="fr-FR" sz="2000" dirty="0"/>
              <a:t>. Ses activités visent à créer des conditions permettant aux individus d’être en bonne santé et se concentrent sur des populations entières, plutôt que sur des patients ou des maladies pris individuellement. »</a:t>
            </a:r>
          </a:p>
          <a:p>
            <a:pPr marL="0" indent="0">
              <a:buNone/>
            </a:pPr>
            <a:r>
              <a:rPr lang="fr-FR" sz="2000" dirty="0"/>
              <a:t>  -- Organisation mondiale de la santé (2015)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2339A1-B79A-F340-ECD6-83E2E4A07D94}"/>
              </a:ext>
            </a:extLst>
          </p:cNvPr>
          <p:cNvSpPr txBox="1"/>
          <p:nvPr/>
        </p:nvSpPr>
        <p:spPr>
          <a:xfrm>
            <a:off x="2209800" y="629525"/>
            <a:ext cx="5105400" cy="37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Qu'est-ce que la santé publique ou mondiale ?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3570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76" y="25400"/>
            <a:ext cx="7065924" cy="927879"/>
          </a:xfrm>
          <a:solidFill>
            <a:srgbClr val="FFDD4B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What is State of the Art in Public Health?</a:t>
            </a:r>
            <a:br>
              <a:rPr lang="en-US" sz="1200" dirty="0"/>
            </a:br>
            <a:r>
              <a:rPr lang="en-US" sz="1200" dirty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138" y="1014242"/>
            <a:ext cx="4434662" cy="5633625"/>
          </a:xfrm>
          <a:solidFill>
            <a:srgbClr val="FFFF00">
              <a:alpha val="4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Modern public / global health recognizes: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sz="2000" dirty="0"/>
              <a:t>Physical + mental health interconnected (late 20</a:t>
            </a:r>
            <a:r>
              <a:rPr lang="en-US" sz="2000" baseline="30000" dirty="0"/>
              <a:t>th</a:t>
            </a:r>
            <a:r>
              <a:rPr lang="en-US" sz="2000" dirty="0"/>
              <a:t> c.-)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Movement for Global Mental Health (2007-)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sz="2000" dirty="0"/>
              <a:t>Stress and resilience important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en-US" sz="2000" b="1" u="sng" dirty="0"/>
              <a:t>Multi-level</a:t>
            </a:r>
            <a:r>
              <a:rPr lang="en-US" sz="2000" dirty="0"/>
              <a:t> (individual, group, community, society)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Multi-level </a:t>
            </a:r>
            <a:r>
              <a:rPr lang="en-US" sz="1600" u="sng" dirty="0"/>
              <a:t>causal influences </a:t>
            </a:r>
            <a:r>
              <a:rPr lang="en-US" sz="1600" dirty="0"/>
              <a:t>recognized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Multi-level </a:t>
            </a:r>
            <a:r>
              <a:rPr lang="en-US" sz="1600" u="sng" dirty="0"/>
              <a:t>interventions</a:t>
            </a:r>
            <a:r>
              <a:rPr lang="en-US" sz="1600" dirty="0"/>
              <a:t> are state-of-the-art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ð"/>
            </a:pPr>
            <a:r>
              <a:rPr lang="en-US" sz="2000" b="1" u="sng" dirty="0"/>
              <a:t>Multi-sector</a:t>
            </a:r>
            <a:r>
              <a:rPr lang="en-US" sz="2000" dirty="0"/>
              <a:t> (healthcare, workplace, schools…)</a:t>
            </a:r>
          </a:p>
          <a:p>
            <a:pPr>
              <a:spcBef>
                <a:spcPts val="900"/>
              </a:spcBef>
              <a:buFont typeface="Wingdings" panose="05000000000000000000" pitchFamily="2" charset="2"/>
              <a:buChar char="ð"/>
            </a:pPr>
            <a:r>
              <a:rPr lang="en-US" sz="2000" b="1" u="sng" dirty="0"/>
              <a:t>Cultural context </a:t>
            </a:r>
            <a:r>
              <a:rPr lang="en-US" sz="2000" dirty="0"/>
              <a:t>+ adaptation</a:t>
            </a:r>
          </a:p>
          <a:p>
            <a:endParaRPr lang="en-US" sz="20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76" y="6232580"/>
            <a:ext cx="436524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8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822AD-F369-D75A-C7C8-80EA4368688E}"/>
              </a:ext>
            </a:extLst>
          </p:cNvPr>
          <p:cNvSpPr txBox="1"/>
          <p:nvPr/>
        </p:nvSpPr>
        <p:spPr>
          <a:xfrm>
            <a:off x="4838700" y="1039642"/>
            <a:ext cx="4267200" cy="544764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/>
              <a:t>La santé publique et mondiale moderne reconnaît :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fr-FR" sz="2000" dirty="0"/>
              <a:t>Interconnexion entre santé physique et mentale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Mouvement pour la santé mentale mondiale (depuis 2007)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fr-FR" sz="2000" dirty="0"/>
              <a:t>Importance du stress et de la résilience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fr-FR" sz="2000" b="1" u="sng" dirty="0"/>
              <a:t>Multiniveau</a:t>
            </a:r>
            <a:r>
              <a:rPr lang="fr-FR" sz="2000" dirty="0"/>
              <a:t> (individuel, interpersonnel, communautaire, sociétal)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dirty="0"/>
              <a:t>Reconnaissance de </a:t>
            </a:r>
            <a:r>
              <a:rPr lang="fr-FR" sz="1600" u="sng" dirty="0"/>
              <a:t>facteurs causaux </a:t>
            </a:r>
            <a:r>
              <a:rPr lang="fr-FR" sz="1600" dirty="0"/>
              <a:t>à plusieurs niveaux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fr-FR" sz="1600" u="sng" dirty="0"/>
              <a:t>Interventions</a:t>
            </a:r>
            <a:r>
              <a:rPr lang="fr-FR" sz="1600" dirty="0"/>
              <a:t> multiniveaux à la pointe des connaissances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fr-FR" sz="2000" b="1" u="sng" dirty="0"/>
              <a:t>Multisectorielle</a:t>
            </a:r>
            <a:r>
              <a:rPr lang="fr-FR" sz="2000" dirty="0"/>
              <a:t> (santé, milieu professionnel, écoles, etc.)</a:t>
            </a:r>
          </a:p>
          <a:p>
            <a:pPr marL="342900" indent="-342900">
              <a:buFont typeface="Wingdings" panose="05000000000000000000" pitchFamily="2" charset="2"/>
              <a:buChar char="ð"/>
            </a:pPr>
            <a:r>
              <a:rPr lang="fr-FR" sz="2000" b="1" u="sng" dirty="0"/>
              <a:t>Contexte culturel </a:t>
            </a:r>
            <a:r>
              <a:rPr lang="fr-FR" sz="2000" dirty="0"/>
              <a:t>et adaptation</a:t>
            </a:r>
            <a:endParaRPr lang="en-GB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3E38C1-9535-3131-CDB2-1ADA692A2CAB}"/>
              </a:ext>
            </a:extLst>
          </p:cNvPr>
          <p:cNvSpPr txBox="1"/>
          <p:nvPr/>
        </p:nvSpPr>
        <p:spPr>
          <a:xfrm>
            <a:off x="1143000" y="583947"/>
            <a:ext cx="53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Qu'est-ce que l'état de l'art en santé publique ?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859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C0CD6-7E99-0B12-C47D-68D0FC495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907542"/>
          </a:xfrm>
          <a:solidFill>
            <a:srgbClr val="FFDD4B"/>
          </a:solidFill>
        </p:spPr>
        <p:txBody>
          <a:bodyPr/>
          <a:lstStyle/>
          <a:p>
            <a:r>
              <a:rPr lang="en-US" sz="2800" b="1" u="sng" dirty="0"/>
              <a:t>Who</a:t>
            </a:r>
            <a:r>
              <a:rPr lang="en-US" sz="2800" dirty="0"/>
              <a:t> is the ‘Public’ in Public / Global Health? </a:t>
            </a:r>
            <a:br>
              <a:rPr lang="en-US" sz="2800" dirty="0"/>
            </a:br>
            <a:endParaRPr lang="en-GB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993D84-0581-2EF5-15D8-C6D9AB6C2F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100" y="1291005"/>
            <a:ext cx="4038600" cy="512127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Local (Marseille?)</a:t>
            </a:r>
            <a:br>
              <a:rPr lang="en-US" u="sng" dirty="0"/>
            </a:br>
            <a:endParaRPr lang="en-US" u="sng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/>
              <a:t>France: 69 M (2026)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Global: 8300 M (2026)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0B63A4-C4DD-56F8-794E-391D3DFA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76750" y="1291005"/>
            <a:ext cx="4038600" cy="2622941"/>
          </a:xfrm>
          <a:solidFill>
            <a:srgbClr val="FFFF00"/>
          </a:solidFill>
        </p:spPr>
        <p:txBody>
          <a:bodyPr/>
          <a:lstStyle/>
          <a:p>
            <a:pPr marL="0" indent="0">
              <a:buNone/>
            </a:pPr>
            <a:r>
              <a:rPr lang="fr-FR" sz="2400" dirty="0" err="1"/>
              <a:t>Each</a:t>
            </a:r>
            <a:r>
              <a:rPr lang="fr-FR" sz="2400" dirty="0"/>
              <a:t> </a:t>
            </a:r>
            <a:r>
              <a:rPr lang="fr-FR" sz="2400" dirty="0" err="1"/>
              <a:t>level</a:t>
            </a:r>
            <a:r>
              <a:rPr lang="fr-FR" sz="2400" dirty="0"/>
              <a:t> </a:t>
            </a:r>
            <a:r>
              <a:rPr lang="fr-FR" sz="2400" dirty="0" err="1"/>
              <a:t>is</a:t>
            </a:r>
            <a:r>
              <a:rPr lang="fr-FR" sz="2400" dirty="0"/>
              <a:t> important:.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FR" sz="2400" dirty="0" err="1"/>
              <a:t>Locality</a:t>
            </a:r>
            <a:r>
              <a:rPr lang="fr-FR" sz="2400" dirty="0"/>
              <a:t>: PH </a:t>
            </a:r>
            <a:r>
              <a:rPr lang="fr-FR" sz="2400" dirty="0" err="1"/>
              <a:t>departments</a:t>
            </a:r>
            <a:r>
              <a:rPr lang="fr-FR" sz="2400" dirty="0"/>
              <a:t> serve local areas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FR" sz="2400" dirty="0"/>
              <a:t>Nation: </a:t>
            </a:r>
            <a:r>
              <a:rPr lang="fr-FR" sz="2400" dirty="0" err="1"/>
              <a:t>Regulates</a:t>
            </a:r>
            <a:r>
              <a:rPr lang="fr-FR" sz="2400" dirty="0"/>
              <a:t> PH</a:t>
            </a:r>
          </a:p>
          <a:p>
            <a:pPr>
              <a:buFont typeface="Wingdings" panose="05000000000000000000" pitchFamily="2" charset="2"/>
              <a:buChar char="ð"/>
            </a:pPr>
            <a:r>
              <a:rPr lang="fr-FR" sz="2400" dirty="0"/>
              <a:t>Globe: All nations </a:t>
            </a:r>
            <a:r>
              <a:rPr lang="fr-FR" sz="2400" dirty="0" err="1"/>
              <a:t>interconnected</a:t>
            </a:r>
            <a:endParaRPr lang="en-GB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24F5A-5408-78D2-5915-C12976E2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9050" y="6230366"/>
            <a:ext cx="2133600" cy="476250"/>
          </a:xfrm>
        </p:spPr>
        <p:txBody>
          <a:bodyPr/>
          <a:lstStyle/>
          <a:p>
            <a:pPr algn="l">
              <a:defRPr/>
            </a:pPr>
            <a:fld id="{1562156A-9564-4DAC-8093-548D72B23337}" type="slidenum">
              <a:rPr lang="en-US" altLang="en-US" smtClean="0"/>
              <a:pPr algn="l">
                <a:defRPr/>
              </a:pPr>
              <a:t>9</a:t>
            </a:fld>
            <a:endParaRPr lang="en-US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1348A9-B47A-61FB-145D-5B151190A278}"/>
              </a:ext>
            </a:extLst>
          </p:cNvPr>
          <p:cNvSpPr txBox="1"/>
          <p:nvPr/>
        </p:nvSpPr>
        <p:spPr>
          <a:xfrm>
            <a:off x="1181102" y="590296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Qui</a:t>
            </a:r>
            <a:r>
              <a:rPr lang="fr-FR" dirty="0">
                <a:solidFill>
                  <a:srgbClr val="FF0000"/>
                </a:solidFill>
              </a:rPr>
              <a:t> constitue le « public » dans la santé publique ou mondiale 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8D2B09-43A9-C281-0683-43EC2AEAA76D}"/>
              </a:ext>
            </a:extLst>
          </p:cNvPr>
          <p:cNvSpPr txBox="1"/>
          <p:nvPr/>
        </p:nvSpPr>
        <p:spPr>
          <a:xfrm>
            <a:off x="4686302" y="4125451"/>
            <a:ext cx="4267200" cy="255454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fr-FR" sz="2000" dirty="0"/>
              <a:t>Chaque échelon est important:.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000" dirty="0"/>
              <a:t>Local : les services de santé publique desservent les zones locales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000" dirty="0"/>
              <a:t>National : réglementation de la santé publique </a:t>
            </a:r>
          </a:p>
          <a:p>
            <a:pPr marL="285750" indent="-285750">
              <a:buFont typeface="Wingdings" panose="05000000000000000000" pitchFamily="2" charset="2"/>
              <a:buChar char="ð"/>
            </a:pPr>
            <a:r>
              <a:rPr lang="fr-FR" sz="2000" dirty="0"/>
              <a:t>Mondial : interconnexion de toutes les nations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18745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13" grpId="0" animBg="1"/>
    </p:bldLst>
  </p:timing>
</p:sld>
</file>

<file path=ppt/theme/theme1.xml><?xml version="1.0" encoding="utf-8"?>
<a:theme xmlns:a="http://schemas.openxmlformats.org/drawingml/2006/main" name="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" tIns="18288" rIns="18288" bIns="18288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1"/>
        </a:solidFill>
        <a:ln w="38100" cap="flat" cmpd="sng" algn="ctr">
          <a:solidFill>
            <a:schemeClr val="tx1"/>
          </a:solidFill>
          <a:prstDash val="solid"/>
          <a:miter lim="800000"/>
          <a:headEnd type="none" w="med" len="med"/>
          <a:tailEnd type="arrow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ransdisciplinary2007">
  <a:themeElements>
    <a:clrScheme name="Transdisciplinary20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ransdisciplinary2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63500" cap="flat" cmpd="sng" algn="ctr">
          <a:solidFill>
            <a:srgbClr val="00FF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Transdisciplinary2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ansdisciplinary2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ansdisciplinary2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Transdisciplinary2007</Template>
  <TotalTime>61535</TotalTime>
  <Words>6767</Words>
  <Application>Microsoft Office PowerPoint</Application>
  <PresentationFormat>On-screen Show (4:3)</PresentationFormat>
  <Paragraphs>668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Wingdings 3</vt:lpstr>
      <vt:lpstr>Times New Roman</vt:lpstr>
      <vt:lpstr>Wingdings</vt:lpstr>
      <vt:lpstr>Transdisciplinary2007</vt:lpstr>
      <vt:lpstr>1_Transdisciplinary2007</vt:lpstr>
      <vt:lpstr>Mindfulness et santé publique : vers une intégration ?   </vt:lpstr>
      <vt:lpstr>OUTLINE</vt:lpstr>
      <vt:lpstr>Crowded slides (PPTs)</vt:lpstr>
      <vt:lpstr>Can Mindfulness become an established part of Public Health? </vt:lpstr>
      <vt:lpstr>Can Mindfulness become an established part of Public Health? </vt:lpstr>
      <vt:lpstr>Can Mindfulness become an established part of Public Health? </vt:lpstr>
      <vt:lpstr>What is Public / Global Health ? </vt:lpstr>
      <vt:lpstr>What is State of the Art in Public Health?  </vt:lpstr>
      <vt:lpstr>Who is the ‘Public’ in Public / Global Health?  </vt:lpstr>
      <vt:lpstr>Can Mindfulness become an established part of Public Health? </vt:lpstr>
      <vt:lpstr>14 Axes of comparing Mindfulness + Public Health  </vt:lpstr>
      <vt:lpstr>Overview of Areas of ALIGNMENT (between mindfulness and public health)  </vt:lpstr>
      <vt:lpstr>Overview of Areas of TENSION (between mindfulness and public health)  </vt:lpstr>
      <vt:lpstr>How Respond to Areas of TENSION? </vt:lpstr>
      <vt:lpstr>Epidemiologic Foundations </vt:lpstr>
      <vt:lpstr>Addresses Attentional Environments </vt:lpstr>
      <vt:lpstr>Addresses Attentional Environments </vt:lpstr>
      <vt:lpstr>Multilevel Interventions </vt:lpstr>
      <vt:lpstr>How Respond to Areas of TENSION? </vt:lpstr>
      <vt:lpstr>Cultural/Religious Adaptation </vt:lpstr>
      <vt:lpstr>Cultural/Religious Adaptation </vt:lpstr>
      <vt:lpstr>Cultural/Religious Adaptation </vt:lpstr>
      <vt:lpstr>What Other ‘Active Ingredients’?  </vt:lpstr>
      <vt:lpstr>MBSR: a ‘Potpourri’ of Active Ingredients? </vt:lpstr>
      <vt:lpstr>MBSR: a ‘Potpourri’ of Active Ingredients? </vt:lpstr>
      <vt:lpstr>Who is the ‘Public’ in Public / Global Health?  </vt:lpstr>
      <vt:lpstr>Cultural / Religious Adaptation: A Dilemma ?  </vt:lpstr>
      <vt:lpstr>Resources: Short / Long Term  </vt:lpstr>
      <vt:lpstr>Resources: Short / Long Term 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Centenary Conference Presentation: Collaboration</dc:title>
  <dc:creator>Doug Oman</dc:creator>
  <dc:description>For April 16 2011 Presentation at Division 36 Mid-Year Conference</dc:description>
  <cp:lastModifiedBy>Doug Oman</cp:lastModifiedBy>
  <cp:revision>3938</cp:revision>
  <cp:lastPrinted>2026-06-10T05:14:55Z</cp:lastPrinted>
  <dcterms:created xsi:type="dcterms:W3CDTF">2004-03-11T22:00:48Z</dcterms:created>
  <dcterms:modified xsi:type="dcterms:W3CDTF">2026-06-11T00:58:55Z</dcterms:modified>
</cp:coreProperties>
</file>