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1" r:id="rId1"/>
    <p:sldMasterId id="2147483674" r:id="rId2"/>
  </p:sldMasterIdLst>
  <p:notesMasterIdLst>
    <p:notesMasterId r:id="rId11"/>
  </p:notesMasterIdLst>
  <p:handoutMasterIdLst>
    <p:handoutMasterId r:id="rId12"/>
  </p:handoutMasterIdLst>
  <p:sldIdLst>
    <p:sldId id="538" r:id="rId3"/>
    <p:sldId id="656" r:id="rId4"/>
    <p:sldId id="658" r:id="rId5"/>
    <p:sldId id="659" r:id="rId6"/>
    <p:sldId id="657" r:id="rId7"/>
    <p:sldId id="660" r:id="rId8"/>
    <p:sldId id="661" r:id="rId9"/>
    <p:sldId id="662" r:id="rId10"/>
  </p:sldIdLst>
  <p:sldSz cx="9144000" cy="6858000" type="screen4x3"/>
  <p:notesSz cx="6950075" cy="9167813"/>
  <p:embeddedFontLst>
    <p:embeddedFont>
      <p:font typeface="Arial Black" panose="020B0A04020102020204" pitchFamily="34" charset="0"/>
      <p:bold r:id="rId13"/>
    </p:embeddedFont>
    <p:embeddedFont>
      <p:font typeface="Wingdings 3" panose="05040102010807070707" pitchFamily="18" charset="2"/>
      <p:regular r:id="rId14"/>
    </p:embeddedFon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Wingdings 2" panose="05020102010507070707" pitchFamily="18" charset="2"/>
      <p:regular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8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F8B3"/>
    <a:srgbClr val="FFCCFF"/>
    <a:srgbClr val="FF99FF"/>
    <a:srgbClr val="E1CA1F"/>
    <a:srgbClr val="FF00FF"/>
    <a:srgbClr val="FFCC66"/>
    <a:srgbClr val="CCFFCC"/>
    <a:srgbClr val="FFFF99"/>
    <a:srgbClr val="ECFEFC"/>
    <a:srgbClr val="EB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4" autoAdjust="0"/>
    <p:restoredTop sz="75710" autoAdjust="0"/>
  </p:normalViewPr>
  <p:slideViewPr>
    <p:cSldViewPr>
      <p:cViewPr varScale="1">
        <p:scale>
          <a:sx n="60" d="100"/>
          <a:sy n="60" d="100"/>
        </p:scale>
        <p:origin x="123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0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362" y="-84"/>
      </p:cViewPr>
      <p:guideLst>
        <p:guide orient="horz" pos="2888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3011699" cy="45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1" tIns="46041" rIns="92081" bIns="46041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770" y="3"/>
            <a:ext cx="3011699" cy="45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1" tIns="46041" rIns="92081" bIns="4604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7831"/>
            <a:ext cx="3011699" cy="45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1" tIns="46041" rIns="92081" bIns="46041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770" y="8707831"/>
            <a:ext cx="3011699" cy="45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1" tIns="46041" rIns="92081" bIns="4604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30B3EAE-C24F-4912-98E7-E096D1B0A2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515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3011699" cy="45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1" tIns="46041" rIns="92081" bIns="46041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770" y="3"/>
            <a:ext cx="3011699" cy="45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1" tIns="46041" rIns="92081" bIns="4604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87388"/>
            <a:ext cx="4584700" cy="3438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008" y="4354711"/>
            <a:ext cx="5560060" cy="412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1" tIns="46041" rIns="92081" bIns="460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7831"/>
            <a:ext cx="3011699" cy="45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1" tIns="46041" rIns="92081" bIns="46041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770" y="8707831"/>
            <a:ext cx="3011699" cy="45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1" tIns="46041" rIns="92081" bIns="4604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64FC63B-6D86-4E2E-8604-4BE66CDCB3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5368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gage.newseum.org/site/R?i=M9nsV4BatkOloJ1F-TcLPg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8166" indent="-2877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1025" indent="-23020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1435" indent="-23020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1847" indent="-23020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2256" indent="-2302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2667" indent="-2302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3077" indent="-2302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3488" indent="-2302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85690E-5C23-49AA-97E5-D94CAC2DB10D}" type="slidenum">
              <a:rPr lang="en-US" altLang="en-US">
                <a:latin typeface="Times New Roman" pitchFamily="18" charset="0"/>
              </a:rPr>
              <a:pPr eaLnBrk="1" hangingPunct="1"/>
              <a:t>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14367">
              <a:defRPr/>
            </a:pPr>
            <a:r>
              <a:rPr lang="en-US" dirty="0"/>
              <a:t>HOSTED BY:</a:t>
            </a:r>
          </a:p>
          <a:p>
            <a:pPr defTabSz="914367">
              <a:defRPr/>
            </a:pPr>
            <a:r>
              <a:rPr lang="en-US" b="1" dirty="0">
                <a:hlinkClick r:id="rId3"/>
              </a:rPr>
              <a:t>Public Scholars Project</a:t>
            </a:r>
            <a:r>
              <a:rPr lang="en-US" dirty="0" smtClean="0"/>
              <a:t>, a joint initiative of the Public Understanding of Religion Committee of the American Academy of Religion and the Religious Freedom Center of the Freedom Forum Institute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***Figure from </a:t>
            </a:r>
            <a:r>
              <a:rPr lang="en-US" dirty="0"/>
              <a:t>Masters, K.S. (2007). Religiosity/spirituality and behavioral medicine: Investigations concerning the integration of spirit with body. </a:t>
            </a:r>
            <a:r>
              <a:rPr lang="en-US" i="1" dirty="0"/>
              <a:t>Journal of Behavioral Medicine, 30</a:t>
            </a:r>
            <a:r>
              <a:rPr lang="en-US" dirty="0"/>
              <a:t>(4), 287-289, doi:10.1007/s10865-007-9116-5.</a:t>
            </a:r>
            <a:endParaRPr lang="en-US" dirty="0" smtClean="0"/>
          </a:p>
          <a:p>
            <a:r>
              <a:rPr lang="en-US" dirty="0" smtClean="0"/>
              <a:t>*</a:t>
            </a:r>
            <a:r>
              <a:rPr lang="en-US" dirty="0"/>
              <a:t>Koenig, H.G., McCullough, M.E., &amp; Larson, D.B. (2001). </a:t>
            </a:r>
            <a:r>
              <a:rPr lang="en-US" i="1" dirty="0"/>
              <a:t>Handbook of religion and health</a:t>
            </a:r>
            <a:r>
              <a:rPr lang="en-US" dirty="0"/>
              <a:t>. New York: Oxford University Press.</a:t>
            </a:r>
          </a:p>
          <a:p>
            <a:r>
              <a:rPr lang="en-US" dirty="0"/>
              <a:t>*Koenig, H.G., King, D.E., &amp; Carson, V.B. (2012). </a:t>
            </a:r>
            <a:r>
              <a:rPr lang="en-US" i="1" dirty="0"/>
              <a:t>Handbook of religion and health</a:t>
            </a:r>
            <a:r>
              <a:rPr lang="en-US" dirty="0"/>
              <a:t> (2nd ed.). Oxford ; New York: Oxford University Press.</a:t>
            </a:r>
          </a:p>
          <a:p>
            <a:r>
              <a:rPr lang="en-US" dirty="0" smtClean="0"/>
              <a:t>*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Oman, D. (Ed.). (2018). </a:t>
            </a:r>
            <a:r>
              <a:rPr lang="en-US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Why religion and spirituality matter for public health: Evidence, implications, and resources</a:t>
            </a:r>
            <a:r>
              <a:rPr lang="en-US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Cham, Switzerland: Springer International. https://doi.org/10.1007/978-3-319-73966-3</a:t>
            </a:r>
          </a:p>
          <a:p>
            <a:r>
              <a:rPr lang="en-US" dirty="0" smtClean="0"/>
              <a:t>*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Oman, D., &amp;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Syme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S. L. (2018). Weighing the evidence: What is revealed by 100+ meta-analyses and systematic reviews of religion/spirituality and health? In D. Oman (Ed.), </a:t>
            </a:r>
            <a:r>
              <a:rPr lang="en-US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Why religion and spirituality matter for public health: Evidence, implications, and resources</a:t>
            </a:r>
            <a:r>
              <a:rPr lang="en-US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(pp. 261-281). Cham, Switzerland: Springer International. https://doi.org/10.1007/978-3-319-73966-3_15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932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*Oman, D. (2018). Model of individual health effects from religion/spirituality: Supporting evidence. In D. Oman (Ed.), </a:t>
            </a:r>
            <a:r>
              <a:rPr lang="en-US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Why religion and spirituality matter for public health: Evidence, implications, and resources</a:t>
            </a:r>
            <a:r>
              <a:rPr lang="en-US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(pp. 27-63). Cham, Switzerland: Springer International. https://doi.org/10.1007/978-3-319-73966-3_3 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*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Pargament, K. I. (1997). </a:t>
            </a:r>
            <a:r>
              <a:rPr lang="en-US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psychology of religion and coping: Theory, research, practice</a:t>
            </a:r>
            <a:r>
              <a:rPr lang="en-US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New York: Guilford.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029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38">
              <a:defRPr/>
            </a:pPr>
            <a:r>
              <a:rPr lang="en-US" dirty="0" smtClean="0"/>
              <a:t>*</a:t>
            </a:r>
            <a:r>
              <a:rPr lang="en-US" dirty="0"/>
              <a:t>Koenig, H. G., McCullough, M. E., &amp; Larson, D. B. (2001). </a:t>
            </a:r>
            <a:r>
              <a:rPr lang="en-US" i="1" dirty="0"/>
              <a:t>Handbook of Religion and Health</a:t>
            </a:r>
            <a:r>
              <a:rPr lang="en-US" dirty="0"/>
              <a:t>. New York: Oxford University Press.</a:t>
            </a:r>
          </a:p>
          <a:p>
            <a:r>
              <a:rPr lang="en-US" dirty="0" smtClean="0"/>
              <a:t>***</a:t>
            </a:r>
            <a:r>
              <a:rPr lang="en-US" dirty="0"/>
              <a:t>Oman, D., &amp; </a:t>
            </a:r>
            <a:r>
              <a:rPr lang="en-US" dirty="0" err="1"/>
              <a:t>Thoresen</a:t>
            </a:r>
            <a:r>
              <a:rPr lang="en-US" dirty="0"/>
              <a:t>, C. E. (2002). "Does Religion Cause Health?": Differing Interpretations and Diverse Meanings. </a:t>
            </a:r>
            <a:r>
              <a:rPr lang="en-US" i="1" dirty="0"/>
              <a:t>Journal of Health Psychology, 7</a:t>
            </a:r>
            <a:r>
              <a:rPr lang="en-US" dirty="0"/>
              <a:t>(4), 365-380. doi:10.1177/1359105302007004326</a:t>
            </a:r>
          </a:p>
          <a:p>
            <a:r>
              <a:rPr lang="en-US" dirty="0"/>
              <a:t>***[a simplified form of the 2002 publication by the same authors:] Oman, D., &amp; </a:t>
            </a:r>
            <a:r>
              <a:rPr lang="en-US" dirty="0" err="1"/>
              <a:t>Thoresen</a:t>
            </a:r>
            <a:r>
              <a:rPr lang="en-US" dirty="0"/>
              <a:t>, C. E. (2007). Does Religion Cause Health? In A. </a:t>
            </a:r>
            <a:r>
              <a:rPr lang="en-US" dirty="0" err="1"/>
              <a:t>Eisen</a:t>
            </a:r>
            <a:r>
              <a:rPr lang="en-US" dirty="0"/>
              <a:t> &amp; G. </a:t>
            </a:r>
            <a:r>
              <a:rPr lang="en-US" dirty="0" err="1"/>
              <a:t>Laderman</a:t>
            </a:r>
            <a:r>
              <a:rPr lang="en-US" dirty="0"/>
              <a:t> (Eds.), </a:t>
            </a:r>
            <a:r>
              <a:rPr lang="en-US" i="1" dirty="0"/>
              <a:t>Science, religion, and society: An encyclopedia of history, culture, and controversy</a:t>
            </a:r>
            <a:r>
              <a:rPr lang="en-US" dirty="0"/>
              <a:t> (Vol. 2, pp. 685-695). Armonk, NY: ME Sharpe.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878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Oman, D. (Ed.). (2018). </a:t>
            </a:r>
            <a:r>
              <a:rPr lang="en-US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Why religion and spirituality matter for public health: Evidence, implications, and resources</a:t>
            </a:r>
            <a:r>
              <a:rPr lang="en-US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Cham, Switzerland: Springer International. https://doi.org/10.1007/978-3-319-73966-3</a:t>
            </a:r>
          </a:p>
          <a:p>
            <a:r>
              <a:rPr lang="en-US" dirty="0" smtClean="0"/>
              <a:t>*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Grant, L., &amp; Oman, D. (2018). International and global perspectives on spirituality, religion, and public health. In D. Oman (Ed.), </a:t>
            </a:r>
            <a:r>
              <a:rPr lang="en-US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Why religion and spirituality matter for public health: Evidence, implications, and resources</a:t>
            </a:r>
            <a:r>
              <a:rPr lang="en-US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(pp. 447-462). Cham, Switzerland: Springer International. https://doi.org/10.1007/978-3-319-73966-3_27</a:t>
            </a:r>
            <a:endParaRPr lang="en-US" dirty="0" smtClean="0"/>
          </a:p>
          <a:p>
            <a:r>
              <a:rPr lang="en-US" dirty="0" smtClean="0"/>
              <a:t>DERIVED </a:t>
            </a:r>
            <a:r>
              <a:rPr lang="en-US" dirty="0"/>
              <a:t>FROM</a:t>
            </a:r>
          </a:p>
          <a:p>
            <a:r>
              <a:rPr lang="en-US" dirty="0"/>
              <a:t>*Koenig, H.G., McCullough, M.E., &amp; Larson, D.B. (2001). </a:t>
            </a:r>
            <a:r>
              <a:rPr lang="en-US" i="1" dirty="0"/>
              <a:t>Handbook of religion and health</a:t>
            </a:r>
            <a:r>
              <a:rPr lang="en-US" dirty="0"/>
              <a:t>. New York: Oxford University Press.</a:t>
            </a:r>
          </a:p>
          <a:p>
            <a:r>
              <a:rPr lang="en-US" dirty="0" smtClean="0"/>
              <a:t>*</a:t>
            </a:r>
            <a:r>
              <a:rPr lang="en-US" dirty="0"/>
              <a:t>Koenig, H.G., King, D.E., &amp; Carson, V.B. (2012). </a:t>
            </a:r>
            <a:r>
              <a:rPr lang="en-US" i="1" dirty="0"/>
              <a:t>Handbook of religion and health</a:t>
            </a:r>
            <a:r>
              <a:rPr lang="en-US" dirty="0"/>
              <a:t> (2nd ed.). Oxford ; New York: Oxford University Press.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82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38">
              <a:defRPr/>
            </a:pPr>
            <a:r>
              <a:rPr lang="en-US" dirty="0" smtClean="0"/>
              <a:t>*</a:t>
            </a:r>
            <a:r>
              <a:rPr lang="en-US" dirty="0"/>
              <a:t>Koenig, H. G., McCullough, M. E., &amp; Larson, D. B. (2001). </a:t>
            </a:r>
            <a:r>
              <a:rPr lang="en-US" i="1" dirty="0"/>
              <a:t>Handbook of Religion and Health</a:t>
            </a:r>
            <a:r>
              <a:rPr lang="en-US" dirty="0"/>
              <a:t>. New York: Oxford University Press.</a:t>
            </a:r>
          </a:p>
          <a:p>
            <a:r>
              <a:rPr lang="en-US" dirty="0" smtClean="0"/>
              <a:t>***</a:t>
            </a:r>
            <a:r>
              <a:rPr lang="en-US" dirty="0"/>
              <a:t>Oman, D., &amp; </a:t>
            </a:r>
            <a:r>
              <a:rPr lang="en-US" dirty="0" err="1"/>
              <a:t>Thoresen</a:t>
            </a:r>
            <a:r>
              <a:rPr lang="en-US" dirty="0"/>
              <a:t>, C. E. (2002). "Does Religion Cause Health?": Differing Interpretations and Diverse Meanings. </a:t>
            </a:r>
            <a:r>
              <a:rPr lang="en-US" i="1" dirty="0"/>
              <a:t>Journal of Health Psychology, 7</a:t>
            </a:r>
            <a:r>
              <a:rPr lang="en-US" dirty="0"/>
              <a:t>(4), 365-380. doi:10.1177/1359105302007004326</a:t>
            </a:r>
          </a:p>
          <a:p>
            <a:r>
              <a:rPr lang="en-US" dirty="0"/>
              <a:t>***[a simplified form of the 2002 publication by the same authors:] Oman, D., &amp; </a:t>
            </a:r>
            <a:r>
              <a:rPr lang="en-US" dirty="0" err="1"/>
              <a:t>Thoresen</a:t>
            </a:r>
            <a:r>
              <a:rPr lang="en-US" dirty="0"/>
              <a:t>, C. E. (2007). Does Religion Cause Health? In A. </a:t>
            </a:r>
            <a:r>
              <a:rPr lang="en-US" dirty="0" err="1"/>
              <a:t>Eisen</a:t>
            </a:r>
            <a:r>
              <a:rPr lang="en-US" dirty="0"/>
              <a:t> &amp; G. </a:t>
            </a:r>
            <a:r>
              <a:rPr lang="en-US" dirty="0" err="1"/>
              <a:t>Laderman</a:t>
            </a:r>
            <a:r>
              <a:rPr lang="en-US" dirty="0"/>
              <a:t> (Eds.), </a:t>
            </a:r>
            <a:r>
              <a:rPr lang="en-US" i="1" dirty="0"/>
              <a:t>Science, religion, and society: An encyclopedia of history, culture, and controversy</a:t>
            </a:r>
            <a:r>
              <a:rPr lang="en-US" dirty="0"/>
              <a:t> (Vol. 2, pp. 685-695). Armonk, NY: ME Sharpe.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418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*Oman, D. (2018). An evidence-based course </a:t>
            </a:r>
            <a:r>
              <a:rPr lang="en-US" sz="12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at U.C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Berkeley on religious and spiritual factors in public health. In D. Oman (Ed.), </a:t>
            </a:r>
            <a:r>
              <a:rPr lang="en-US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Why religion and spirituality matter for public health: Evidence, implications, and resources</a:t>
            </a:r>
            <a:r>
              <a:rPr lang="en-US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(pp. 383-395). Cham, Switzerland: Springer International. https://doi.org/10.1007/978-3-319-73966-3_22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618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01ABB-44C9-4F4B-8DBA-F9F16C061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83371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10525-82C5-41FD-8827-8224FC9165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64453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C5308-E033-4326-BDE9-B0AD201D9A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01464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7FA12-48DA-409F-9283-FFFACD6A68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25481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CD85AF-DBC5-47E1-A17C-5A0DC2EA29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1194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C448C1-CD28-42B9-90D2-4DA4242B9F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57845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8B32CB-F5D6-4C85-A8C3-6417C47E64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03391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250DE8-B0DE-4F10-8EF1-DF0D5E237D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8394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5B7F26-9C43-4602-9916-75E07027FA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37292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ACAC61-0340-43AA-958B-4A26223DE8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73132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B911CD-0B7B-43C0-B2B8-45419FC5AE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8481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2156A-9564-4DAC-8093-548D72B233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30214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07EDD3-C40F-4C3C-952A-0464A88F23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58520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E48C29-3BA7-4B4E-AA5A-3E3B09135B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61429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9C56CD-01E8-45DA-9B4C-58EC69AC39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98243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74638"/>
            <a:ext cx="20764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74638"/>
            <a:ext cx="60769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3E7429-C34C-4589-B469-4DA8E4A140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66796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B39918-C45C-4D90-ACD9-C813ED9AA8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53515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FC29C-6C23-4182-8DB4-F00DFDA1B2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3382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B5707-91AC-43B3-A70B-2B936E892F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41265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0DAAE-977B-4613-AEA6-A755C96A03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14616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A5155-3FCC-48B9-9E79-C442647037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6014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5C2E3-4C32-4649-B984-A4B997BBAC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77283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2EB6F-F58D-4A86-9257-8B7416B9DF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05255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0534D-AE4C-4B06-9F87-540B65B2B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63078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2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2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2C4FB27-5552-4239-AD22-FA7B593F9B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9"/>
          <a:stretch>
            <a:fillRect/>
          </a:stretch>
        </p:blipFill>
        <p:spPr bwMode="auto">
          <a:xfrm>
            <a:off x="1588" y="1022350"/>
            <a:ext cx="5683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7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33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11" descr="http://upload.wikimedia.org/wikipedia/commons/thumb/4/43/The_Earth_seen_from_Apollo_17_with_transparent_background.png/241px-The_Earth_seen_from_Apollo_17_with_transparent_background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762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74638"/>
            <a:ext cx="8305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60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1FF5D2D2-6543-4890-A5EA-DC73AABC6C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33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1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9"/>
          <a:stretch>
            <a:fillRect/>
          </a:stretch>
        </p:blipFill>
        <p:spPr bwMode="auto">
          <a:xfrm>
            <a:off x="1588" y="1022350"/>
            <a:ext cx="5683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11" descr="http://upload.wikimedia.org/wikipedia/commons/thumb/4/43/The_Earth_seen_from_Apollo_17_with_transparent_background.png/241px-The_Earth_seen_from_Apollo_17_with_transparent_background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762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ougoman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ougoman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8001000" cy="1524000"/>
          </a:xfrm>
          <a:solidFill>
            <a:srgbClr val="FFCC00">
              <a:alpha val="79999"/>
            </a:srgbClr>
          </a:solidFill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atin typeface="Times New Roman"/>
                <a:ea typeface="Calibri"/>
                <a:cs typeface="Times New Roman"/>
              </a:rPr>
              <a:t>“</a:t>
            </a:r>
            <a:r>
              <a:rPr lang="en-US" sz="3600" dirty="0" smtClean="0">
                <a:latin typeface="Times New Roman"/>
                <a:ea typeface="Calibri"/>
                <a:cs typeface="Times New Roman"/>
              </a:rPr>
              <a:t>Does Religion Cause Health</a:t>
            </a:r>
            <a:r>
              <a:rPr lang="en-US" sz="3600" dirty="0" smtClean="0">
                <a:latin typeface="Times New Roman"/>
                <a:ea typeface="Calibri"/>
                <a:cs typeface="Times New Roman"/>
              </a:rPr>
              <a:t>?”:</a:t>
            </a:r>
            <a:r>
              <a:rPr lang="en-US" sz="32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en-US" sz="3200" dirty="0" smtClean="0">
                <a:latin typeface="Times New Roman"/>
                <a:ea typeface="Calibri"/>
                <a:cs typeface="Times New Roman"/>
              </a:rPr>
            </a:br>
            <a:r>
              <a:rPr lang="en-US" sz="3200" dirty="0" smtClean="0">
                <a:latin typeface="Times New Roman"/>
                <a:ea typeface="Calibri"/>
                <a:cs typeface="Times New Roman"/>
              </a:rPr>
              <a:t>Sketching the Science for a General Audience</a:t>
            </a:r>
            <a:endParaRPr lang="en-US" sz="32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6317" y="2031143"/>
            <a:ext cx="8001000" cy="4191000"/>
          </a:xfrm>
          <a:solidFill>
            <a:srgbClr val="99CCFF">
              <a:alpha val="50195"/>
            </a:srgbClr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400" b="1" dirty="0"/>
          </a:p>
          <a:p>
            <a:pPr eaLnBrk="1" hangingPunct="1">
              <a:lnSpc>
                <a:spcPct val="80000"/>
              </a:lnSpc>
            </a:pPr>
            <a:endParaRPr lang="en-US" altLang="en-US" b="1" dirty="0" smtClean="0"/>
          </a:p>
          <a:p>
            <a:pPr eaLnBrk="1" hangingPunct="1">
              <a:lnSpc>
                <a:spcPct val="80000"/>
              </a:lnSpc>
            </a:pPr>
            <a:endParaRPr lang="en-US" altLang="en-US" sz="1400" b="1" dirty="0"/>
          </a:p>
          <a:p>
            <a:pPr eaLnBrk="1" hangingPunct="1">
              <a:lnSpc>
                <a:spcPct val="80000"/>
              </a:lnSpc>
            </a:pPr>
            <a:endParaRPr lang="en-US" altLang="en-US" sz="1400" b="1" dirty="0" smtClean="0"/>
          </a:p>
          <a:p>
            <a:pPr eaLnBrk="1" hangingPunct="1">
              <a:lnSpc>
                <a:spcPct val="80000"/>
              </a:lnSpc>
            </a:pPr>
            <a:endParaRPr lang="en-US" altLang="en-US" sz="1400" b="1" dirty="0"/>
          </a:p>
          <a:p>
            <a:pPr eaLnBrk="1" hangingPunct="1">
              <a:lnSpc>
                <a:spcPct val="80000"/>
              </a:lnSpc>
            </a:pPr>
            <a:endParaRPr lang="en-US" altLang="en-US" sz="1400" b="1" dirty="0" smtClean="0"/>
          </a:p>
          <a:p>
            <a:pPr eaLnBrk="1" hangingPunct="1">
              <a:lnSpc>
                <a:spcPct val="80000"/>
              </a:lnSpc>
            </a:pPr>
            <a:endParaRPr lang="en-US" altLang="en-US" sz="1400" b="1" dirty="0"/>
          </a:p>
          <a:p>
            <a:pPr eaLnBrk="1" hangingPunct="1">
              <a:lnSpc>
                <a:spcPct val="80000"/>
              </a:lnSpc>
            </a:pPr>
            <a:endParaRPr lang="en-US" altLang="en-US" sz="1400" b="1" dirty="0" smtClean="0"/>
          </a:p>
          <a:p>
            <a:pPr>
              <a:lnSpc>
                <a:spcPct val="80000"/>
              </a:lnSpc>
            </a:pPr>
            <a:r>
              <a:rPr lang="en-US" altLang="en-US" sz="1600" dirty="0" smtClean="0"/>
              <a:t>Presentation for the Webinar</a:t>
            </a:r>
            <a:br>
              <a:rPr lang="en-US" altLang="en-US" sz="1600" dirty="0" smtClean="0"/>
            </a:br>
            <a:r>
              <a:rPr lang="en-US" altLang="en-US" sz="1800" b="1" dirty="0"/>
              <a:t/>
            </a:r>
            <a:br>
              <a:rPr lang="en-US" altLang="en-US" sz="1800" b="1" dirty="0"/>
            </a:br>
            <a:r>
              <a:rPr lang="en-US" sz="2000" b="1" dirty="0" smtClean="0"/>
              <a:t>Religion</a:t>
            </a:r>
            <a:r>
              <a:rPr lang="en-US" sz="2000" b="1" dirty="0"/>
              <a:t>, Public Health and COVID-19: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Tips </a:t>
            </a:r>
            <a:r>
              <a:rPr lang="en-US" sz="2000" b="1" dirty="0"/>
              <a:t>and Tools for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Teaching </a:t>
            </a:r>
            <a:r>
              <a:rPr lang="en-US" sz="2000" b="1" dirty="0"/>
              <a:t>about Religion </a:t>
            </a:r>
            <a:r>
              <a:rPr lang="en-US" sz="2000" b="1" dirty="0" smtClean="0"/>
              <a:t>Remotely </a:t>
            </a:r>
            <a:endParaRPr lang="en-US" sz="1800" b="1" dirty="0" smtClean="0"/>
          </a:p>
          <a:p>
            <a:pPr>
              <a:lnSpc>
                <a:spcPct val="80000"/>
              </a:lnSpc>
            </a:pPr>
            <a:endParaRPr lang="en-US" altLang="en-US" sz="1000" b="1" dirty="0" smtClean="0"/>
          </a:p>
          <a:p>
            <a:pPr>
              <a:lnSpc>
                <a:spcPct val="80000"/>
              </a:lnSpc>
            </a:pPr>
            <a:r>
              <a:rPr lang="en-US" altLang="en-US" sz="1250" b="1" dirty="0" smtClean="0"/>
              <a:t>Host: Public </a:t>
            </a:r>
            <a:r>
              <a:rPr lang="en-US" altLang="en-US" sz="1250" b="1" dirty="0"/>
              <a:t>Scholars </a:t>
            </a:r>
            <a:r>
              <a:rPr lang="en-US" altLang="en-US" sz="1250" b="1" dirty="0" smtClean="0"/>
              <a:t>Project, a joint </a:t>
            </a:r>
            <a:r>
              <a:rPr lang="en-US" altLang="en-US" sz="1250" b="1" dirty="0"/>
              <a:t>initiative of the Public Understanding of Religion Committee </a:t>
            </a:r>
            <a:r>
              <a:rPr lang="en-US" altLang="en-US" sz="1250" b="1" dirty="0" smtClean="0"/>
              <a:t>of </a:t>
            </a:r>
            <a:r>
              <a:rPr lang="en-US" altLang="en-US" sz="1250" b="1" dirty="0"/>
              <a:t>the American Academy of Religion and the Religious Freedom Center of the Freedom Forum </a:t>
            </a:r>
            <a:r>
              <a:rPr lang="en-US" altLang="en-US" sz="1250" b="1" dirty="0" smtClean="0"/>
              <a:t>Institute</a:t>
            </a:r>
            <a:endParaRPr lang="en-US" altLang="en-US" sz="1250" b="1" dirty="0"/>
          </a:p>
          <a:p>
            <a:pPr>
              <a:lnSpc>
                <a:spcPct val="80000"/>
              </a:lnSpc>
            </a:pPr>
            <a:endParaRPr lang="en-US" altLang="en-US" sz="300" b="1" dirty="0"/>
          </a:p>
          <a:p>
            <a:pPr>
              <a:lnSpc>
                <a:spcPct val="80000"/>
              </a:lnSpc>
            </a:pPr>
            <a:r>
              <a:rPr lang="en-US" altLang="en-US" sz="1800" b="1" dirty="0" smtClean="0"/>
              <a:t>April 9, 2020</a:t>
            </a:r>
            <a:endParaRPr lang="en-US" altLang="en-US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2209800"/>
            <a:ext cx="4038600" cy="163121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Presenter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1200" dirty="0" smtClean="0"/>
          </a:p>
          <a:p>
            <a:endParaRPr lang="en-US" dirty="0"/>
          </a:p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95617" y="2619846"/>
            <a:ext cx="3819635" cy="1403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b="1" dirty="0"/>
              <a:t>Doug Oman, Ph.D.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sz="1200" b="1" dirty="0"/>
          </a:p>
          <a:p>
            <a:pPr algn="ctr" eaLnBrk="1" hangingPunct="1">
              <a:lnSpc>
                <a:spcPct val="80000"/>
              </a:lnSpc>
            </a:pPr>
            <a:r>
              <a:rPr lang="en-US" altLang="en-US" b="1" dirty="0"/>
              <a:t>School of Public Health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b="1" dirty="0"/>
              <a:t>University of California, </a:t>
            </a:r>
            <a:r>
              <a:rPr lang="en-US" altLang="en-US" b="1" dirty="0" smtClean="0"/>
              <a:t>Berkeley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1600" dirty="0" smtClean="0"/>
              <a:t>dougoman@berkeley.edu</a:t>
            </a:r>
            <a:endParaRPr lang="en-US" altLang="en-US" sz="16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39261" y="6436518"/>
            <a:ext cx="553234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Slides posted on “Talks” tab at: </a:t>
            </a:r>
            <a:r>
              <a:rPr lang="en-US" dirty="0" smtClean="0">
                <a:hlinkClick r:id="rId3"/>
              </a:rPr>
              <a:t>http://dougoman.org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75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 bwMode="auto">
          <a:xfrm>
            <a:off x="342900" y="1309271"/>
            <a:ext cx="8458200" cy="1295400"/>
          </a:xfrm>
          <a:prstGeom prst="flowChartProcess">
            <a:avLst/>
          </a:prstGeom>
          <a:solidFill>
            <a:srgbClr val="FFFF00">
              <a:alpha val="60000"/>
            </a:srgb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58200" cy="505936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Does </a:t>
            </a:r>
            <a:r>
              <a:rPr lang="en-US" dirty="0" smtClean="0"/>
              <a:t>science say that religious or spiritual (R/S) involvement makes us healthy?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ð"/>
            </a:pPr>
            <a:r>
              <a:rPr lang="en-US" dirty="0"/>
              <a:t>Much </a:t>
            </a:r>
            <a:r>
              <a:rPr lang="en-US" dirty="0" smtClean="0"/>
              <a:t>evidence links </a:t>
            </a:r>
            <a:r>
              <a:rPr lang="en-US" dirty="0"/>
              <a:t>R/S with </a:t>
            </a:r>
            <a:r>
              <a:rPr lang="en-US" dirty="0" smtClean="0"/>
              <a:t>individual health through </a:t>
            </a:r>
            <a:r>
              <a:rPr lang="en-US" u="sng" dirty="0" smtClean="0"/>
              <a:t>well-supported pathways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ð"/>
            </a:pPr>
            <a:r>
              <a:rPr lang="en-US" sz="2800" dirty="0"/>
              <a:t>I</a:t>
            </a:r>
            <a:r>
              <a:rPr lang="en-US" sz="2800" dirty="0" smtClean="0"/>
              <a:t>ndividual </a:t>
            </a:r>
            <a:r>
              <a:rPr lang="en-US" sz="2800" dirty="0" smtClean="0"/>
              <a:t>R/S-health links </a:t>
            </a:r>
            <a:r>
              <a:rPr lang="en-US" sz="2800" dirty="0" smtClean="0"/>
              <a:t>mostly</a:t>
            </a:r>
            <a:r>
              <a:rPr lang="en-US" sz="2800" dirty="0" smtClean="0"/>
              <a:t> </a:t>
            </a:r>
            <a:r>
              <a:rPr lang="en-US" sz="2800" u="sng" dirty="0" smtClean="0"/>
              <a:t>favorable</a:t>
            </a:r>
            <a:endParaRPr lang="en-US" sz="2800" u="sng" dirty="0"/>
          </a:p>
          <a:p>
            <a:pPr lvl="3">
              <a:spcAft>
                <a:spcPts val="1200"/>
              </a:spcAft>
              <a:buFont typeface="Wingdings" panose="05000000000000000000" pitchFamily="2" charset="2"/>
              <a:buChar char="ð"/>
            </a:pPr>
            <a:r>
              <a:rPr lang="en-US" sz="2800" dirty="0"/>
              <a:t>M</a:t>
            </a:r>
            <a:r>
              <a:rPr lang="en-US" sz="2800" dirty="0" smtClean="0"/>
              <a:t>ain frameworks are </a:t>
            </a:r>
            <a:r>
              <a:rPr lang="en-US" sz="2800" u="sng" dirty="0" smtClean="0"/>
              <a:t>non-</a:t>
            </a:r>
            <a:r>
              <a:rPr lang="en-US" sz="2800" u="sng" dirty="0" err="1" smtClean="0"/>
              <a:t>reductionistic</a:t>
            </a:r>
            <a:r>
              <a:rPr lang="en-US" sz="2800" dirty="0" smtClean="0"/>
              <a:t> &amp; highlight </a:t>
            </a:r>
            <a:r>
              <a:rPr lang="en-US" sz="2800" u="sng" dirty="0" smtClean="0"/>
              <a:t>commonalities</a:t>
            </a:r>
            <a:r>
              <a:rPr lang="en-US" sz="2800" dirty="0" smtClean="0"/>
              <a:t> across traditions</a:t>
            </a:r>
            <a:endParaRPr lang="en-US" sz="2800" dirty="0" smtClean="0"/>
          </a:p>
          <a:p>
            <a:pPr lvl="1">
              <a:buFont typeface="Wingdings" panose="05000000000000000000" pitchFamily="2" charset="2"/>
              <a:buChar char="ð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156A-9564-4DAC-8093-548D72B23337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01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395" y="152400"/>
            <a:ext cx="8305800" cy="487362"/>
          </a:xfrm>
        </p:spPr>
        <p:txBody>
          <a:bodyPr/>
          <a:lstStyle/>
          <a:p>
            <a:r>
              <a:rPr lang="en-US" sz="3200" dirty="0" smtClean="0"/>
              <a:t>Increased Empirical Study </a:t>
            </a:r>
            <a:r>
              <a:rPr lang="en-US" sz="3200" dirty="0" smtClean="0"/>
              <a:t>Since 1990s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324600"/>
            <a:ext cx="467745" cy="476250"/>
          </a:xfrm>
        </p:spPr>
        <p:txBody>
          <a:bodyPr/>
          <a:lstStyle/>
          <a:p>
            <a:pPr>
              <a:defRPr/>
            </a:pPr>
            <a:fld id="{1562156A-9564-4DAC-8093-548D72B23337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" y="927318"/>
            <a:ext cx="381000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andbook-Relig-Health-co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497" y="4563264"/>
            <a:ext cx="12573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97117" y="762000"/>
            <a:ext cx="5254965" cy="261610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R/S-health empirical literature: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1200+ studies in 20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2000+ additional studies </a:t>
            </a:r>
            <a:br>
              <a:rPr lang="en-US" sz="2800" dirty="0" smtClean="0"/>
            </a:br>
            <a:r>
              <a:rPr lang="en-US" sz="2800" dirty="0" smtClean="0"/>
              <a:t>from 2000 to 2009</a:t>
            </a:r>
          </a:p>
          <a:p>
            <a:r>
              <a:rPr lang="en-US" sz="2800" dirty="0" smtClean="0"/>
              <a:t>   </a:t>
            </a:r>
            <a:r>
              <a:rPr lang="en-US" sz="2800" dirty="0" smtClean="0">
                <a:sym typeface="Wingdings 2"/>
              </a:rPr>
              <a:t></a:t>
            </a:r>
            <a:r>
              <a:rPr lang="en-US" sz="2800" dirty="0" smtClean="0"/>
              <a:t> 118 systematic reviews</a:t>
            </a:r>
            <a:br>
              <a:rPr lang="en-US" sz="2800" dirty="0" smtClean="0"/>
            </a:br>
            <a:r>
              <a:rPr lang="en-US" sz="2400" dirty="0" smtClean="0"/>
              <a:t>            (33 meta-analyses)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7447" y="4563264"/>
            <a:ext cx="2296341" cy="3334675"/>
          </a:xfrm>
        </p:spPr>
        <p:txBody>
          <a:bodyPr/>
          <a:lstStyle/>
          <a:p>
            <a:pPr marL="0" indent="0" algn="r">
              <a:buNone/>
            </a:pPr>
            <a:r>
              <a:rPr lang="en-US" sz="1800" dirty="0" smtClean="0"/>
              <a:t>Koenig </a:t>
            </a:r>
            <a:r>
              <a:rPr lang="en-US" sz="1800" i="1" dirty="0" smtClean="0"/>
              <a:t>et al</a:t>
            </a:r>
            <a:r>
              <a:rPr lang="en-US" sz="1800" dirty="0" smtClean="0"/>
              <a:t> (2001</a:t>
            </a:r>
            <a:r>
              <a:rPr lang="en-US" sz="1800" dirty="0"/>
              <a:t>).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Handbook </a:t>
            </a:r>
            <a:r>
              <a:rPr lang="en-US" sz="1800" i="1" dirty="0"/>
              <a:t>of Religion and Health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</a:t>
            </a:r>
            <a:r>
              <a:rPr lang="en-US" sz="1400" dirty="0" smtClean="0"/>
              <a:t>Oxford </a:t>
            </a:r>
            <a:r>
              <a:rPr lang="en-US" sz="1400" dirty="0"/>
              <a:t>University Press.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962400" y="5791200"/>
            <a:ext cx="2209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800" kern="0" dirty="0" smtClean="0"/>
              <a:t>Koenig et al (2012),</a:t>
            </a:r>
            <a:br>
              <a:rPr lang="en-US" sz="1800" kern="0" dirty="0" smtClean="0"/>
            </a:br>
            <a:r>
              <a:rPr lang="en-US" sz="900" kern="0" dirty="0" smtClean="0"/>
              <a:t/>
            </a:r>
            <a:br>
              <a:rPr lang="en-US" sz="900" kern="0" dirty="0" smtClean="0"/>
            </a:br>
            <a:r>
              <a:rPr lang="en-US" sz="1800" kern="0" dirty="0" smtClean="0"/>
              <a:t> second edition (Oxford)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172200" y="5996382"/>
            <a:ext cx="2473995" cy="90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800" kern="0" dirty="0" smtClean="0"/>
              <a:t>Oman (2018), </a:t>
            </a:r>
            <a:r>
              <a:rPr lang="en-US" sz="1800" kern="0" dirty="0" smtClean="0"/>
              <a:t>Springer</a:t>
            </a:r>
            <a:endParaRPr lang="en-US" sz="1800" kern="0" dirty="0" smtClean="0"/>
          </a:p>
        </p:txBody>
      </p:sp>
      <p:pic>
        <p:nvPicPr>
          <p:cNvPr id="11" name="Picture 4" descr="http://bks2.books.google.com/books?id=m5RoAgAAQBAJ&amp;printsec=frontcover&amp;img=1&amp;zoom=1&amp;h=160&amp;stbn=1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72" t="7095" r="10090" b="7771"/>
          <a:stretch/>
        </p:blipFill>
        <p:spPr bwMode="auto">
          <a:xfrm>
            <a:off x="4286505" y="3657492"/>
            <a:ext cx="1429872" cy="213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08" y="3603336"/>
            <a:ext cx="1630696" cy="230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60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1153811" y="4666411"/>
            <a:ext cx="5245768" cy="517274"/>
          </a:xfrm>
          <a:prstGeom prst="rect">
            <a:avLst/>
          </a:prstGeom>
          <a:solidFill>
            <a:srgbClr val="FFFF00">
              <a:alpha val="6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44833" y="3046831"/>
            <a:ext cx="2835442" cy="517274"/>
          </a:xfrm>
          <a:prstGeom prst="rect">
            <a:avLst/>
          </a:prstGeom>
          <a:solidFill>
            <a:srgbClr val="FFFF00">
              <a:alpha val="6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16759" y="1974431"/>
            <a:ext cx="3124200" cy="517274"/>
          </a:xfrm>
          <a:prstGeom prst="rect">
            <a:avLst/>
          </a:prstGeom>
          <a:solidFill>
            <a:srgbClr val="FFFF00">
              <a:alpha val="6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126" y="152400"/>
            <a:ext cx="8229600" cy="1143000"/>
          </a:xfrm>
        </p:spPr>
        <p:txBody>
          <a:bodyPr/>
          <a:lstStyle/>
          <a:p>
            <a:r>
              <a:rPr lang="en-US" dirty="0" smtClean="0"/>
              <a:t>Well-supported pathways</a:t>
            </a:r>
            <a:br>
              <a:rPr lang="en-US" dirty="0" smtClean="0"/>
            </a:br>
            <a:r>
              <a:rPr lang="en-US" sz="2800" dirty="0" smtClean="0"/>
              <a:t>(usually favorable)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92076"/>
            <a:ext cx="609600" cy="476250"/>
          </a:xfrm>
        </p:spPr>
        <p:txBody>
          <a:bodyPr/>
          <a:lstStyle/>
          <a:p>
            <a:pPr>
              <a:defRPr/>
            </a:pPr>
            <a:fld id="{1562156A-9564-4DAC-8093-548D72B23337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6399579" y="4483556"/>
            <a:ext cx="2823411" cy="1690186"/>
          </a:xfrm>
          <a:prstGeom prst="wedgeRoundRectCallout">
            <a:avLst>
              <a:gd name="adj1" fmla="val -43127"/>
              <a:gd name="adj2" fmla="val -81727"/>
              <a:gd name="adj3" fmla="val 16667"/>
            </a:avLst>
          </a:prstGeom>
          <a:solidFill>
            <a:srgbClr val="FFFF00">
              <a:alpha val="60000"/>
            </a:srgb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dirty="0" smtClean="0"/>
              <a:t>Theological opposition to vaccination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per se is rare or non-existent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dirty="0" smtClean="0"/>
              <a:t>Yet many states allow “religious” exemptions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6320589" y="2491705"/>
            <a:ext cx="2823411" cy="410911"/>
          </a:xfrm>
          <a:prstGeom prst="wedgeRoundRectCallout">
            <a:avLst>
              <a:gd name="adj1" fmla="val -52786"/>
              <a:gd name="adj2" fmla="val 105667"/>
              <a:gd name="adj3" fmla="val 16667"/>
            </a:avLst>
          </a:prstGeom>
          <a:solidFill>
            <a:srgbClr val="FFCCFF">
              <a:alpha val="55000"/>
            </a:srgb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/>
              <a:t>Overweight ~unfavorable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" y="5193799"/>
            <a:ext cx="1178221" cy="1656596"/>
          </a:xfrm>
          <a:prstGeom prst="rect">
            <a:avLst/>
          </a:prstGeom>
          <a:solidFill>
            <a:srgbClr val="74F8B3">
              <a:alpha val="10000"/>
            </a:srgbClr>
          </a:solidFill>
          <a:ln w="25400"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126" y="135572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/>
              <a:t>Religious or spiritual involvement may affect…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ð"/>
            </a:pPr>
            <a:r>
              <a:rPr lang="en-US" dirty="0" smtClean="0"/>
              <a:t>Social connections and social support</a:t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dirty="0" smtClean="0">
                <a:sym typeface="Wingdings 3" panose="05040102010807070707" pitchFamily="18" charset="2"/>
              </a:rPr>
              <a:t> </a:t>
            </a:r>
            <a:r>
              <a:rPr lang="en-US" dirty="0" smtClean="0"/>
              <a:t>physical/mental health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ð"/>
            </a:pPr>
            <a:r>
              <a:rPr lang="en-US" dirty="0" smtClean="0"/>
              <a:t>Health behaviors (including diet, exercise, medical appointments, vaccinations)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>
                <a:sym typeface="Wingdings 3" panose="05040102010807070707" pitchFamily="18" charset="2"/>
              </a:rPr>
              <a:t> </a:t>
            </a:r>
            <a:r>
              <a:rPr lang="en-US" dirty="0"/>
              <a:t>physical/mental </a:t>
            </a:r>
            <a:r>
              <a:rPr lang="en-US" dirty="0" smtClean="0"/>
              <a:t>health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ð"/>
            </a:pPr>
            <a:r>
              <a:rPr lang="en-US" dirty="0" smtClean="0"/>
              <a:t>Coping resources, mental health</a:t>
            </a:r>
            <a:br>
              <a:rPr lang="en-US" dirty="0" smtClean="0"/>
            </a:br>
            <a:r>
              <a:rPr lang="en-US" dirty="0" smtClean="0"/>
              <a:t>+ stress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dirty="0" smtClean="0">
                <a:sym typeface="Wingdings 3" panose="05040102010807070707" pitchFamily="18" charset="2"/>
              </a:rPr>
              <a:t> </a:t>
            </a:r>
            <a:r>
              <a:rPr lang="en-US" dirty="0"/>
              <a:t>physical/mental health</a:t>
            </a:r>
          </a:p>
          <a:p>
            <a:pPr lvl="1">
              <a:buFont typeface="Wingdings" panose="05000000000000000000" pitchFamily="2" charset="2"/>
              <a:buChar char="ð"/>
            </a:pP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1216757" y="5854069"/>
            <a:ext cx="3124201" cy="996326"/>
          </a:xfrm>
          <a:prstGeom prst="wedgeRoundRectCallout">
            <a:avLst>
              <a:gd name="adj1" fmla="val -23369"/>
              <a:gd name="adj2" fmla="val -94607"/>
              <a:gd name="adj3" fmla="val 16667"/>
            </a:avLst>
          </a:prstGeom>
          <a:solidFill>
            <a:srgbClr val="74F8B3">
              <a:alpha val="15000"/>
            </a:srgb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/>
              <a:t>Much nuanced theory &amp; evidence on religious coping (Pargament, 1997)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3851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5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EE046B-41E9-4814-890D-802289B002A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8"/>
          <a:stretch>
            <a:fillRect/>
          </a:stretch>
        </p:blipFill>
        <p:spPr bwMode="auto">
          <a:xfrm>
            <a:off x="2696911" y="1348741"/>
            <a:ext cx="4325938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685800" y="260350"/>
            <a:ext cx="8237537" cy="92333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solidFill>
                  <a:schemeClr val="tx2"/>
                </a:solidFill>
                <a:latin typeface="Verdana" pitchFamily="34" charset="0"/>
              </a:rPr>
              <a:t>Pathways: How might R/S affect health?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tx2"/>
                </a:solidFill>
                <a:latin typeface="Verdana" pitchFamily="34" charset="0"/>
              </a:rPr>
              <a:t>(what “mechanisms”?)</a:t>
            </a:r>
            <a:endParaRPr lang="en-US" altLang="en-US" sz="2400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24581" name="Oval 4"/>
          <p:cNvSpPr>
            <a:spLocks noChangeArrowheads="1"/>
          </p:cNvSpPr>
          <p:nvPr/>
        </p:nvSpPr>
        <p:spPr bwMode="auto">
          <a:xfrm>
            <a:off x="602881" y="2537052"/>
            <a:ext cx="2133600" cy="18288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Verdan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Arial Black" pitchFamily="34" charset="0"/>
              </a:rPr>
              <a:t>Spirituality &amp; Religion</a:t>
            </a:r>
            <a:r>
              <a:rPr lang="en-US" altLang="en-US" sz="1800" b="1" dirty="0">
                <a:latin typeface="Verdana" pitchFamily="34" charset="0"/>
              </a:rPr>
              <a:t>	</a:t>
            </a:r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6757626" y="1408612"/>
            <a:ext cx="682625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en-US" sz="5400" dirty="0">
                <a:latin typeface="Verdana" pitchFamily="34" charset="0"/>
                <a:sym typeface="Wingdings" pitchFamily="2" charset="2"/>
              </a:rPr>
              <a:t></a:t>
            </a:r>
          </a:p>
          <a:p>
            <a:pPr algn="ctr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en-US" altLang="en-US" sz="5400" dirty="0">
                <a:latin typeface="Verdana" pitchFamily="34" charset="0"/>
                <a:sym typeface="Wingdings" pitchFamily="2" charset="2"/>
              </a:rPr>
              <a:t></a:t>
            </a:r>
          </a:p>
          <a:p>
            <a:pPr algn="ctr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en-US" altLang="en-US" sz="5400" dirty="0">
                <a:latin typeface="Verdana" pitchFamily="34" charset="0"/>
                <a:sym typeface="Wingdings" pitchFamily="2" charset="2"/>
              </a:rPr>
              <a:t></a:t>
            </a:r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7620000" y="1824265"/>
            <a:ext cx="1331913" cy="3254375"/>
          </a:xfrm>
          <a:prstGeom prst="rect">
            <a:avLst/>
          </a:prstGeom>
          <a:noFill/>
          <a:ln w="2540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000000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000000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000000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Verdana" pitchFamily="34" charset="0"/>
              </a:rPr>
              <a:t>Physical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000000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000000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Verdana" pitchFamily="34" charset="0"/>
              </a:rPr>
              <a:t>Health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000000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3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21896" name="Text Box 8"/>
          <p:cNvSpPr txBox="1">
            <a:spLocks noChangeArrowheads="1"/>
          </p:cNvSpPr>
          <p:nvPr/>
        </p:nvSpPr>
        <p:spPr bwMode="auto">
          <a:xfrm>
            <a:off x="4584227" y="5091070"/>
            <a:ext cx="23066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 Narrow" pitchFamily="34" charset="0"/>
                <a:sym typeface="Wingdings 3" pitchFamily="18" charset="2"/>
              </a:rPr>
              <a:t></a:t>
            </a:r>
            <a:r>
              <a:rPr lang="en-US" altLang="en-US" sz="2400" b="1" dirty="0">
                <a:latin typeface="Arial Narrow" pitchFamily="34" charset="0"/>
              </a:rPr>
              <a:t> reduced stress</a:t>
            </a:r>
          </a:p>
        </p:txBody>
      </p:sp>
      <p:sp>
        <p:nvSpPr>
          <p:cNvPr id="421897" name="Text Box 9"/>
          <p:cNvSpPr txBox="1">
            <a:spLocks noChangeArrowheads="1"/>
          </p:cNvSpPr>
          <p:nvPr/>
        </p:nvSpPr>
        <p:spPr bwMode="auto">
          <a:xfrm>
            <a:off x="6757626" y="4926009"/>
            <a:ext cx="3984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 Narrow" pitchFamily="34" charset="0"/>
                <a:sym typeface="Wingdings 3" pitchFamily="18" charset="2"/>
              </a:rPr>
              <a:t></a:t>
            </a:r>
          </a:p>
        </p:txBody>
      </p:sp>
      <p:sp>
        <p:nvSpPr>
          <p:cNvPr id="2" name="Flowchart: Off-page Connector 1"/>
          <p:cNvSpPr/>
          <p:nvPr/>
        </p:nvSpPr>
        <p:spPr bwMode="auto">
          <a:xfrm>
            <a:off x="380999" y="5206700"/>
            <a:ext cx="1757424" cy="1551575"/>
          </a:xfrm>
          <a:prstGeom prst="flowChartOffpageConnector">
            <a:avLst/>
          </a:prstGeom>
          <a:noFill/>
          <a:ln w="508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Strength  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(occas. direction) influenced by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Sociocultural 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CONTEXT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1483706" y="4837367"/>
            <a:ext cx="404003" cy="36933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1097730" y="2537409"/>
            <a:ext cx="1447800" cy="519906"/>
          </a:xfrm>
          <a:prstGeom prst="roundRect">
            <a:avLst>
              <a:gd name="adj" fmla="val 16667"/>
            </a:avLst>
          </a:prstGeom>
          <a:solidFill>
            <a:srgbClr val="C4E59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R/S Coping </a:t>
            </a:r>
            <a:endParaRPr lang="en-US" alt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84537" y="4576528"/>
            <a:ext cx="1524000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latin typeface="Arial Narrow" panose="020B0606020202030204" pitchFamily="34" charset="0"/>
              </a:rPr>
              <a:t>Mental Health  </a:t>
            </a:r>
            <a:r>
              <a:rPr lang="en-US" dirty="0" smtClean="0">
                <a:latin typeface="Arial Narrow" panose="020B0606020202030204" pitchFamily="34" charset="0"/>
              </a:rPr>
              <a:t/>
            </a:r>
            <a:br>
              <a:rPr lang="en-US" dirty="0" smtClean="0">
                <a:latin typeface="Arial Narrow" panose="020B0606020202030204" pitchFamily="34" charset="0"/>
              </a:rPr>
            </a:br>
            <a:r>
              <a:rPr lang="en-US" dirty="0" smtClean="0">
                <a:latin typeface="Arial Narrow" panose="020B0606020202030204" pitchFamily="34" charset="0"/>
              </a:rPr>
              <a:t>/ Character Strengths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5381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2999" y="152400"/>
            <a:ext cx="7391401" cy="411162"/>
          </a:xfrm>
        </p:spPr>
        <p:txBody>
          <a:bodyPr/>
          <a:lstStyle/>
          <a:p>
            <a:r>
              <a:rPr lang="en-US" sz="3200" dirty="0" smtClean="0"/>
              <a:t>Cross-Cultural Corroboration: Sites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52549" y="726440"/>
          <a:ext cx="8686800" cy="604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R/S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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smoking*?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Poland, Central America, Mexico, Iran, Israel, Lebanon, South Africa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R/S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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alcohol*?</a:t>
                      </a:r>
                      <a:endParaRPr lang="en-US" dirty="0"/>
                    </a:p>
                  </a:txBody>
                  <a:tcPr anchor="ctr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Australia, Finland, Hungary, Poland, Spain, United Kingdom, Brazil, the Caribbean, Central America, Mexico, Israel, Lebanon, Thailand, Turkey, South Africa</a:t>
                      </a:r>
                      <a:endParaRPr lang="en-US" dirty="0"/>
                    </a:p>
                  </a:txBody>
                  <a:tcPr anchor="ctr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R/S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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risky </a:t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sexual activity*?</a:t>
                      </a:r>
                      <a:endParaRPr lang="en-US" dirty="0"/>
                    </a:p>
                  </a:txBody>
                  <a:tcPr anchor="ctr"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Australia, Slovakia, the Caribbean, Iran, Israel, Kenya, Malawi, Nigeria</a:t>
                      </a:r>
                      <a:endParaRPr lang="en-US" dirty="0"/>
                    </a:p>
                  </a:txBody>
                  <a:tcPr anchor="ctr">
                    <a:solidFill>
                      <a:srgbClr val="FFC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R/S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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depression*?</a:t>
                      </a:r>
                      <a:endParaRPr lang="en-US" dirty="0"/>
                    </a:p>
                  </a:txBody>
                  <a:tcPr anchor="ctr">
                    <a:solidFill>
                      <a:srgbClr val="74F8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Netherlands, Yugoslavia, Mexico, Iran, Israel, Palestine, Afghanistan, Taiwan</a:t>
                      </a:r>
                      <a:endParaRPr lang="en-US" dirty="0"/>
                    </a:p>
                  </a:txBody>
                  <a:tcPr anchor="ctr">
                    <a:solidFill>
                      <a:srgbClr val="74F8B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R/S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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anxiety*?</a:t>
                      </a:r>
                      <a:endParaRPr lang="en-US" dirty="0"/>
                    </a:p>
                  </a:txBody>
                  <a:tcPr anchor="ctr">
                    <a:solidFill>
                      <a:srgbClr val="74F8B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Germany, Israel, Afghanistan, Japan, Sri Lanka</a:t>
                      </a:r>
                      <a:endParaRPr lang="en-US" dirty="0"/>
                    </a:p>
                  </a:txBody>
                  <a:tcPr anchor="ctr">
                    <a:solidFill>
                      <a:srgbClr val="74F8B3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R/S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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adult well-being?</a:t>
                      </a:r>
                      <a:endParaRPr lang="en-US" dirty="0"/>
                    </a:p>
                  </a:txBody>
                  <a:tcPr anchor="ctr">
                    <a:solidFill>
                      <a:srgbClr val="74F8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Uruguay, Kuwait, India, Malaysia, Pakistan, 140+ worldwide</a:t>
                      </a:r>
                      <a:endParaRPr lang="en-US" dirty="0"/>
                    </a:p>
                  </a:txBody>
                  <a:tcPr anchor="ctr">
                    <a:solidFill>
                      <a:srgbClr val="74F8B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R/S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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youth well-being?</a:t>
                      </a:r>
                      <a:endParaRPr lang="en-US" dirty="0"/>
                    </a:p>
                  </a:txBody>
                  <a:tcPr anchor="ctr">
                    <a:solidFill>
                      <a:srgbClr val="74F8B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Australia, Ukraine, United Kingdom, India, Thailand, Cameroon</a:t>
                      </a:r>
                      <a:endParaRPr lang="en-US" dirty="0"/>
                    </a:p>
                  </a:txBody>
                  <a:tcPr anchor="ctr">
                    <a:solidFill>
                      <a:srgbClr val="74F8B3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R/S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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hypertension*?</a:t>
                      </a:r>
                      <a:endParaRPr lang="en-US" dirty="0"/>
                    </a:p>
                  </a:txBody>
                  <a:tcPr anchor="ctr"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Greece, Italy, Netherlands, United Kingdom, West Indies, Egypt, Israel, Kuwait, Turkey, India, Japan, Taiwan, Thailand, South Africa</a:t>
                      </a:r>
                      <a:endParaRPr lang="en-US" dirty="0"/>
                    </a:p>
                  </a:txBody>
                  <a:tcPr anchor="ctr">
                    <a:solidFill>
                      <a:srgbClr val="FFFF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R/S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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self-rated health?</a:t>
                      </a:r>
                      <a:endParaRPr lang="en-US" dirty="0"/>
                    </a:p>
                  </a:txBody>
                  <a:tcPr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Bosnia, Denmark, Finland, Italy, Poland, Scotland, Caribbean, Latin America, Mexico, Israel, Taiwan</a:t>
                      </a:r>
                      <a:endParaRPr lang="en-US" dirty="0"/>
                    </a:p>
                  </a:txBody>
                  <a:tcPr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1" y="5562600"/>
            <a:ext cx="603068" cy="476250"/>
          </a:xfrm>
        </p:spPr>
        <p:txBody>
          <a:bodyPr/>
          <a:lstStyle/>
          <a:p>
            <a:pPr>
              <a:defRPr/>
            </a:pPr>
            <a:fld id="{76D5C2E3-4C32-4649-B984-A4B997BBAC25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63840" y="6485096"/>
            <a:ext cx="1005403" cy="338554"/>
          </a:xfrm>
          <a:prstGeom prst="rect">
            <a:avLst/>
          </a:prstGeom>
          <a:solidFill>
            <a:srgbClr val="74F8B3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*reduced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54065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EE046B-41E9-4814-890D-802289B002A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8"/>
          <a:stretch>
            <a:fillRect/>
          </a:stretch>
        </p:blipFill>
        <p:spPr bwMode="auto">
          <a:xfrm>
            <a:off x="2696911" y="1348741"/>
            <a:ext cx="4325938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84514" y="469365"/>
            <a:ext cx="1803195" cy="147732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solidFill>
                  <a:schemeClr val="tx2"/>
                </a:solidFill>
                <a:latin typeface="Verdana" pitchFamily="34" charset="0"/>
              </a:rPr>
              <a:t>Where is prayer?</a:t>
            </a:r>
            <a:endParaRPr lang="en-US" altLang="en-US" sz="2400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24581" name="Oval 4"/>
          <p:cNvSpPr>
            <a:spLocks noChangeArrowheads="1"/>
          </p:cNvSpPr>
          <p:nvPr/>
        </p:nvSpPr>
        <p:spPr bwMode="auto">
          <a:xfrm>
            <a:off x="602881" y="2537052"/>
            <a:ext cx="2133600" cy="18288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Verdan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Arial Black" pitchFamily="34" charset="0"/>
              </a:rPr>
              <a:t>Spirituality &amp; Religion</a:t>
            </a:r>
            <a:r>
              <a:rPr lang="en-US" altLang="en-US" sz="1800" b="1" dirty="0">
                <a:latin typeface="Verdana" pitchFamily="34" charset="0"/>
              </a:rPr>
              <a:t>	</a:t>
            </a:r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6757626" y="1408612"/>
            <a:ext cx="682625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en-US" sz="5400" dirty="0">
                <a:latin typeface="Verdana" pitchFamily="34" charset="0"/>
                <a:sym typeface="Wingdings" pitchFamily="2" charset="2"/>
              </a:rPr>
              <a:t></a:t>
            </a:r>
          </a:p>
          <a:p>
            <a:pPr algn="ctr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en-US" altLang="en-US" sz="5400" dirty="0">
                <a:latin typeface="Verdana" pitchFamily="34" charset="0"/>
                <a:sym typeface="Wingdings" pitchFamily="2" charset="2"/>
              </a:rPr>
              <a:t></a:t>
            </a:r>
          </a:p>
          <a:p>
            <a:pPr algn="ctr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en-US" altLang="en-US" sz="5400" dirty="0">
                <a:latin typeface="Verdana" pitchFamily="34" charset="0"/>
                <a:sym typeface="Wingdings" pitchFamily="2" charset="2"/>
              </a:rPr>
              <a:t></a:t>
            </a:r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7620000" y="1824265"/>
            <a:ext cx="1331913" cy="3254375"/>
          </a:xfrm>
          <a:prstGeom prst="rect">
            <a:avLst/>
          </a:prstGeom>
          <a:noFill/>
          <a:ln w="2540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000000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000000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000000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Verdana" pitchFamily="34" charset="0"/>
              </a:rPr>
              <a:t>Physical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000000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000000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Verdana" pitchFamily="34" charset="0"/>
              </a:rPr>
              <a:t>Health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000000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3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21896" name="Text Box 8"/>
          <p:cNvSpPr txBox="1">
            <a:spLocks noChangeArrowheads="1"/>
          </p:cNvSpPr>
          <p:nvPr/>
        </p:nvSpPr>
        <p:spPr bwMode="auto">
          <a:xfrm>
            <a:off x="4584227" y="5091070"/>
            <a:ext cx="23066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 Narrow" pitchFamily="34" charset="0"/>
                <a:sym typeface="Wingdings 3" pitchFamily="18" charset="2"/>
              </a:rPr>
              <a:t></a:t>
            </a:r>
            <a:r>
              <a:rPr lang="en-US" altLang="en-US" sz="2400" b="1" dirty="0">
                <a:latin typeface="Arial Narrow" pitchFamily="34" charset="0"/>
              </a:rPr>
              <a:t> reduced stress</a:t>
            </a:r>
          </a:p>
        </p:txBody>
      </p:sp>
      <p:sp>
        <p:nvSpPr>
          <p:cNvPr id="421897" name="Text Box 9"/>
          <p:cNvSpPr txBox="1">
            <a:spLocks noChangeArrowheads="1"/>
          </p:cNvSpPr>
          <p:nvPr/>
        </p:nvSpPr>
        <p:spPr bwMode="auto">
          <a:xfrm>
            <a:off x="6757626" y="4926009"/>
            <a:ext cx="3984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 Narrow" pitchFamily="34" charset="0"/>
                <a:sym typeface="Wingdings 3" pitchFamily="18" charset="2"/>
              </a:rPr>
              <a:t></a:t>
            </a:r>
          </a:p>
        </p:txBody>
      </p:sp>
      <p:sp>
        <p:nvSpPr>
          <p:cNvPr id="2" name="Flowchart: Off-page Connector 1"/>
          <p:cNvSpPr/>
          <p:nvPr/>
        </p:nvSpPr>
        <p:spPr bwMode="auto">
          <a:xfrm>
            <a:off x="380999" y="5206700"/>
            <a:ext cx="1757424" cy="1551575"/>
          </a:xfrm>
          <a:prstGeom prst="flowChartOffpageConnector">
            <a:avLst/>
          </a:prstGeom>
          <a:noFill/>
          <a:ln w="508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Strength  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(occas. direction) influenced by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Sociocultural 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CONTEXT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1483706" y="4837367"/>
            <a:ext cx="404003" cy="36933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1097730" y="2537409"/>
            <a:ext cx="1447800" cy="519906"/>
          </a:xfrm>
          <a:prstGeom prst="roundRect">
            <a:avLst>
              <a:gd name="adj" fmla="val 16667"/>
            </a:avLst>
          </a:prstGeom>
          <a:solidFill>
            <a:srgbClr val="C4E59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R/S Coping </a:t>
            </a:r>
            <a:endParaRPr lang="en-US" alt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47625" y="4576528"/>
            <a:ext cx="1524000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latin typeface="Arial Narrow" panose="020B0606020202030204" pitchFamily="34" charset="0"/>
              </a:rPr>
              <a:t>Mental Health  </a:t>
            </a:r>
            <a:r>
              <a:rPr lang="en-US" dirty="0" smtClean="0">
                <a:latin typeface="Arial Narrow" panose="020B0606020202030204" pitchFamily="34" charset="0"/>
              </a:rPr>
              <a:t/>
            </a:r>
            <a:br>
              <a:rPr lang="en-US" dirty="0" smtClean="0">
                <a:latin typeface="Arial Narrow" panose="020B0606020202030204" pitchFamily="34" charset="0"/>
              </a:rPr>
            </a:br>
            <a:r>
              <a:rPr lang="en-US" dirty="0" smtClean="0">
                <a:latin typeface="Arial Narrow" panose="020B0606020202030204" pitchFamily="34" charset="0"/>
              </a:rPr>
              <a:t>/ Character Strengths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6480" y="284699"/>
            <a:ext cx="2892458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none" lIns="182880" tIns="91440" rIns="182880" bIns="91440" rtlCol="0">
            <a:spAutoFit/>
          </a:bodyPr>
          <a:lstStyle/>
          <a:p>
            <a:r>
              <a:rPr lang="en-US" sz="3200" dirty="0" smtClean="0"/>
              <a:t>Divine Forces</a:t>
            </a:r>
            <a:br>
              <a:rPr lang="en-US" sz="3200" dirty="0" smtClean="0"/>
            </a:br>
            <a:r>
              <a:rPr lang="en-US" sz="1600" dirty="0" smtClean="0"/>
              <a:t>(immanent or transcendent)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2138423" y="838200"/>
            <a:ext cx="2079902" cy="16988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  <a:headEnd type="none" w="lg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4218326" y="1208029"/>
            <a:ext cx="503506" cy="76765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  <a:headEnd type="none" w="lg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288682" y="1221563"/>
            <a:ext cx="779778" cy="30888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  <a:headEnd type="none" w="lg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511250" y="1221563"/>
            <a:ext cx="396241" cy="16881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  <a:headEnd type="none" w="lg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6857849" y="1267900"/>
            <a:ext cx="738808" cy="7841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99FF"/>
            </a:solidFill>
            <a:prstDash val="dash"/>
            <a:miter lim="800000"/>
            <a:headEnd type="none" w="lg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7177067" y="1156226"/>
            <a:ext cx="1544012" cy="369332"/>
          </a:xfrm>
          <a:prstGeom prst="rect">
            <a:avLst/>
          </a:prstGeom>
          <a:solidFill>
            <a:srgbClr val="FF99FF">
              <a:alpha val="2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99FF"/>
                </a:solidFill>
              </a:rPr>
              <a:t>Controversial</a:t>
            </a:r>
            <a:endParaRPr lang="en-US" dirty="0">
              <a:solidFill>
                <a:srgbClr val="FF99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23444" y="127799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(implicit already?)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49387" y="222943"/>
            <a:ext cx="1493826" cy="830997"/>
          </a:xfrm>
          <a:prstGeom prst="rect">
            <a:avLst/>
          </a:prstGeom>
          <a:solidFill>
            <a:srgbClr val="FF99FF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99FF"/>
                </a:solidFill>
              </a:rPr>
              <a:t>Evidence currently insufficient</a:t>
            </a:r>
            <a:endParaRPr lang="en-US" sz="1600" dirty="0">
              <a:solidFill>
                <a:srgbClr val="FF99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9765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37" grpId="0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 bwMode="auto">
          <a:xfrm>
            <a:off x="397042" y="1093908"/>
            <a:ext cx="8458200" cy="1295400"/>
          </a:xfrm>
          <a:prstGeom prst="flowChartProcess">
            <a:avLst/>
          </a:prstGeom>
          <a:solidFill>
            <a:srgbClr val="FFFF00">
              <a:alpha val="60000"/>
            </a:srgb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657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242" y="1185863"/>
            <a:ext cx="8382000" cy="505936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Does science say that religious or spiritual (R/S) involvement makes us healthy?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ð"/>
            </a:pPr>
            <a:r>
              <a:rPr lang="en-US" u="sng" dirty="0" smtClean="0"/>
              <a:t>YES</a:t>
            </a:r>
            <a:r>
              <a:rPr lang="en-US" dirty="0" smtClean="0"/>
              <a:t> for social support, health behaviors, and or coping/mental health, </a:t>
            </a:r>
            <a:br>
              <a:rPr lang="en-US" dirty="0" smtClean="0"/>
            </a:br>
            <a:r>
              <a:rPr lang="en-US" dirty="0" smtClean="0"/>
              <a:t>although strength (</a:t>
            </a:r>
            <a:r>
              <a:rPr lang="en-US" dirty="0"/>
              <a:t>+</a:t>
            </a:r>
            <a:r>
              <a:rPr lang="en-US" dirty="0" smtClean="0"/>
              <a:t>even direction) may vary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ð"/>
            </a:pPr>
            <a:r>
              <a:rPr lang="en-US" sz="2800" dirty="0" smtClean="0"/>
              <a:t>Insufficient/weak evidence for (intercessory) prayer-at-a-distance</a:t>
            </a:r>
            <a:endParaRPr lang="en-US" sz="2800" u="sng" dirty="0" smtClean="0"/>
          </a:p>
          <a:p>
            <a:pPr lvl="3">
              <a:spcAft>
                <a:spcPts val="1200"/>
              </a:spcAft>
              <a:buFont typeface="Wingdings" panose="05000000000000000000" pitchFamily="2" charset="2"/>
              <a:buChar char="ð"/>
            </a:pPr>
            <a:endParaRPr lang="en-US" sz="2800" dirty="0" smtClean="0"/>
          </a:p>
          <a:p>
            <a:pPr lvl="1">
              <a:buFont typeface="Wingdings" panose="05000000000000000000" pitchFamily="2" charset="2"/>
              <a:buChar char="ð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156A-9564-4DAC-8093-548D72B23337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5421521"/>
            <a:ext cx="3164969" cy="707886"/>
          </a:xfrm>
          <a:prstGeom prst="rect">
            <a:avLst/>
          </a:prstGeom>
          <a:solidFill>
            <a:srgbClr val="FFC000">
              <a:alpha val="6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THANK YOU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44686" y="6330264"/>
            <a:ext cx="624408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Slides posted on “Talks” tab at: </a:t>
            </a:r>
            <a:r>
              <a:rPr lang="en-US" sz="2400" dirty="0">
                <a:hlinkClick r:id="rId3"/>
              </a:rPr>
              <a:t>http://dougoman.org</a:t>
            </a:r>
            <a:r>
              <a:rPr lang="en-US" sz="2400" dirty="0"/>
              <a:t> </a:t>
            </a:r>
            <a:endParaRPr lang="en-US" dirty="0"/>
          </a:p>
        </p:txBody>
      </p:sp>
      <p:sp>
        <p:nvSpPr>
          <p:cNvPr id="8" name="12-Point Star 7"/>
          <p:cNvSpPr/>
          <p:nvPr/>
        </p:nvSpPr>
        <p:spPr bwMode="auto">
          <a:xfrm>
            <a:off x="5410200" y="4495799"/>
            <a:ext cx="3276599" cy="2133601"/>
          </a:xfrm>
          <a:prstGeom prst="star12">
            <a:avLst>
              <a:gd name="adj" fmla="val 48147"/>
            </a:avLst>
          </a:prstGeom>
          <a:solidFill>
            <a:srgbClr val="FFFF00">
              <a:alpha val="60000"/>
            </a:srgb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This framework “works”  across almost all traditions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5772140"/>
            <a:ext cx="2387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Something we all have in common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30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|1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|13.5"/>
</p:tagLst>
</file>

<file path=ppt/theme/theme1.xml><?xml version="1.0" encoding="utf-8"?>
<a:theme xmlns:a="http://schemas.openxmlformats.org/drawingml/2006/main" name="Transdisciplinary2007">
  <a:themeElements>
    <a:clrScheme name="Transdisciplinary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ansdisciplinary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>
            <a:alpha val="60000"/>
          </a:srgbClr>
        </a:solidFill>
        <a:ln w="2857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285750" marR="0" indent="-28575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anose="05000000000000000000" pitchFamily="2" charset="2"/>
          <a:buChar char="ü"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miter lim="800000"/>
          <a:headEnd type="none" w="lg" len="med"/>
          <a:tailEnd type="arrow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Transdisciplinary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disciplinary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disciplinary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disciplinary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disciplinary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disciplinary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ransdisciplinary2007">
  <a:themeElements>
    <a:clrScheme name="Transdisciplinary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ansdisciplinary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0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0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ransdisciplinary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disciplinary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disciplinary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disciplinary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disciplinary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disciplinary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Transdisciplinary2007</Template>
  <TotalTime>63199</TotalTime>
  <Words>1558</Words>
  <Application>Microsoft Office PowerPoint</Application>
  <PresentationFormat>On-screen Show (4:3)</PresentationFormat>
  <Paragraphs>152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 Black</vt:lpstr>
      <vt:lpstr>Wingdings 3</vt:lpstr>
      <vt:lpstr>Symbol</vt:lpstr>
      <vt:lpstr>Arial Narrow</vt:lpstr>
      <vt:lpstr>Calibri</vt:lpstr>
      <vt:lpstr>Wingdings</vt:lpstr>
      <vt:lpstr>Wingdings 2</vt:lpstr>
      <vt:lpstr>Verdana</vt:lpstr>
      <vt:lpstr>Times New Roman</vt:lpstr>
      <vt:lpstr>Arial</vt:lpstr>
      <vt:lpstr>Transdisciplinary2007</vt:lpstr>
      <vt:lpstr>1_Transdisciplinary2007</vt:lpstr>
      <vt:lpstr>“Does Religion Cause Health?”: Sketching the Science for a General Audience</vt:lpstr>
      <vt:lpstr>OUTLINE</vt:lpstr>
      <vt:lpstr>Increased Empirical Study Since 1990s</vt:lpstr>
      <vt:lpstr>Well-supported pathways (usually favorable)</vt:lpstr>
      <vt:lpstr>PowerPoint Presentation</vt:lpstr>
      <vt:lpstr>Cross-Cultural Corroboration: Sites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Centenary Conference Presentation: Collaboration</dc:title>
  <dc:creator>Doug Oman</dc:creator>
  <dc:description>For April 16 2011 Presentation at Division 36 Mid-Year Conference</dc:description>
  <cp:lastModifiedBy>D. Oman</cp:lastModifiedBy>
  <cp:revision>3560</cp:revision>
  <cp:lastPrinted>2020-04-09T01:24:07Z</cp:lastPrinted>
  <dcterms:created xsi:type="dcterms:W3CDTF">2004-03-11T22:00:48Z</dcterms:created>
  <dcterms:modified xsi:type="dcterms:W3CDTF">2020-04-09T05:08:37Z</dcterms:modified>
</cp:coreProperties>
</file>